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Lato"/>
      <p:regular r:id="rId14"/>
      <p:bold r:id="rId15"/>
      <p:italic r:id="rId16"/>
      <p:boldItalic r:id="rId17"/>
    </p:embeddedFont>
    <p:embeddedFont>
      <p:font typeface="Comforta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AXAm0l+cKyfyZ0EGG4wfdVw1C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" Target="slides/slide1.xml"/><Relationship Id="rId19" Type="http://schemas.openxmlformats.org/officeDocument/2006/relationships/font" Target="fonts/Comfortaa-bold.fntdata"/><Relationship Id="rId6" Type="http://schemas.openxmlformats.org/officeDocument/2006/relationships/slide" Target="slides/slide2.xml"/><Relationship Id="rId18" Type="http://schemas.openxmlformats.org/officeDocument/2006/relationships/font" Target="fonts/Comforta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6b5dd5c23_0_5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e6b5dd5c23_0_5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6b5dd5c23_0_6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e6b5dd5c23_0_6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14" name="Google Shape;14;ge6b5dd5c23_0_532"/>
          <p:cNvPicPr preferRelativeResize="0"/>
          <p:nvPr/>
        </p:nvPicPr>
        <p:blipFill rotWithShape="1">
          <a:blip r:embed="rId3">
            <a:alphaModFix/>
          </a:blip>
          <a:srcRect b="0" l="55210" r="0" t="0"/>
          <a:stretch/>
        </p:blipFill>
        <p:spPr>
          <a:xfrm>
            <a:off x="1" y="0"/>
            <a:ext cx="54609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e6b5dd5c23_0_532"/>
          <p:cNvSpPr txBox="1"/>
          <p:nvPr>
            <p:ph type="ctrTitle"/>
          </p:nvPr>
        </p:nvSpPr>
        <p:spPr>
          <a:xfrm>
            <a:off x="4277500" y="4382967"/>
            <a:ext cx="70005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56" name="Google Shape;56;ge6b5dd5c23_0_5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e6b5dd5c23_0_555"/>
          <p:cNvSpPr txBox="1"/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58" name="Google Shape;58;ge6b5dd5c23_0_555"/>
          <p:cNvSpPr txBox="1"/>
          <p:nvPr>
            <p:ph idx="1" type="body"/>
          </p:nvPr>
        </p:nvSpPr>
        <p:spPr>
          <a:xfrm>
            <a:off x="653033" y="3083300"/>
            <a:ext cx="2442000" cy="3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9" name="Google Shape;59;ge6b5dd5c23_0_555"/>
          <p:cNvSpPr txBox="1"/>
          <p:nvPr>
            <p:ph idx="2" type="body"/>
          </p:nvPr>
        </p:nvSpPr>
        <p:spPr>
          <a:xfrm>
            <a:off x="3220181" y="3083300"/>
            <a:ext cx="2442000" cy="3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0" name="Google Shape;60;ge6b5dd5c23_0_555"/>
          <p:cNvSpPr txBox="1"/>
          <p:nvPr>
            <p:ph idx="3" type="body"/>
          </p:nvPr>
        </p:nvSpPr>
        <p:spPr>
          <a:xfrm>
            <a:off x="5787330" y="3083300"/>
            <a:ext cx="2442000" cy="3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1" name="Google Shape;61;ge6b5dd5c23_0_555"/>
          <p:cNvSpPr txBox="1"/>
          <p:nvPr>
            <p:ph idx="12" type="sldNum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63" name="Google Shape;63;ge6b5dd5c23_0_5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e6b5dd5c23_0_566"/>
          <p:cNvSpPr txBox="1"/>
          <p:nvPr>
            <p:ph idx="1" type="body"/>
          </p:nvPr>
        </p:nvSpPr>
        <p:spPr>
          <a:xfrm>
            <a:off x="609600" y="5875079"/>
            <a:ext cx="10972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1pPr>
          </a:lstStyle>
          <a:p/>
        </p:txBody>
      </p:sp>
      <p:sp>
        <p:nvSpPr>
          <p:cNvPr id="65" name="Google Shape;65;ge6b5dd5c23_0_566"/>
          <p:cNvSpPr txBox="1"/>
          <p:nvPr>
            <p:ph idx="12" type="sldNum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3.png" id="67" name="Google Shape;67;ge6b5dd5c23_0_5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e6b5dd5c23_0_573"/>
          <p:cNvSpPr txBox="1"/>
          <p:nvPr>
            <p:ph idx="12" type="sldNum"/>
          </p:nvPr>
        </p:nvSpPr>
        <p:spPr>
          <a:xfrm>
            <a:off x="5730200" y="59306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6b5dd5c23_0_576"/>
          <p:cNvSpPr txBox="1"/>
          <p:nvPr>
            <p:ph idx="12" type="sldNum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aint_transparent1.png" id="71" name="Google Shape;71;ge6b5dd5c23_0_576"/>
          <p:cNvPicPr preferRelativeResize="0"/>
          <p:nvPr/>
        </p:nvPicPr>
        <p:blipFill rotWithShape="1">
          <a:blip r:embed="rId3">
            <a:alphaModFix/>
          </a:blip>
          <a:srcRect b="0" l="27161" r="0" t="0"/>
          <a:stretch/>
        </p:blipFill>
        <p:spPr>
          <a:xfrm>
            <a:off x="0" y="0"/>
            <a:ext cx="88807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17" name="Google Shape;17;ge6b5dd5c23_0_5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ge6b5dd5c23_0_562"/>
          <p:cNvSpPr txBox="1"/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19" name="Google Shape;19;ge6b5dd5c23_0_562"/>
          <p:cNvSpPr txBox="1"/>
          <p:nvPr>
            <p:ph idx="12" type="sldNum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21" name="Google Shape;21;ge6b5dd5c23_0_535"/>
          <p:cNvPicPr preferRelativeResize="0"/>
          <p:nvPr/>
        </p:nvPicPr>
        <p:blipFill rotWithShape="1">
          <a:blip r:embed="rId3">
            <a:alphaModFix/>
          </a:blip>
          <a:srcRect b="0" l="0" r="49954" t="0"/>
          <a:stretch/>
        </p:blipFill>
        <p:spPr>
          <a:xfrm>
            <a:off x="6090567" y="0"/>
            <a:ext cx="6101434" cy="68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e6b5dd5c23_0_535"/>
          <p:cNvSpPr/>
          <p:nvPr/>
        </p:nvSpPr>
        <p:spPr>
          <a:xfrm>
            <a:off x="0" y="-200"/>
            <a:ext cx="7067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e6b5dd5c23_0_535"/>
          <p:cNvSpPr txBox="1"/>
          <p:nvPr>
            <p:ph type="ctrTitle"/>
          </p:nvPr>
        </p:nvSpPr>
        <p:spPr>
          <a:xfrm>
            <a:off x="914400" y="3838333"/>
            <a:ext cx="52197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4" name="Google Shape;24;ge6b5dd5c23_0_535"/>
          <p:cNvSpPr txBox="1"/>
          <p:nvPr>
            <p:ph idx="1" type="subTitle"/>
          </p:nvPr>
        </p:nvSpPr>
        <p:spPr>
          <a:xfrm>
            <a:off x="914400" y="5310739"/>
            <a:ext cx="52197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e6b5dd5c23_0_58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27" name="Google Shape;27;ge6b5dd5c23_0_58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×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×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×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×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8" name="Google Shape;28;ge6b5dd5c23_0_58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e6b5dd5c23_0_58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e6b5dd5c23_0_58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32" name="Google Shape;32;ge6b5dd5c23_0_5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e6b5dd5c23_0_549"/>
          <p:cNvSpPr txBox="1"/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34" name="Google Shape;34;ge6b5dd5c23_0_549"/>
          <p:cNvSpPr txBox="1"/>
          <p:nvPr>
            <p:ph idx="1" type="body"/>
          </p:nvPr>
        </p:nvSpPr>
        <p:spPr>
          <a:xfrm>
            <a:off x="609600" y="2949100"/>
            <a:ext cx="3566700" cy="3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×"/>
              <a:defRPr sz="2100"/>
            </a:lvl1pPr>
            <a:lvl2pPr indent="-3619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2pPr>
            <a:lvl3pPr indent="-3619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3pPr>
            <a:lvl4pPr indent="-3619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4pPr>
            <a:lvl5pPr indent="-3619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5" name="Google Shape;35;ge6b5dd5c23_0_549"/>
          <p:cNvSpPr txBox="1"/>
          <p:nvPr>
            <p:ph idx="2" type="body"/>
          </p:nvPr>
        </p:nvSpPr>
        <p:spPr>
          <a:xfrm>
            <a:off x="4391208" y="2949100"/>
            <a:ext cx="3566700" cy="3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×"/>
              <a:defRPr sz="2100"/>
            </a:lvl1pPr>
            <a:lvl2pPr indent="-3619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2pPr>
            <a:lvl3pPr indent="-3619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3pPr>
            <a:lvl4pPr indent="-3619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4pPr>
            <a:lvl5pPr indent="-3619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6" name="Google Shape;36;ge6b5dd5c23_0_549"/>
          <p:cNvSpPr txBox="1"/>
          <p:nvPr>
            <p:ph idx="12" type="sldNum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e6b5dd5c23_0_57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39" name="Google Shape;39;ge6b5dd5c23_0_57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0" name="Google Shape;40;ge6b5dd5c23_0_57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ge6b5dd5c23_0_57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ge6b5dd5c23_0_57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44" name="Google Shape;44;ge6b5dd5c23_0_5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1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e6b5dd5c23_0_570"/>
          <p:cNvSpPr txBox="1"/>
          <p:nvPr>
            <p:ph idx="12" type="sldNum"/>
          </p:nvPr>
        </p:nvSpPr>
        <p:spPr>
          <a:xfrm>
            <a:off x="5730200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47" name="Google Shape;47;ge6b5dd5c23_0_5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7"/>
            <a:ext cx="12192000" cy="685801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e6b5dd5c23_0_540"/>
          <p:cNvSpPr txBox="1"/>
          <p:nvPr>
            <p:ph idx="1" type="body"/>
          </p:nvPr>
        </p:nvSpPr>
        <p:spPr>
          <a:xfrm>
            <a:off x="3311133" y="1114833"/>
            <a:ext cx="5569500" cy="46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4318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200"/>
              <a:buChar char="×"/>
              <a:defRPr i="1" sz="3200">
                <a:solidFill>
                  <a:srgbClr val="FFFFFF"/>
                </a:solidFill>
              </a:defRPr>
            </a:lvl1pPr>
            <a:lvl2pPr indent="-4318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×"/>
              <a:defRPr i="1" sz="3200">
                <a:solidFill>
                  <a:srgbClr val="FFFFFF"/>
                </a:solidFill>
              </a:defRPr>
            </a:lvl2pPr>
            <a:lvl3pPr indent="-4318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×"/>
              <a:defRPr i="1" sz="3200">
                <a:solidFill>
                  <a:srgbClr val="FFFFFF"/>
                </a:solidFill>
              </a:defRPr>
            </a:lvl3pPr>
            <a:lvl4pPr indent="-4318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×"/>
              <a:defRPr i="1" sz="3200">
                <a:solidFill>
                  <a:srgbClr val="FFFFFF"/>
                </a:solidFill>
              </a:defRPr>
            </a:lvl4pPr>
            <a:lvl5pPr indent="-4318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○"/>
              <a:defRPr i="1" sz="3200">
                <a:solidFill>
                  <a:srgbClr val="FFFFFF"/>
                </a:solidFill>
              </a:defRPr>
            </a:lvl5pPr>
            <a:lvl6pPr indent="-4318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■"/>
              <a:defRPr i="1" sz="3200">
                <a:solidFill>
                  <a:srgbClr val="FFFFFF"/>
                </a:solidFill>
              </a:defRPr>
            </a:lvl6pPr>
            <a:lvl7pPr indent="-4318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●"/>
              <a:defRPr i="1" sz="3200">
                <a:solidFill>
                  <a:srgbClr val="FFFFFF"/>
                </a:solidFill>
              </a:defRPr>
            </a:lvl7pPr>
            <a:lvl8pPr indent="-4318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○"/>
              <a:defRPr i="1" sz="3200">
                <a:solidFill>
                  <a:srgbClr val="FFFFFF"/>
                </a:solidFill>
              </a:defRPr>
            </a:lvl8pPr>
            <a:lvl9pPr indent="-4318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■"/>
              <a:defRPr i="1"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9" name="Google Shape;49;ge6b5dd5c23_0_540"/>
          <p:cNvSpPr txBox="1"/>
          <p:nvPr>
            <p:ph idx="12" type="sldNum"/>
          </p:nvPr>
        </p:nvSpPr>
        <p:spPr>
          <a:xfrm>
            <a:off x="5730200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51" name="Google Shape;51;ge6b5dd5c23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e6b5dd5c23_0_544"/>
          <p:cNvSpPr txBox="1"/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ge6b5dd5c23_0_544"/>
          <p:cNvSpPr txBox="1"/>
          <p:nvPr>
            <p:ph idx="1" type="body"/>
          </p:nvPr>
        </p:nvSpPr>
        <p:spPr>
          <a:xfrm>
            <a:off x="609600" y="2992533"/>
            <a:ext cx="7348500" cy="3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4" name="Google Shape;54;ge6b5dd5c23_0_544"/>
          <p:cNvSpPr txBox="1"/>
          <p:nvPr>
            <p:ph idx="12" type="sldNum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CCCCC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6b5dd5c23_0_528"/>
          <p:cNvSpPr txBox="1"/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b="0" i="0" sz="6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b="0" i="0" sz="6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b="0" i="0" sz="6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b="0" i="0" sz="6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b="0" i="0" sz="6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b="0" i="0" sz="6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b="0" i="0" sz="6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b="0" i="0" sz="6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b="0" i="0" sz="6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" name="Google Shape;11;ge6b5dd5c23_0_528"/>
          <p:cNvSpPr txBox="1"/>
          <p:nvPr>
            <p:ph idx="1" type="body"/>
          </p:nvPr>
        </p:nvSpPr>
        <p:spPr>
          <a:xfrm>
            <a:off x="609600" y="2992533"/>
            <a:ext cx="7348500" cy="3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ato"/>
              <a:buChar char="×"/>
              <a:defRPr b="0" i="0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ato"/>
              <a:buChar char="×"/>
              <a:defRPr b="0" i="0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ato"/>
              <a:buChar char="×"/>
              <a:defRPr b="0" i="0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×"/>
              <a:defRPr b="0" i="0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  <a:defRPr b="0" i="0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ge6b5dd5c23_0_528"/>
          <p:cNvSpPr txBox="1"/>
          <p:nvPr>
            <p:ph idx="12" type="sldNum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/>
          <p:nvPr/>
        </p:nvSpPr>
        <p:spPr>
          <a:xfrm>
            <a:off x="11449050" y="10296525"/>
            <a:ext cx="26574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BULGARIA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 txBox="1"/>
          <p:nvPr/>
        </p:nvSpPr>
        <p:spPr>
          <a:xfrm flipH="1" rot="10800000">
            <a:off x="0" y="-4346575"/>
            <a:ext cx="3175000" cy="44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3641152" y="2351320"/>
            <a:ext cx="72792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1" i="0" lang="en-US" sz="6700" u="none" cap="none" strike="noStrik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Review: </a:t>
            </a:r>
            <a:r>
              <a:rPr b="1" lang="en-US" sz="6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Liquid Layers</a:t>
            </a:r>
            <a:endParaRPr b="1" i="0" sz="67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t/>
            </a:r>
            <a:endParaRPr b="1" i="0" sz="67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"/>
          <p:cNvSpPr txBox="1"/>
          <p:nvPr>
            <p:ph type="ctrTitle"/>
          </p:nvPr>
        </p:nvSpPr>
        <p:spPr>
          <a:xfrm>
            <a:off x="5073125" y="5178592"/>
            <a:ext cx="70005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Denitsa Vasileva</a:t>
            </a: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, Team Bulgaria</a:t>
            </a:r>
            <a:endParaRPr b="1"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531150" y="509958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en-US" sz="3600">
                <a:latin typeface="Comfortaa"/>
                <a:ea typeface="Comfortaa"/>
                <a:cs typeface="Comfortaa"/>
                <a:sym typeface="Comfortaa"/>
              </a:rPr>
              <a:t>Problem 2: Liquid layers</a:t>
            </a:r>
            <a:endParaRPr sz="4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594050" y="2309150"/>
            <a:ext cx="7545900" cy="37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F68"/>
              </a:buClr>
              <a:buSzPts val="2800"/>
              <a:buFont typeface="Arial"/>
              <a:buNone/>
            </a:pPr>
            <a:r>
              <a:rPr lang="en-US" sz="3200">
                <a:solidFill>
                  <a:srgbClr val="273F68"/>
                </a:solidFill>
                <a:latin typeface="Comfortaa"/>
                <a:ea typeface="Comfortaa"/>
                <a:cs typeface="Comfortaa"/>
                <a:sym typeface="Comfortaa"/>
              </a:rPr>
              <a:t>Water and vegetable oil do not mix and form two layers in a beaker. It is possible to fill the beaker with many more </a:t>
            </a:r>
            <a:r>
              <a:rPr b="1" lang="en-US" sz="3200">
                <a:solidFill>
                  <a:srgbClr val="273F68"/>
                </a:solidFill>
                <a:latin typeface="Comfortaa"/>
                <a:ea typeface="Comfortaa"/>
                <a:cs typeface="Comfortaa"/>
                <a:sym typeface="Comfortaa"/>
              </a:rPr>
              <a:t>layers of immiscible fluids.</a:t>
            </a:r>
            <a:r>
              <a:rPr lang="en-US" sz="3200">
                <a:solidFill>
                  <a:srgbClr val="273F68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US" sz="3200">
                <a:solidFill>
                  <a:srgbClr val="273F68"/>
                </a:solidFill>
                <a:latin typeface="Comfortaa"/>
                <a:ea typeface="Comfortaa"/>
                <a:cs typeface="Comfortaa"/>
                <a:sym typeface="Comfortaa"/>
              </a:rPr>
              <a:t>How many layers</a:t>
            </a:r>
            <a:r>
              <a:rPr lang="en-US" sz="3200">
                <a:solidFill>
                  <a:srgbClr val="273F68"/>
                </a:solidFill>
                <a:latin typeface="Comfortaa"/>
                <a:ea typeface="Comfortaa"/>
                <a:cs typeface="Comfortaa"/>
                <a:sym typeface="Comfortaa"/>
              </a:rPr>
              <a:t> can you obtain? Investigate the </a:t>
            </a:r>
            <a:r>
              <a:rPr b="1" lang="en-US" sz="3200">
                <a:solidFill>
                  <a:srgbClr val="273F68"/>
                </a:solidFill>
                <a:latin typeface="Comfortaa"/>
                <a:ea typeface="Comfortaa"/>
                <a:cs typeface="Comfortaa"/>
                <a:sym typeface="Comfortaa"/>
              </a:rPr>
              <a:t>motion of the interfaces</a:t>
            </a:r>
            <a:r>
              <a:rPr lang="en-US" sz="3200">
                <a:solidFill>
                  <a:srgbClr val="273F68"/>
                </a:solidFill>
                <a:latin typeface="Comfortaa"/>
                <a:ea typeface="Comfortaa"/>
                <a:cs typeface="Comfortaa"/>
                <a:sym typeface="Comfortaa"/>
              </a:rPr>
              <a:t> if the beaker is </a:t>
            </a:r>
            <a:r>
              <a:rPr b="1" lang="en-US" sz="3200">
                <a:solidFill>
                  <a:srgbClr val="273F68"/>
                </a:solidFill>
                <a:latin typeface="Comfortaa"/>
                <a:ea typeface="Comfortaa"/>
                <a:cs typeface="Comfortaa"/>
                <a:sym typeface="Comfortaa"/>
              </a:rPr>
              <a:t>disturbed or shaken</a:t>
            </a:r>
            <a:r>
              <a:rPr lang="en-US" sz="3200">
                <a:solidFill>
                  <a:srgbClr val="273F68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531150" y="6040250"/>
            <a:ext cx="831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Partially fulfilled</a:t>
            </a:r>
            <a:endParaRPr sz="30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type="ctrTitle"/>
          </p:nvPr>
        </p:nvSpPr>
        <p:spPr>
          <a:xfrm>
            <a:off x="477350" y="319708"/>
            <a:ext cx="52197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Overview</a:t>
            </a:r>
            <a:endParaRPr b="1" sz="3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" name="Google Shape;93;p3"/>
          <p:cNvSpPr txBox="1"/>
          <p:nvPr>
            <p:ph idx="1" type="subTitle"/>
          </p:nvPr>
        </p:nvSpPr>
        <p:spPr>
          <a:xfrm>
            <a:off x="914400" y="1866225"/>
            <a:ext cx="4970400" cy="4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500"/>
              <a:buChar char="●"/>
            </a:pPr>
            <a:r>
              <a:rPr lang="en-US" sz="2500">
                <a:solidFill>
                  <a:srgbClr val="00B050"/>
                </a:solidFill>
              </a:rPr>
              <a:t>Theory</a:t>
            </a:r>
            <a:endParaRPr sz="2500">
              <a:solidFill>
                <a:srgbClr val="00B050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Char char="●"/>
            </a:pPr>
            <a:r>
              <a:rPr lang="en-US" sz="2500">
                <a:solidFill>
                  <a:schemeClr val="accent6"/>
                </a:solidFill>
              </a:rPr>
              <a:t>Experiment</a:t>
            </a:r>
            <a:endParaRPr sz="2500">
              <a:solidFill>
                <a:schemeClr val="accent6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●"/>
            </a:pPr>
            <a:r>
              <a:rPr lang="en-US" sz="2500">
                <a:solidFill>
                  <a:srgbClr val="FF0000"/>
                </a:solidFill>
              </a:rPr>
              <a:t>Results</a:t>
            </a:r>
            <a:endParaRPr sz="2500">
              <a:solidFill>
                <a:srgbClr val="FF0000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Char char="●"/>
            </a:pPr>
            <a:r>
              <a:rPr lang="en-US" sz="2500">
                <a:solidFill>
                  <a:schemeClr val="accent6"/>
                </a:solidFill>
              </a:rPr>
              <a:t>Agreement between theory and experiment</a:t>
            </a:r>
            <a:endParaRPr sz="2500">
              <a:solidFill>
                <a:schemeClr val="accent6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●"/>
            </a:pPr>
            <a:r>
              <a:rPr lang="en-US" sz="2500">
                <a:solidFill>
                  <a:srgbClr val="FF0000"/>
                </a:solidFill>
              </a:rPr>
              <a:t>Conclusions</a:t>
            </a:r>
            <a:endParaRPr sz="25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B050"/>
                </a:solidFill>
              </a:rPr>
              <a:t>Green</a:t>
            </a:r>
            <a:r>
              <a:rPr lang="en-US" sz="2500"/>
              <a:t> = very good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accent6"/>
                </a:solidFill>
              </a:rPr>
              <a:t>Yellow</a:t>
            </a:r>
            <a:r>
              <a:rPr lang="en-US" sz="2500"/>
              <a:t> = average 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980000"/>
                </a:solidFill>
              </a:rPr>
              <a:t>Red</a:t>
            </a:r>
            <a:r>
              <a:rPr lang="en-US" sz="2500"/>
              <a:t> = needs improvement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75" y="-173375"/>
            <a:ext cx="4156476" cy="14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 txBox="1"/>
          <p:nvPr>
            <p:ph type="title"/>
          </p:nvPr>
        </p:nvSpPr>
        <p:spPr>
          <a:xfrm>
            <a:off x="883000" y="-173375"/>
            <a:ext cx="410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Reporter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000" y="964925"/>
            <a:ext cx="1257500" cy="12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6325" y="964925"/>
            <a:ext cx="945950" cy="10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 txBox="1"/>
          <p:nvPr/>
        </p:nvSpPr>
        <p:spPr>
          <a:xfrm>
            <a:off x="655063" y="2394725"/>
            <a:ext cx="3899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Definition of main parameters (immiscible fluids, density and polarity)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Theoretical explanation as to why different polarity layers remain separated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6410350" y="2318000"/>
            <a:ext cx="50820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Lack of experimental method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Did not have a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hypothesis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and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sources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of error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Did not account for surface tension as a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reason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for separation of the layers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Differentiating between layers only due to polarity, density differences not observed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Insufficient number of  liquid layers obtained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Only one method for disturbing the tower shown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Non-uniform force applied for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stirring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the mixture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Didn’t show any experimental setup.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Lack of quantitative investigation.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No clear conclusions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Poor explanation on amount of layers obtained - claime</a:t>
            </a: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d to be infinite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Claimed a layer can’t evaporate from the tower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e6b5dd5c23_0_5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25" y="-126675"/>
            <a:ext cx="4729001" cy="1618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e6b5dd5c23_0_599"/>
          <p:cNvSpPr txBox="1"/>
          <p:nvPr>
            <p:ph type="title"/>
          </p:nvPr>
        </p:nvSpPr>
        <p:spPr>
          <a:xfrm>
            <a:off x="580450" y="-76250"/>
            <a:ext cx="4101600" cy="132570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en-US" sz="5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Opponent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0" name="Google Shape;110;ge6b5dd5c23_0_5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2950" y="1249450"/>
            <a:ext cx="1257500" cy="12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e6b5dd5c23_0_5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6325" y="1466300"/>
            <a:ext cx="945950" cy="10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e6b5dd5c23_0_599"/>
          <p:cNvSpPr txBox="1"/>
          <p:nvPr/>
        </p:nvSpPr>
        <p:spPr>
          <a:xfrm>
            <a:off x="919075" y="2394725"/>
            <a:ext cx="4314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Asked important questions such as the method of shaking of the tower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Highlighted the importance of constant mixing and not uncontrolled one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Suggested methods that reporter hadn’t mentioned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ge6b5dd5c23_0_599"/>
          <p:cNvSpPr txBox="1"/>
          <p:nvPr/>
        </p:nvSpPr>
        <p:spPr>
          <a:xfrm>
            <a:off x="7102550" y="2502425"/>
            <a:ext cx="3899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Didn’t prioritise the questions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Didn’t focus on the experiment but on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theoretical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questions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Didn’t address all missing points in the report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Addressed experimental setup, which was missing in reporter’s presentation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Claims that the used substances were enough.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The hydrogen bond is not relevant.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e6b5dd5c23_0_6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75" y="-387325"/>
            <a:ext cx="4729001" cy="17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e6b5dd5c23_0_608"/>
          <p:cNvSpPr txBox="1"/>
          <p:nvPr>
            <p:ph type="title"/>
          </p:nvPr>
        </p:nvSpPr>
        <p:spPr>
          <a:xfrm>
            <a:off x="504425" y="-154700"/>
            <a:ext cx="4101600" cy="132570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en-US" sz="5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Discussion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0" name="Google Shape;120;ge6b5dd5c23_0_6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2950" y="1249450"/>
            <a:ext cx="1257500" cy="12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e6b5dd5c23_0_6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6325" y="1466300"/>
            <a:ext cx="945950" cy="10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e6b5dd5c23_0_608"/>
          <p:cNvSpPr txBox="1"/>
          <p:nvPr/>
        </p:nvSpPr>
        <p:spPr>
          <a:xfrm>
            <a:off x="919075" y="2394725"/>
            <a:ext cx="3899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The optimal height of the tower was discussed.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The motion of the shaked beaker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Repetition of the experiment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ge6b5dd5c23_0_608"/>
          <p:cNvSpPr txBox="1"/>
          <p:nvPr/>
        </p:nvSpPr>
        <p:spPr>
          <a:xfrm>
            <a:off x="7156275" y="2470400"/>
            <a:ext cx="3899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Unclear answers of the reporter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The questions weren’t prioritised.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Opponent asked clarifying questions in the discussion (method of inserting the fluids)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There is a difference between the used methods of disturbing since it will probably produce different results.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609600" y="207408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Missed points</a:t>
            </a:r>
            <a:endParaRPr b="1" sz="3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609600" y="1604375"/>
            <a:ext cx="3566700" cy="3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omfortaa"/>
              <a:buChar char="×"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Establishing more different methods to test the stability of the tower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omfortaa"/>
              <a:buChar char="×"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Investigating the evolution of the tower for </a:t>
            </a: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prolonged</a:t>
            </a: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 period of time (months)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7"/>
          <p:cNvSpPr txBox="1"/>
          <p:nvPr>
            <p:ph idx="2" type="body"/>
          </p:nvPr>
        </p:nvSpPr>
        <p:spPr>
          <a:xfrm>
            <a:off x="4391408" y="1604375"/>
            <a:ext cx="3566700" cy="3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uantitative</a:t>
            </a: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 measuring of the mixing of the layers.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Sources of error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type="ctrTitle"/>
          </p:nvPr>
        </p:nvSpPr>
        <p:spPr>
          <a:xfrm>
            <a:off x="78475" y="56025"/>
            <a:ext cx="50205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3600" u="non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Clash </a:t>
            </a:r>
            <a:endParaRPr b="1" sz="36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8"/>
          <p:cNvSpPr txBox="1"/>
          <p:nvPr>
            <p:ph idx="1" type="subTitle"/>
          </p:nvPr>
        </p:nvSpPr>
        <p:spPr>
          <a:xfrm>
            <a:off x="1277475" y="1607425"/>
            <a:ext cx="9144000" cy="50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Point of discussion: The motion of the beaker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u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Arial"/>
              <a:buNone/>
            </a:pPr>
            <a:r>
              <a:rPr b="1" i="0" lang="en-US" u="none">
                <a:solidFill>
                  <a:srgbClr val="00B050"/>
                </a:solidFill>
                <a:latin typeface="Comfortaa"/>
                <a:ea typeface="Comfortaa"/>
                <a:cs typeface="Comfortaa"/>
                <a:sym typeface="Comfortaa"/>
              </a:rPr>
              <a:t>Reporter: </a:t>
            </a:r>
            <a:r>
              <a:rPr b="1" lang="en-US">
                <a:solidFill>
                  <a:srgbClr val="00B050"/>
                </a:solidFill>
                <a:latin typeface="Comfortaa"/>
                <a:ea typeface="Comfortaa"/>
                <a:cs typeface="Comfortaa"/>
                <a:sym typeface="Comfortaa"/>
              </a:rPr>
              <a:t>Claimed no difference between shaking and disturbing.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u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u="non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Opponent: </a:t>
            </a:r>
            <a:r>
              <a:rPr b="1" lang="en-U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Claims there is a difference between shaking and disturbing the tube.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>
            <p:ph idx="4294967295" type="title"/>
          </p:nvPr>
        </p:nvSpPr>
        <p:spPr>
          <a:xfrm>
            <a:off x="795337" y="2576512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glamour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E7EAEC"/>
      </a:lt2>
      <a:accent1>
        <a:srgbClr val="6ED87E"/>
      </a:accent1>
      <a:accent2>
        <a:srgbClr val="18C7B2"/>
      </a:accent2>
      <a:accent3>
        <a:srgbClr val="33ADEB"/>
      </a:accent3>
      <a:accent4>
        <a:srgbClr val="DF77D2"/>
      </a:accent4>
      <a:accent5>
        <a:srgbClr val="A143B3"/>
      </a:accent5>
      <a:accent6>
        <a:srgbClr val="FFB300"/>
      </a:accent6>
      <a:hlink>
        <a:srgbClr val="4A86E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2017-05-25T14:41:48Z</dcterms:created>
  <dc:creator>1</dc:creator>
</cp:coreProperties>
</file>