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iqPbSQ+LDI3w912DUIAMPc54C9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6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>
                <a:solidFill>
                  <a:srgbClr val="00B050"/>
                </a:solidFill>
              </a:rPr>
              <a:t>Strong points:</a:t>
            </a:r>
            <a:endParaRPr b="1">
              <a:solidFill>
                <a:srgbClr val="00B050"/>
              </a:solidFill>
            </a:endParaRPr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Good definition of terms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Clear explanation of the phenomenon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Good visualization of the reaction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Clear and relevant visual aids were used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>
                <a:solidFill>
                  <a:srgbClr val="FF0000"/>
                </a:solidFill>
              </a:rPr>
              <a:t>Weak points:</a:t>
            </a:r>
            <a:endParaRPr b="1">
              <a:solidFill>
                <a:srgbClr val="FF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Unclear organization – theory between the experiments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Some more text on the slides could have helped /  Too many content (text) on the slides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The reactions were a little too simplified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Didn’t make any quantitative predictions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Didn’t fully explain her predictions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>
                <a:solidFill>
                  <a:srgbClr val="00B050"/>
                </a:solidFill>
              </a:rPr>
              <a:t>Strong points</a:t>
            </a:r>
            <a:r>
              <a:rPr lang="en-US"/>
              <a:t>: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The experiment was done in a properly controlled manner.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The experiment reached clear results.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Use of multiple materials.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Had a well working setup.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Had great visual aids for the experiment.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Had some trial and error for her recipe.</a:t>
            </a:r>
            <a:endParaRPr/>
          </a:p>
          <a:p>
            <a:pPr indent="-952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>
                <a:solidFill>
                  <a:srgbClr val="FF0000"/>
                </a:solidFill>
              </a:rPr>
              <a:t>Weak points:</a:t>
            </a:r>
            <a:endParaRPr b="1">
              <a:solidFill>
                <a:srgbClr val="FF0000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No hypotheses were drawn.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Temperature was not measured, and it is an important factor.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More quantitative data could have been used and mentioned. 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Unlabeled graphs - points, labelled axis, connection to theory.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No errors mentioned.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/>
              <a:t>Not explained why these materials were chosen.</a:t>
            </a:r>
            <a:endParaRPr/>
          </a:p>
          <a:p>
            <a:pPr indent="-1714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/>
              <a:t>Didn’t control many of the parameters (example)</a:t>
            </a:r>
            <a:endParaRPr/>
          </a:p>
        </p:txBody>
      </p:sp>
      <p:sp>
        <p:nvSpPr>
          <p:cNvPr id="174" name="Google Shape;174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e489236b2c_0_4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" name="Google Shape;15;ge489236b2c_0_4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16" name="Google Shape;16;ge489236b2c_0_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ge489236b2c_0_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" name="Google Shape;18;ge489236b2c_0_4"/>
          <p:cNvSpPr txBox="1"/>
          <p:nvPr>
            <p:ph type="ctrTitle"/>
          </p:nvPr>
        </p:nvSpPr>
        <p:spPr>
          <a:xfrm>
            <a:off x="972600" y="1763267"/>
            <a:ext cx="10250700" cy="221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9" name="Google Shape;19;ge489236b2c_0_4"/>
          <p:cNvSpPr txBox="1"/>
          <p:nvPr>
            <p:ph idx="1" type="subTitle"/>
          </p:nvPr>
        </p:nvSpPr>
        <p:spPr>
          <a:xfrm>
            <a:off x="972837" y="4230533"/>
            <a:ext cx="102507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0" name="Google Shape;20;ge489236b2c_0_4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e489236b2c_0_56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ge489236b2c_0_56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86" name="Google Shape;86;ge489236b2c_0_5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ge489236b2c_0_5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8" name="Google Shape;88;ge489236b2c_0_56"/>
          <p:cNvSpPr txBox="1"/>
          <p:nvPr>
            <p:ph type="title"/>
          </p:nvPr>
        </p:nvSpPr>
        <p:spPr>
          <a:xfrm>
            <a:off x="973333" y="1758200"/>
            <a:ext cx="4401300" cy="22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89" name="Google Shape;89;ge489236b2c_0_56"/>
          <p:cNvSpPr txBox="1"/>
          <p:nvPr>
            <p:ph idx="1" type="subTitle"/>
          </p:nvPr>
        </p:nvSpPr>
        <p:spPr>
          <a:xfrm>
            <a:off x="966600" y="4215367"/>
            <a:ext cx="4401300" cy="10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0" name="Google Shape;90;ge489236b2c_0_56"/>
          <p:cNvSpPr txBox="1"/>
          <p:nvPr>
            <p:ph idx="2" type="body"/>
          </p:nvPr>
        </p:nvSpPr>
        <p:spPr>
          <a:xfrm>
            <a:off x="6898967" y="1803500"/>
            <a:ext cx="4499100" cy="40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91" name="Google Shape;91;ge489236b2c_0_56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489236b2c_0_65"/>
          <p:cNvSpPr txBox="1"/>
          <p:nvPr>
            <p:ph idx="1" type="body"/>
          </p:nvPr>
        </p:nvSpPr>
        <p:spPr>
          <a:xfrm>
            <a:off x="966600" y="5830068"/>
            <a:ext cx="10263300" cy="6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</a:lstStyle>
          <a:p/>
        </p:txBody>
      </p:sp>
      <p:sp>
        <p:nvSpPr>
          <p:cNvPr id="94" name="Google Shape;94;ge489236b2c_0_65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ge489236b2c_0_68"/>
          <p:cNvGrpSpPr/>
          <p:nvPr/>
        </p:nvGrpSpPr>
        <p:grpSpPr>
          <a:xfrm>
            <a:off x="1107036" y="5558926"/>
            <a:ext cx="994316" cy="61102"/>
            <a:chOff x="4580561" y="2589004"/>
            <a:chExt cx="1064464" cy="25200"/>
          </a:xfrm>
        </p:grpSpPr>
        <p:sp>
          <p:nvSpPr>
            <p:cNvPr id="97" name="Google Shape;97;ge489236b2c_0_6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ge489236b2c_0_6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9" name="Google Shape;99;ge489236b2c_0_68"/>
          <p:cNvSpPr txBox="1"/>
          <p:nvPr>
            <p:ph hasCustomPrompt="1" type="title"/>
          </p:nvPr>
        </p:nvSpPr>
        <p:spPr>
          <a:xfrm>
            <a:off x="972600" y="978600"/>
            <a:ext cx="10251300" cy="16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700"/>
              <a:buNone/>
              <a:defRPr sz="107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0" name="Google Shape;100;ge489236b2c_0_68"/>
          <p:cNvSpPr txBox="1"/>
          <p:nvPr>
            <p:ph idx="1" type="body"/>
          </p:nvPr>
        </p:nvSpPr>
        <p:spPr>
          <a:xfrm>
            <a:off x="972600" y="3030517"/>
            <a:ext cx="10251300" cy="2107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○"/>
              <a:defRPr>
                <a:solidFill>
                  <a:schemeClr val="lt1"/>
                </a:solidFill>
              </a:defRPr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■"/>
              <a:defRPr>
                <a:solidFill>
                  <a:schemeClr val="lt1"/>
                </a:solidFill>
              </a:defRPr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  <a:defRPr>
                <a:solidFill>
                  <a:schemeClr val="lt1"/>
                </a:solidFill>
              </a:defRPr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○"/>
              <a:defRPr>
                <a:solidFill>
                  <a:schemeClr val="lt1"/>
                </a:solidFill>
              </a:defRPr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■"/>
              <a:defRPr>
                <a:solidFill>
                  <a:schemeClr val="lt1"/>
                </a:solidFill>
              </a:defRPr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  <a:defRPr>
                <a:solidFill>
                  <a:schemeClr val="lt1"/>
                </a:solidFill>
              </a:defRPr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○"/>
              <a:defRPr>
                <a:solidFill>
                  <a:schemeClr val="lt1"/>
                </a:solidFill>
              </a:defRPr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ge489236b2c_0_68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e489236b2c_0_75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ge489236b2c_0_12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23" name="Google Shape;23;ge489236b2c_0_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ge489236b2c_0_1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ge489236b2c_0_12"/>
          <p:cNvSpPr txBox="1"/>
          <p:nvPr>
            <p:ph type="title"/>
          </p:nvPr>
        </p:nvSpPr>
        <p:spPr>
          <a:xfrm>
            <a:off x="972600" y="1763267"/>
            <a:ext cx="10251300" cy="20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ge489236b2c_0_12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e489236b2c_0_18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" name="Google Shape;29;ge489236b2c_0_18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30" name="Google Shape;30;ge489236b2c_0_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ge489236b2c_0_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32;ge489236b2c_0_18"/>
          <p:cNvSpPr txBox="1"/>
          <p:nvPr>
            <p:ph type="title"/>
          </p:nvPr>
        </p:nvSpPr>
        <p:spPr>
          <a:xfrm>
            <a:off x="972600" y="1758200"/>
            <a:ext cx="102516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3" name="Google Shape;33;ge489236b2c_0_18"/>
          <p:cNvSpPr txBox="1"/>
          <p:nvPr>
            <p:ph idx="1" type="body"/>
          </p:nvPr>
        </p:nvSpPr>
        <p:spPr>
          <a:xfrm>
            <a:off x="972600" y="2771833"/>
            <a:ext cx="102516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34" name="Google Shape;34;ge489236b2c_0_18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e489236b2c_0_7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37" name="Google Shape;37;ge489236b2c_0_77"/>
          <p:cNvSpPr txBox="1"/>
          <p:nvPr>
            <p:ph idx="1" type="body"/>
          </p:nvPr>
        </p:nvSpPr>
        <p:spPr>
          <a:xfrm>
            <a:off x="1371600" y="2340864"/>
            <a:ext cx="4443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ge489236b2c_0_77"/>
          <p:cNvSpPr txBox="1"/>
          <p:nvPr>
            <p:ph idx="2" type="body"/>
          </p:nvPr>
        </p:nvSpPr>
        <p:spPr>
          <a:xfrm>
            <a:off x="1371600" y="3305207"/>
            <a:ext cx="4443900" cy="25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39" name="Google Shape;39;ge489236b2c_0_77"/>
          <p:cNvSpPr txBox="1"/>
          <p:nvPr>
            <p:ph idx="3" type="body"/>
          </p:nvPr>
        </p:nvSpPr>
        <p:spPr>
          <a:xfrm>
            <a:off x="6525014" y="2340864"/>
            <a:ext cx="4443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ge489236b2c_0_77"/>
          <p:cNvSpPr txBox="1"/>
          <p:nvPr>
            <p:ph idx="4" type="body"/>
          </p:nvPr>
        </p:nvSpPr>
        <p:spPr>
          <a:xfrm>
            <a:off x="6525014" y="3305207"/>
            <a:ext cx="4443900" cy="25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1" name="Google Shape;41;ge489236b2c_0_77"/>
          <p:cNvSpPr txBox="1"/>
          <p:nvPr>
            <p:ph idx="10" type="dt"/>
          </p:nvPr>
        </p:nvSpPr>
        <p:spPr>
          <a:xfrm>
            <a:off x="1390650" y="6453386"/>
            <a:ext cx="12045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ge489236b2c_0_77"/>
          <p:cNvSpPr txBox="1"/>
          <p:nvPr>
            <p:ph idx="11" type="ftr"/>
          </p:nvPr>
        </p:nvSpPr>
        <p:spPr>
          <a:xfrm>
            <a:off x="2893564" y="6453386"/>
            <a:ext cx="62808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ge489236b2c_0_77"/>
          <p:cNvSpPr txBox="1"/>
          <p:nvPr>
            <p:ph idx="12" type="sldNum"/>
          </p:nvPr>
        </p:nvSpPr>
        <p:spPr>
          <a:xfrm>
            <a:off x="9472736" y="6453386"/>
            <a:ext cx="15963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e489236b2c_0_86" title="Background Shape"/>
          <p:cNvSpPr/>
          <p:nvPr/>
        </p:nvSpPr>
        <p:spPr>
          <a:xfrm>
            <a:off x="0" y="376"/>
            <a:ext cx="5303400" cy="685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e489236b2c_0_86"/>
          <p:cNvSpPr txBox="1"/>
          <p:nvPr>
            <p:ph type="title"/>
          </p:nvPr>
        </p:nvSpPr>
        <p:spPr>
          <a:xfrm>
            <a:off x="723900" y="685800"/>
            <a:ext cx="3855600" cy="21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  <a:defRPr sz="4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47" name="Google Shape;47;ge489236b2c_0_86"/>
          <p:cNvSpPr txBox="1"/>
          <p:nvPr>
            <p:ph idx="1" type="body"/>
          </p:nvPr>
        </p:nvSpPr>
        <p:spPr>
          <a:xfrm>
            <a:off x="6256020" y="685801"/>
            <a:ext cx="5212200" cy="51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/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/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/>
            </a:lvl5pPr>
            <a:lvl6pPr indent="-3302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6pPr>
            <a:lvl7pPr indent="-3302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/>
            </a:lvl7pPr>
            <a:lvl8pPr indent="-3302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/>
            </a:lvl8pPr>
            <a:lvl9pPr indent="-3302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48" name="Google Shape;48;ge489236b2c_0_86"/>
          <p:cNvSpPr txBox="1"/>
          <p:nvPr>
            <p:ph idx="2" type="body"/>
          </p:nvPr>
        </p:nvSpPr>
        <p:spPr>
          <a:xfrm>
            <a:off x="723900" y="2856344"/>
            <a:ext cx="3855600" cy="301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9" name="Google Shape;49;ge489236b2c_0_86"/>
          <p:cNvSpPr txBox="1"/>
          <p:nvPr>
            <p:ph idx="10" type="dt"/>
          </p:nvPr>
        </p:nvSpPr>
        <p:spPr>
          <a:xfrm>
            <a:off x="723900" y="6453386"/>
            <a:ext cx="12045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ge489236b2c_0_86"/>
          <p:cNvSpPr txBox="1"/>
          <p:nvPr>
            <p:ph idx="11" type="ftr"/>
          </p:nvPr>
        </p:nvSpPr>
        <p:spPr>
          <a:xfrm>
            <a:off x="2205945" y="6453386"/>
            <a:ext cx="23736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ge489236b2c_0_86"/>
          <p:cNvSpPr txBox="1"/>
          <p:nvPr>
            <p:ph idx="12" type="sldNum"/>
          </p:nvPr>
        </p:nvSpPr>
        <p:spPr>
          <a:xfrm>
            <a:off x="9883140" y="6453386"/>
            <a:ext cx="15963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ge489236b2c_0_86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e489236b2c_0_26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5" name="Google Shape;55;ge489236b2c_0_26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56" name="Google Shape;56;ge489236b2c_0_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ge489236b2c_0_2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" name="Google Shape;58;ge489236b2c_0_26"/>
          <p:cNvSpPr txBox="1"/>
          <p:nvPr>
            <p:ph type="title"/>
          </p:nvPr>
        </p:nvSpPr>
        <p:spPr>
          <a:xfrm>
            <a:off x="972600" y="1758200"/>
            <a:ext cx="102513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59" name="Google Shape;59;ge489236b2c_0_26"/>
          <p:cNvSpPr txBox="1"/>
          <p:nvPr>
            <p:ph idx="1" type="body"/>
          </p:nvPr>
        </p:nvSpPr>
        <p:spPr>
          <a:xfrm>
            <a:off x="972434" y="2771833"/>
            <a:ext cx="50325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60" name="Google Shape;60;ge489236b2c_0_26"/>
          <p:cNvSpPr txBox="1"/>
          <p:nvPr>
            <p:ph idx="2" type="body"/>
          </p:nvPr>
        </p:nvSpPr>
        <p:spPr>
          <a:xfrm>
            <a:off x="6191471" y="2771833"/>
            <a:ext cx="5032500" cy="30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61" name="Google Shape;61;ge489236b2c_0_26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489236b2c_0_35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" name="Google Shape;64;ge489236b2c_0_35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65" name="Google Shape;65;ge489236b2c_0_3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ge489236b2c_0_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7" name="Google Shape;67;ge489236b2c_0_35"/>
          <p:cNvSpPr txBox="1"/>
          <p:nvPr>
            <p:ph type="title"/>
          </p:nvPr>
        </p:nvSpPr>
        <p:spPr>
          <a:xfrm>
            <a:off x="972600" y="1758200"/>
            <a:ext cx="10251300" cy="71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68" name="Google Shape;68;ge489236b2c_0_35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489236b2c_0_42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1" name="Google Shape;71;ge489236b2c_0_42"/>
          <p:cNvGrpSpPr/>
          <p:nvPr/>
        </p:nvGrpSpPr>
        <p:grpSpPr>
          <a:xfrm>
            <a:off x="1107036" y="1588427"/>
            <a:ext cx="994316" cy="61102"/>
            <a:chOff x="4580561" y="2589004"/>
            <a:chExt cx="1064464" cy="25200"/>
          </a:xfrm>
        </p:grpSpPr>
        <p:sp>
          <p:nvSpPr>
            <p:cNvPr id="72" name="Google Shape;72;ge489236b2c_0_4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ge489236b2c_0_4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4" name="Google Shape;74;ge489236b2c_0_42"/>
          <p:cNvSpPr txBox="1"/>
          <p:nvPr>
            <p:ph type="title"/>
          </p:nvPr>
        </p:nvSpPr>
        <p:spPr>
          <a:xfrm>
            <a:off x="973333" y="1758200"/>
            <a:ext cx="4401300" cy="18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75" name="Google Shape;75;ge489236b2c_0_42"/>
          <p:cNvSpPr txBox="1"/>
          <p:nvPr>
            <p:ph idx="1" type="body"/>
          </p:nvPr>
        </p:nvSpPr>
        <p:spPr>
          <a:xfrm>
            <a:off x="961633" y="3708967"/>
            <a:ext cx="4401300" cy="21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1pPr>
            <a:lvl2pPr indent="-3238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76" name="Google Shape;76;ge489236b2c_0_42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oogle Shape;78;ge489236b2c_0_50"/>
          <p:cNvGrpSpPr/>
          <p:nvPr/>
        </p:nvGrpSpPr>
        <p:grpSpPr>
          <a:xfrm>
            <a:off x="1107036" y="5558926"/>
            <a:ext cx="994316" cy="61102"/>
            <a:chOff x="4580561" y="2589004"/>
            <a:chExt cx="1064464" cy="25200"/>
          </a:xfrm>
        </p:grpSpPr>
        <p:sp>
          <p:nvSpPr>
            <p:cNvPr id="79" name="Google Shape;79;ge489236b2c_0_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ge489236b2c_0_5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1" name="Google Shape;81;ge489236b2c_0_50"/>
          <p:cNvSpPr txBox="1"/>
          <p:nvPr>
            <p:ph type="title"/>
          </p:nvPr>
        </p:nvSpPr>
        <p:spPr>
          <a:xfrm>
            <a:off x="972600" y="1152400"/>
            <a:ext cx="9361500" cy="398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2" name="Google Shape;82;ge489236b2c_0_50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e489236b2c_0_0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Font typeface="Raleway"/>
              <a:buNone/>
              <a:defRPr b="1" i="0" sz="37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11" name="Google Shape;11;ge489236b2c_0_0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65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Lato"/>
              <a:buChar char="●"/>
              <a:defRPr b="0" i="0" sz="17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238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○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238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■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238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●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238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○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238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■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238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●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238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○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238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Lato"/>
              <a:buChar char="■"/>
              <a:defRPr b="0" i="0" sz="15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Google Shape;12;ge489236b2c_0_0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6400839" y="4034455"/>
            <a:ext cx="3255000" cy="10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Arial"/>
              <a:buNone/>
            </a:pPr>
            <a:r>
              <a:t/>
            </a:r>
            <a:endParaRPr b="0" i="0" sz="23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>
            <p:ph type="ctrTitle"/>
          </p:nvPr>
        </p:nvSpPr>
        <p:spPr>
          <a:xfrm>
            <a:off x="614550" y="2145425"/>
            <a:ext cx="10962900" cy="9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</a:pPr>
            <a:r>
              <a:rPr lang="en-US" sz="4400"/>
              <a:t>5. Lake water</a:t>
            </a:r>
            <a:endParaRPr sz="4800"/>
          </a:p>
        </p:txBody>
      </p:sp>
      <p:sp>
        <p:nvSpPr>
          <p:cNvPr id="111" name="Google Shape;111;p1"/>
          <p:cNvSpPr txBox="1"/>
          <p:nvPr>
            <p:ph idx="1" type="subTitle"/>
          </p:nvPr>
        </p:nvSpPr>
        <p:spPr>
          <a:xfrm>
            <a:off x="797450" y="3621225"/>
            <a:ext cx="41625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b="1"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Opponent:</a:t>
            </a:r>
            <a:endParaRPr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Team Romania - Limitless</a:t>
            </a:r>
            <a:endParaRPr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2" name="Google Shape;112;p1"/>
          <p:cNvSpPr txBox="1"/>
          <p:nvPr>
            <p:ph idx="1" type="subTitle"/>
          </p:nvPr>
        </p:nvSpPr>
        <p:spPr>
          <a:xfrm>
            <a:off x="6669775" y="3621225"/>
            <a:ext cx="5454600" cy="12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b="1"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Reporter:</a:t>
            </a:r>
            <a:endParaRPr b="1"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Team </a:t>
            </a:r>
            <a:r>
              <a:rPr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Kazakhstan</a:t>
            </a:r>
            <a:r>
              <a:rPr lang="en-US" sz="26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 - RFMS</a:t>
            </a:r>
            <a:endParaRPr sz="26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3" name="Google Shape;113;p1"/>
          <p:cNvSpPr txBox="1"/>
          <p:nvPr>
            <p:ph idx="1" type="subTitle"/>
          </p:nvPr>
        </p:nvSpPr>
        <p:spPr>
          <a:xfrm>
            <a:off x="6669775" y="4564450"/>
            <a:ext cx="5454600" cy="12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t/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2"/>
          <p:cNvSpPr txBox="1"/>
          <p:nvPr>
            <p:ph type="title"/>
          </p:nvPr>
        </p:nvSpPr>
        <p:spPr>
          <a:xfrm>
            <a:off x="603575" y="682367"/>
            <a:ext cx="10251300" cy="20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/>
              <a:t>Task of the problem</a:t>
            </a:r>
            <a:endParaRPr/>
          </a:p>
        </p:txBody>
      </p:sp>
      <p:sp>
        <p:nvSpPr>
          <p:cNvPr id="121" name="Google Shape;121;p2"/>
          <p:cNvSpPr txBox="1"/>
          <p:nvPr>
            <p:ph idx="4294967295" type="body"/>
          </p:nvPr>
        </p:nvSpPr>
        <p:spPr>
          <a:xfrm>
            <a:off x="-78575" y="1720275"/>
            <a:ext cx="12192000" cy="17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50">
                <a:solidFill>
                  <a:schemeClr val="accent4"/>
                </a:solidFill>
                <a:latin typeface="Raleway"/>
                <a:ea typeface="Raleway"/>
                <a:cs typeface="Raleway"/>
                <a:sym typeface="Raleway"/>
              </a:rPr>
              <a:t>A drop of water </a:t>
            </a:r>
            <a:r>
              <a:rPr b="1" lang="en-US" sz="245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from a natural pond </a:t>
            </a:r>
            <a:r>
              <a:rPr b="1" lang="en-US" sz="2450">
                <a:solidFill>
                  <a:schemeClr val="accent4"/>
                </a:solidFill>
                <a:latin typeface="Raleway"/>
                <a:ea typeface="Raleway"/>
                <a:cs typeface="Raleway"/>
                <a:sym typeface="Raleway"/>
              </a:rPr>
              <a:t>may contain bacteria, archaea, algae, fungi, protozoa, and other organisms.</a:t>
            </a:r>
            <a:endParaRPr b="1" sz="2450">
              <a:solidFill>
                <a:schemeClr val="accent4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245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Perform </a:t>
            </a:r>
            <a:r>
              <a:rPr b="1" lang="en-US" sz="2450">
                <a:solidFill>
                  <a:schemeClr val="accent4"/>
                </a:solidFill>
                <a:latin typeface="Raleway"/>
                <a:ea typeface="Raleway"/>
                <a:cs typeface="Raleway"/>
                <a:sym typeface="Raleway"/>
              </a:rPr>
              <a:t>observations</a:t>
            </a:r>
            <a:r>
              <a:rPr b="1" lang="en-US" sz="245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 to identify as many species of living organisms as possible. </a:t>
            </a:r>
            <a:endParaRPr b="1" sz="245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245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What are the chances that another drop contains a different selection of species?</a:t>
            </a:r>
            <a:endParaRPr b="1" sz="245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4000"/>
              </a:lnSpc>
              <a:spcBef>
                <a:spcPts val="16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00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385550" y="4194075"/>
            <a:ext cx="9096300" cy="149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rPr>
              <a:t>Identification of bacteria</a:t>
            </a:r>
            <a:endParaRPr b="1" i="0" sz="2000" u="none" cap="none" strike="noStrike">
              <a:solidFill>
                <a:schemeClr val="accent5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55600" lvl="0" marL="457200" marR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aleway"/>
              <a:buChar char="-"/>
            </a:pPr>
            <a:r>
              <a:rPr b="1" i="0" lang="en-US" sz="2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Theoretical information</a:t>
            </a:r>
            <a:endParaRPr b="1" i="0" sz="2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accent5"/>
                </a:solidFill>
                <a:latin typeface="Raleway"/>
                <a:ea typeface="Raleway"/>
                <a:cs typeface="Raleway"/>
                <a:sym typeface="Raleway"/>
              </a:rPr>
              <a:t>Setup  was poorly presented, photos of bacterias were presented</a:t>
            </a:r>
            <a:endParaRPr b="1" i="0" sz="2000" u="none" cap="none" strike="noStrike">
              <a:solidFill>
                <a:schemeClr val="accent5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55600" lvl="0" marL="457200" marR="0" rtl="0" algn="just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aleway"/>
              <a:buChar char="-"/>
            </a:pPr>
            <a:r>
              <a:rPr b="1" i="0" lang="en-US" sz="2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Experimental</a:t>
            </a:r>
            <a:endParaRPr b="1" i="0" sz="2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55600" lvl="0" marL="45720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aleway"/>
              <a:buChar char="-"/>
            </a:pPr>
            <a:r>
              <a:rPr b="1" i="0" lang="en-US" sz="2000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Relevant parameters</a:t>
            </a:r>
            <a:endParaRPr b="1" i="0" sz="2000" u="none" cap="none" strike="noStrik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"/>
          <p:cNvSpPr txBox="1"/>
          <p:nvPr>
            <p:ph type="title"/>
          </p:nvPr>
        </p:nvSpPr>
        <p:spPr>
          <a:xfrm>
            <a:off x="320700" y="163950"/>
            <a:ext cx="113607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Outline of the reporter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8" name="Google Shape;128;p3"/>
          <p:cNvGrpSpPr/>
          <p:nvPr/>
        </p:nvGrpSpPr>
        <p:grpSpPr>
          <a:xfrm>
            <a:off x="626291" y="1039340"/>
            <a:ext cx="8005204" cy="5037015"/>
            <a:chOff x="1817590" y="36657"/>
            <a:chExt cx="5966019" cy="5369952"/>
          </a:xfrm>
        </p:grpSpPr>
        <p:sp>
          <p:nvSpPr>
            <p:cNvPr id="129" name="Google Shape;129;p3"/>
            <p:cNvSpPr/>
            <p:nvPr/>
          </p:nvSpPr>
          <p:spPr>
            <a:xfrm rot="5400000">
              <a:off x="2000068" y="800154"/>
              <a:ext cx="688754" cy="784122"/>
            </a:xfrm>
            <a:prstGeom prst="bentUpArrow">
              <a:avLst>
                <a:gd fmla="val 32840" name="adj1"/>
                <a:gd fmla="val 25000" name="adj2"/>
                <a:gd fmla="val 35780" name="adj3"/>
              </a:avLst>
            </a:prstGeom>
            <a:solidFill>
              <a:srgbClr val="8C8D85"/>
            </a:solidFill>
            <a:ln cap="flat" cmpd="sng" w="349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1817590" y="36657"/>
              <a:ext cx="1159456" cy="811581"/>
            </a:xfrm>
            <a:prstGeom prst="roundRect">
              <a:avLst>
                <a:gd fmla="val 16670" name="adj"/>
              </a:avLst>
            </a:prstGeom>
            <a:solidFill>
              <a:srgbClr val="92D050"/>
            </a:solidFill>
            <a:ln cap="flat" cmpd="sng" w="349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3"/>
            <p:cNvSpPr txBox="1"/>
            <p:nvPr/>
          </p:nvSpPr>
          <p:spPr>
            <a:xfrm>
              <a:off x="1857215" y="76282"/>
              <a:ext cx="1080300" cy="7323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Introduction</a:t>
              </a:r>
              <a:endPara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3"/>
            <p:cNvSpPr/>
            <p:nvPr/>
          </p:nvSpPr>
          <p:spPr>
            <a:xfrm rot="5400000">
              <a:off x="2961380" y="1711829"/>
              <a:ext cx="688754" cy="784122"/>
            </a:xfrm>
            <a:prstGeom prst="bentUpArrow">
              <a:avLst>
                <a:gd fmla="val 32840" name="adj1"/>
                <a:gd fmla="val 25000" name="adj2"/>
                <a:gd fmla="val 35780" name="adj3"/>
              </a:avLst>
            </a:prstGeom>
            <a:solidFill>
              <a:srgbClr val="8C8D85"/>
            </a:solidFill>
            <a:ln cap="flat" cmpd="sng" w="349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2778902" y="948331"/>
              <a:ext cx="1159456" cy="811581"/>
            </a:xfrm>
            <a:prstGeom prst="roundRect">
              <a:avLst>
                <a:gd fmla="val 16670" name="adj"/>
              </a:avLst>
            </a:prstGeom>
            <a:solidFill>
              <a:srgbClr val="8C8D85"/>
            </a:solidFill>
            <a:ln cap="flat" cmpd="sng" w="349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3"/>
            <p:cNvSpPr txBox="1"/>
            <p:nvPr/>
          </p:nvSpPr>
          <p:spPr>
            <a:xfrm>
              <a:off x="2818527" y="987956"/>
              <a:ext cx="1080206" cy="73233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Theoretical explanation</a:t>
              </a:r>
              <a:endPara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3"/>
            <p:cNvSpPr/>
            <p:nvPr/>
          </p:nvSpPr>
          <p:spPr>
            <a:xfrm rot="5400000">
              <a:off x="3922693" y="2623503"/>
              <a:ext cx="688754" cy="784122"/>
            </a:xfrm>
            <a:prstGeom prst="bentUpArrow">
              <a:avLst>
                <a:gd fmla="val 32840" name="adj1"/>
                <a:gd fmla="val 25000" name="adj2"/>
                <a:gd fmla="val 35780" name="adj3"/>
              </a:avLst>
            </a:prstGeom>
            <a:solidFill>
              <a:srgbClr val="8C8D85"/>
            </a:solidFill>
            <a:ln cap="flat" cmpd="sng" w="349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3740215" y="1860005"/>
              <a:ext cx="1159456" cy="811581"/>
            </a:xfrm>
            <a:prstGeom prst="roundRect">
              <a:avLst>
                <a:gd fmla="val 16670" name="adj"/>
              </a:avLst>
            </a:prstGeom>
            <a:solidFill>
              <a:srgbClr val="8C8D85"/>
            </a:solidFill>
            <a:ln cap="flat" cmpd="sng" w="349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3"/>
            <p:cNvSpPr txBox="1"/>
            <p:nvPr/>
          </p:nvSpPr>
          <p:spPr>
            <a:xfrm>
              <a:off x="3779840" y="1899630"/>
              <a:ext cx="1080206" cy="73233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Setup</a:t>
              </a:r>
              <a:endPara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3"/>
            <p:cNvSpPr/>
            <p:nvPr/>
          </p:nvSpPr>
          <p:spPr>
            <a:xfrm rot="5400000">
              <a:off x="4884006" y="3535177"/>
              <a:ext cx="688754" cy="784122"/>
            </a:xfrm>
            <a:prstGeom prst="bentUpArrow">
              <a:avLst>
                <a:gd fmla="val 32840" name="adj1"/>
                <a:gd fmla="val 25000" name="adj2"/>
                <a:gd fmla="val 35780" name="adj3"/>
              </a:avLst>
            </a:prstGeom>
            <a:solidFill>
              <a:srgbClr val="8C8D85"/>
            </a:solidFill>
            <a:ln cap="flat" cmpd="sng" w="349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4701528" y="2771680"/>
              <a:ext cx="1159456" cy="811581"/>
            </a:xfrm>
            <a:prstGeom prst="roundRect">
              <a:avLst>
                <a:gd fmla="val 16670" name="adj"/>
              </a:avLst>
            </a:prstGeom>
            <a:solidFill>
              <a:srgbClr val="8C8D85"/>
            </a:solidFill>
            <a:ln cap="flat" cmpd="sng" w="349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3"/>
            <p:cNvSpPr txBox="1"/>
            <p:nvPr/>
          </p:nvSpPr>
          <p:spPr>
            <a:xfrm>
              <a:off x="4741153" y="2811305"/>
              <a:ext cx="1080300" cy="7323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Experiments</a:t>
              </a:r>
              <a:endPara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3"/>
            <p:cNvSpPr/>
            <p:nvPr/>
          </p:nvSpPr>
          <p:spPr>
            <a:xfrm rot="5400000">
              <a:off x="5845318" y="4446852"/>
              <a:ext cx="688754" cy="784122"/>
            </a:xfrm>
            <a:prstGeom prst="bentUpArrow">
              <a:avLst>
                <a:gd fmla="val 32840" name="adj1"/>
                <a:gd fmla="val 25000" name="adj2"/>
                <a:gd fmla="val 35780" name="adj3"/>
              </a:avLst>
            </a:prstGeom>
            <a:solidFill>
              <a:srgbClr val="8C8D85"/>
            </a:solidFill>
            <a:ln cap="flat" cmpd="sng" w="349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5662840" y="3683354"/>
              <a:ext cx="1159456" cy="811581"/>
            </a:xfrm>
            <a:prstGeom prst="roundRect">
              <a:avLst>
                <a:gd fmla="val 16670" name="adj"/>
              </a:avLst>
            </a:prstGeom>
            <a:solidFill>
              <a:srgbClr val="8C8D85"/>
            </a:solidFill>
            <a:ln cap="flat" cmpd="sng" w="349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3"/>
            <p:cNvSpPr txBox="1"/>
            <p:nvPr/>
          </p:nvSpPr>
          <p:spPr>
            <a:xfrm>
              <a:off x="5702465" y="3722979"/>
              <a:ext cx="1080206" cy="73233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Comparison</a:t>
              </a:r>
              <a:endPara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6624153" y="4595028"/>
              <a:ext cx="1159456" cy="811581"/>
            </a:xfrm>
            <a:prstGeom prst="roundRect">
              <a:avLst>
                <a:gd fmla="val 16670" name="adj"/>
              </a:avLst>
            </a:prstGeom>
            <a:solidFill>
              <a:srgbClr val="8C8D85"/>
            </a:solidFill>
            <a:ln cap="flat" cmpd="sng" w="349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3"/>
            <p:cNvSpPr txBox="1"/>
            <p:nvPr/>
          </p:nvSpPr>
          <p:spPr>
            <a:xfrm>
              <a:off x="6663778" y="4634653"/>
              <a:ext cx="1080206" cy="73233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Conclusions</a:t>
              </a:r>
              <a:endParaRPr b="1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6" name="Google Shape;146;p3"/>
          <p:cNvSpPr txBox="1"/>
          <p:nvPr>
            <p:ph idx="12" type="sldNum"/>
          </p:nvPr>
        </p:nvSpPr>
        <p:spPr>
          <a:xfrm>
            <a:off x="1138173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8631498" y="748342"/>
            <a:ext cx="2449800" cy="2083200"/>
          </a:xfrm>
          <a:prstGeom prst="roundRect">
            <a:avLst>
              <a:gd fmla="val 16667" name="adj"/>
            </a:avLst>
          </a:prstGeom>
          <a:solidFill>
            <a:srgbClr val="D8D8D8"/>
          </a:solidFill>
          <a:ln cap="flat" cmpd="sng" w="34925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"/>
          <p:cNvSpPr/>
          <p:nvPr/>
        </p:nvSpPr>
        <p:spPr>
          <a:xfrm>
            <a:off x="8773064" y="939865"/>
            <a:ext cx="388188" cy="379563"/>
          </a:xfrm>
          <a:prstGeom prst="ellipse">
            <a:avLst/>
          </a:prstGeom>
          <a:solidFill>
            <a:srgbClr val="00B050"/>
          </a:solidFill>
          <a:ln cap="flat" cmpd="sng" w="127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9270014" y="950096"/>
            <a:ext cx="195819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Well done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3"/>
          <p:cNvSpPr/>
          <p:nvPr/>
        </p:nvSpPr>
        <p:spPr>
          <a:xfrm>
            <a:off x="8773064" y="1430509"/>
            <a:ext cx="388188" cy="379563"/>
          </a:xfrm>
          <a:prstGeom prst="ellipse">
            <a:avLst/>
          </a:prstGeom>
          <a:solidFill>
            <a:srgbClr val="FFC000"/>
          </a:solidFill>
          <a:ln cap="flat" cmpd="sng" w="12700">
            <a:solidFill>
              <a:srgbClr val="FF99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9270014" y="1440740"/>
            <a:ext cx="195819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3"/>
          <p:cNvSpPr/>
          <p:nvPr/>
        </p:nvSpPr>
        <p:spPr>
          <a:xfrm>
            <a:off x="8773064" y="1935121"/>
            <a:ext cx="388188" cy="379563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9270014" y="1945352"/>
            <a:ext cx="195819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Needs improvement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 txBox="1"/>
          <p:nvPr>
            <p:ph idx="2" type="body"/>
          </p:nvPr>
        </p:nvSpPr>
        <p:spPr>
          <a:xfrm>
            <a:off x="181900" y="2149550"/>
            <a:ext cx="5655900" cy="42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Presented the way of identification of bacteria 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Categories of bacterias were partially presented 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0" name="Google Shape;160;p4"/>
          <p:cNvSpPr txBox="1"/>
          <p:nvPr>
            <p:ph type="title"/>
          </p:nvPr>
        </p:nvSpPr>
        <p:spPr>
          <a:xfrm>
            <a:off x="181900" y="520100"/>
            <a:ext cx="73218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Theoretical part</a:t>
            </a:r>
            <a:endParaRPr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1" name="Google Shape;161;p4"/>
          <p:cNvSpPr txBox="1"/>
          <p:nvPr>
            <p:ph idx="1" type="body"/>
          </p:nvPr>
        </p:nvSpPr>
        <p:spPr>
          <a:xfrm>
            <a:off x="937500" y="1182190"/>
            <a:ext cx="4443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rPr b="1" lang="en-US">
                <a:latin typeface="Georgia"/>
                <a:ea typeface="Georgia"/>
                <a:cs typeface="Georgia"/>
                <a:sym typeface="Georgia"/>
              </a:rPr>
              <a:t>Strong points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2" name="Google Shape;162;p4"/>
          <p:cNvSpPr txBox="1"/>
          <p:nvPr>
            <p:ph idx="3" type="body"/>
          </p:nvPr>
        </p:nvSpPr>
        <p:spPr>
          <a:xfrm>
            <a:off x="6525014" y="1182190"/>
            <a:ext cx="4443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rPr b="1" lang="en-US">
                <a:latin typeface="Georgia"/>
                <a:ea typeface="Georgia"/>
                <a:cs typeface="Georgia"/>
                <a:sym typeface="Georgia"/>
              </a:rPr>
              <a:t>Weak points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3" name="Google Shape;163;p4"/>
          <p:cNvSpPr txBox="1"/>
          <p:nvPr>
            <p:ph idx="4" type="body"/>
          </p:nvPr>
        </p:nvSpPr>
        <p:spPr>
          <a:xfrm>
            <a:off x="5535400" y="2149550"/>
            <a:ext cx="6221100" cy="40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Only identification of bacteria was presented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Lack of biological </a:t>
            </a: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explanation</a:t>
            </a: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of bacteria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Didn’t present factors about an </a:t>
            </a: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ecosystem</a:t>
            </a: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and what can affect it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Didn’t present </a:t>
            </a: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taxonomy</a:t>
            </a: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(clas</a:t>
            </a: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sification of bacteria)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Preferences of each bacteria could be relevant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Environmental conditions for different bacterias is missing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4" name="Google Shape;164;p4"/>
          <p:cNvSpPr txBox="1"/>
          <p:nvPr>
            <p:ph idx="12" type="sldNum"/>
          </p:nvPr>
        </p:nvSpPr>
        <p:spPr>
          <a:xfrm>
            <a:off x="9472736" y="6453386"/>
            <a:ext cx="15963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5" name="Google Shape;165;p4"/>
          <p:cNvSpPr/>
          <p:nvPr/>
        </p:nvSpPr>
        <p:spPr>
          <a:xfrm>
            <a:off x="9305926" y="777179"/>
            <a:ext cx="442599" cy="400050"/>
          </a:xfrm>
          <a:prstGeom prst="ellipse">
            <a:avLst/>
          </a:prstGeom>
          <a:solidFill>
            <a:schemeClr val="accent3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9833451" y="777179"/>
            <a:ext cx="442599" cy="400050"/>
          </a:xfrm>
          <a:prstGeom prst="ellipse">
            <a:avLst/>
          </a:prstGeom>
          <a:solidFill>
            <a:schemeClr val="accent3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"/>
          <p:cNvSpPr/>
          <p:nvPr/>
        </p:nvSpPr>
        <p:spPr>
          <a:xfrm>
            <a:off x="10360976" y="777179"/>
            <a:ext cx="442599" cy="40005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4"/>
          <p:cNvSpPr/>
          <p:nvPr/>
        </p:nvSpPr>
        <p:spPr>
          <a:xfrm>
            <a:off x="10888501" y="777179"/>
            <a:ext cx="442599" cy="40005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4"/>
          <p:cNvSpPr/>
          <p:nvPr/>
        </p:nvSpPr>
        <p:spPr>
          <a:xfrm>
            <a:off x="11416026" y="777179"/>
            <a:ext cx="442599" cy="40005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666661"/>
            </a:solidFill>
            <a:prstDash val="solid"/>
            <a:round/>
            <a:headEnd len="sm" w="sm" type="none"/>
            <a:tailEnd len="sm" w="sm" type="none"/>
          </a:ln>
          <a:effectLst>
            <a:reflection blurRad="0" dir="0" dist="0" endA="300" endPos="35000" fadeDir="5400000" kx="0" rotWithShape="0" algn="bl" stA="52000" stPos="0" sy="-100000" ky="0"/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4"/>
          <p:cNvSpPr txBox="1"/>
          <p:nvPr>
            <p:ph idx="12" type="sldNum"/>
          </p:nvPr>
        </p:nvSpPr>
        <p:spPr>
          <a:xfrm>
            <a:off x="11280575" y="6201587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fld id="{00000000-1234-1234-1234-123412341234}" type="slidenum">
              <a:rPr lang="en-US" sz="25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sz="25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"/>
          <p:cNvSpPr txBox="1"/>
          <p:nvPr>
            <p:ph type="title"/>
          </p:nvPr>
        </p:nvSpPr>
        <p:spPr>
          <a:xfrm>
            <a:off x="381000" y="685800"/>
            <a:ext cx="4905300" cy="8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Experimental part</a:t>
            </a:r>
            <a:endParaRPr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7" name="Google Shape;177;p5"/>
          <p:cNvSpPr txBox="1"/>
          <p:nvPr>
            <p:ph idx="1" type="body"/>
          </p:nvPr>
        </p:nvSpPr>
        <p:spPr>
          <a:xfrm>
            <a:off x="1371600" y="1274064"/>
            <a:ext cx="4443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rPr b="1" lang="en-US">
                <a:latin typeface="Georgia"/>
                <a:ea typeface="Georgia"/>
                <a:cs typeface="Georgia"/>
                <a:sym typeface="Georgia"/>
              </a:rPr>
              <a:t>Strong points 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8" name="Google Shape;178;p5"/>
          <p:cNvSpPr txBox="1"/>
          <p:nvPr>
            <p:ph idx="2" type="body"/>
          </p:nvPr>
        </p:nvSpPr>
        <p:spPr>
          <a:xfrm>
            <a:off x="176400" y="2218075"/>
            <a:ext cx="5109900" cy="42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●"/>
            </a:pPr>
            <a:r>
              <a:rPr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Good </a:t>
            </a:r>
            <a:r>
              <a:rPr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clarification</a:t>
            </a:r>
            <a:r>
              <a:rPr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of the type of </a:t>
            </a:r>
            <a:r>
              <a:rPr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species</a:t>
            </a:r>
            <a:r>
              <a:rPr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that were identified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●"/>
            </a:pPr>
            <a:r>
              <a:rPr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Visual aids taken with the </a:t>
            </a:r>
            <a:r>
              <a:rPr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microscope helped the identification of bacteria</a:t>
            </a:r>
            <a:r>
              <a:rPr lang="en-US" sz="20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2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9" name="Google Shape;179;p5"/>
          <p:cNvSpPr txBox="1"/>
          <p:nvPr>
            <p:ph idx="3" type="body"/>
          </p:nvPr>
        </p:nvSpPr>
        <p:spPr>
          <a:xfrm>
            <a:off x="6525014" y="1274064"/>
            <a:ext cx="4443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pPr>
            <a:r>
              <a:rPr b="1" lang="en-US">
                <a:latin typeface="Georgia"/>
                <a:ea typeface="Georgia"/>
                <a:cs typeface="Georgia"/>
                <a:sym typeface="Georgia"/>
              </a:rPr>
              <a:t>Weak points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0" name="Google Shape;180;p5"/>
          <p:cNvSpPr txBox="1"/>
          <p:nvPr>
            <p:ph idx="4" type="body"/>
          </p:nvPr>
        </p:nvSpPr>
        <p:spPr>
          <a:xfrm>
            <a:off x="5656525" y="2120100"/>
            <a:ext cx="5855100" cy="40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sample bottle isn’t sterilized (isn’t presented)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Samples taken only from 1 pond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Lack of </a:t>
            </a: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experimental setup proper conditions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Properties of the lake aren’t presented (natural/artificial)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Properties of the samples aren’t presented (depth, number)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Didn’t categorize the bacterias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Char char="●"/>
            </a:pPr>
            <a:r>
              <a:rPr lang="en-US" sz="21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Is the probability you discovered from sufficient samples?</a:t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1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1" name="Google Shape;181;p5"/>
          <p:cNvSpPr txBox="1"/>
          <p:nvPr>
            <p:ph idx="12" type="sldNum"/>
          </p:nvPr>
        </p:nvSpPr>
        <p:spPr>
          <a:xfrm>
            <a:off x="9472736" y="6529586"/>
            <a:ext cx="15963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82" name="Google Shape;182;p5"/>
          <p:cNvGrpSpPr/>
          <p:nvPr/>
        </p:nvGrpSpPr>
        <p:grpSpPr>
          <a:xfrm>
            <a:off x="9367036" y="791772"/>
            <a:ext cx="2552769" cy="400082"/>
            <a:chOff x="7458075" y="771525"/>
            <a:chExt cx="3241199" cy="543000"/>
          </a:xfrm>
        </p:grpSpPr>
        <p:sp>
          <p:nvSpPr>
            <p:cNvPr id="183" name="Google Shape;183;p5"/>
            <p:cNvSpPr/>
            <p:nvPr/>
          </p:nvSpPr>
          <p:spPr>
            <a:xfrm>
              <a:off x="7458075" y="771525"/>
              <a:ext cx="561975" cy="542925"/>
            </a:xfrm>
            <a:prstGeom prst="ellipse">
              <a:avLst/>
            </a:prstGeom>
            <a:solidFill>
              <a:schemeClr val="accent3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8127881" y="771525"/>
              <a:ext cx="561975" cy="542925"/>
            </a:xfrm>
            <a:prstGeom prst="ellipse">
              <a:avLst/>
            </a:prstGeom>
            <a:solidFill>
              <a:schemeClr val="accent3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8797687" y="771525"/>
              <a:ext cx="561975" cy="542925"/>
            </a:xfrm>
            <a:prstGeom prst="ellipse">
              <a:avLst/>
            </a:prstGeom>
            <a:solidFill>
              <a:schemeClr val="lt1"/>
            </a:solidFill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9456415" y="771525"/>
              <a:ext cx="561900" cy="543000"/>
            </a:xfrm>
            <a:prstGeom prst="ellipse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10137299" y="771525"/>
              <a:ext cx="561975" cy="542925"/>
            </a:xfrm>
            <a:prstGeom prst="ellipse">
              <a:avLst/>
            </a:prstGeom>
            <a:noFill/>
            <a:ln cap="flat" cmpd="sng" w="12700">
              <a:solidFill>
                <a:srgbClr val="666661"/>
              </a:solidFill>
              <a:prstDash val="solid"/>
              <a:round/>
              <a:headEnd len="sm" w="sm" type="none"/>
              <a:tailEnd len="sm" w="sm" type="none"/>
            </a:ln>
            <a:effectLst>
              <a:reflection blurRad="0" dir="0" dist="0" endA="300" endPos="35000" fadeDir="5400000" kx="0" rotWithShape="0" algn="bl" stA="52000" stPos="0" sy="-100000" ky="0"/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8" name="Google Shape;188;p5"/>
          <p:cNvSpPr txBox="1"/>
          <p:nvPr>
            <p:ph idx="10" type="dt"/>
          </p:nvPr>
        </p:nvSpPr>
        <p:spPr>
          <a:xfrm>
            <a:off x="11280575" y="6201587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fld id="{00000000-1234-1234-1234-123412341234}" type="slidenum">
              <a:rPr lang="en-US" sz="25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sz="25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"/>
          <p:cNvSpPr txBox="1"/>
          <p:nvPr>
            <p:ph type="title"/>
          </p:nvPr>
        </p:nvSpPr>
        <p:spPr>
          <a:xfrm>
            <a:off x="723900" y="685800"/>
            <a:ext cx="3855600" cy="517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Arial"/>
              <a:buNone/>
            </a:pPr>
            <a:r>
              <a:rPr b="1" lang="en-US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Discussion topics</a:t>
            </a:r>
            <a:endParaRPr b="1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4" name="Google Shape;194;p6"/>
          <p:cNvSpPr txBox="1"/>
          <p:nvPr>
            <p:ph idx="1" type="body"/>
          </p:nvPr>
        </p:nvSpPr>
        <p:spPr>
          <a:xfrm>
            <a:off x="6267350" y="685825"/>
            <a:ext cx="5212200" cy="54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2500"/>
              <a:buFont typeface="Georgia"/>
              <a:buChar char="●"/>
            </a:pPr>
            <a:r>
              <a:rPr lang="en-US" sz="2500">
                <a:latin typeface="Georgia"/>
                <a:ea typeface="Georgia"/>
                <a:cs typeface="Georgia"/>
                <a:sym typeface="Georgia"/>
              </a:rPr>
              <a:t>The sample bottle was not </a:t>
            </a:r>
            <a:r>
              <a:rPr lang="en-US" sz="2500">
                <a:latin typeface="Georgia"/>
                <a:ea typeface="Georgia"/>
                <a:cs typeface="Georgia"/>
                <a:sym typeface="Georgia"/>
              </a:rPr>
              <a:t>sterilized, making other bacteria to appear.</a:t>
            </a:r>
            <a:endParaRPr sz="2500">
              <a:latin typeface="Georgia"/>
              <a:ea typeface="Georgia"/>
              <a:cs typeface="Georgia"/>
              <a:sym typeface="Georgia"/>
            </a:endParaRPr>
          </a:p>
          <a:p>
            <a:pPr indent="-38735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2500"/>
              <a:buFont typeface="Georgia"/>
              <a:buChar char="●"/>
            </a:pPr>
            <a:r>
              <a:rPr lang="en-US" sz="2500">
                <a:latin typeface="Georgia"/>
                <a:ea typeface="Georgia"/>
                <a:cs typeface="Georgia"/>
                <a:sym typeface="Georgia"/>
              </a:rPr>
              <a:t>Samples were taken just from one pond.</a:t>
            </a:r>
            <a:r>
              <a:rPr lang="en-US" sz="25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2500">
              <a:latin typeface="Georgia"/>
              <a:ea typeface="Georgia"/>
              <a:cs typeface="Georgia"/>
              <a:sym typeface="Georgia"/>
            </a:endParaRPr>
          </a:p>
          <a:p>
            <a:pPr indent="-38735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2500"/>
              <a:buFont typeface="Georgia"/>
              <a:buChar char="●"/>
            </a:pPr>
            <a:r>
              <a:rPr lang="en-US" sz="2500">
                <a:latin typeface="Georgia"/>
                <a:ea typeface="Georgia"/>
                <a:cs typeface="Georgia"/>
                <a:sym typeface="Georgia"/>
              </a:rPr>
              <a:t>Properties of samples weren’t presented.</a:t>
            </a:r>
            <a:endParaRPr sz="2500">
              <a:latin typeface="Georgia"/>
              <a:ea typeface="Georgia"/>
              <a:cs typeface="Georgia"/>
              <a:sym typeface="Georgia"/>
            </a:endParaRPr>
          </a:p>
          <a:p>
            <a:pPr indent="-38735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2500"/>
              <a:buFont typeface="Georgia"/>
              <a:buChar char="●"/>
            </a:pPr>
            <a:r>
              <a:rPr lang="en-US" sz="2500">
                <a:latin typeface="Georgia"/>
                <a:ea typeface="Georgia"/>
                <a:cs typeface="Georgia"/>
                <a:sym typeface="Georgia"/>
              </a:rPr>
              <a:t>How did you </a:t>
            </a:r>
            <a:r>
              <a:rPr lang="en-US" sz="2500">
                <a:latin typeface="Georgia"/>
                <a:ea typeface="Georgia"/>
                <a:cs typeface="Georgia"/>
                <a:sym typeface="Georgia"/>
              </a:rPr>
              <a:t>achieve</a:t>
            </a:r>
            <a:r>
              <a:rPr lang="en-US" sz="2500">
                <a:latin typeface="Georgia"/>
                <a:ea typeface="Georgia"/>
                <a:cs typeface="Georgia"/>
                <a:sym typeface="Georgia"/>
              </a:rPr>
              <a:t> that probability. (⅔</a:t>
            </a:r>
            <a:r>
              <a:rPr lang="en-US" sz="2500">
                <a:latin typeface="Georgia"/>
                <a:ea typeface="Georgia"/>
                <a:cs typeface="Georgia"/>
                <a:sym typeface="Georgia"/>
              </a:rPr>
              <a:t>)</a:t>
            </a:r>
            <a:endParaRPr sz="2500">
              <a:latin typeface="Georgia"/>
              <a:ea typeface="Georgia"/>
              <a:cs typeface="Georgia"/>
              <a:sym typeface="Georgia"/>
            </a:endParaRPr>
          </a:p>
          <a:p>
            <a:pPr indent="-38735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2500"/>
              <a:buFont typeface="Georgia"/>
              <a:buChar char="●"/>
            </a:pPr>
            <a:r>
              <a:rPr lang="en-US" sz="2500">
                <a:latin typeface="Georgia"/>
                <a:ea typeface="Georgia"/>
                <a:cs typeface="Georgia"/>
                <a:sym typeface="Georgia"/>
              </a:rPr>
              <a:t>How were your samples transported, so you could avoid appearance of new bacteria, that aren’t from the lake.</a:t>
            </a:r>
            <a:endParaRPr sz="25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5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5" name="Google Shape;195;p6"/>
          <p:cNvSpPr txBox="1"/>
          <p:nvPr>
            <p:ph idx="12" type="sldNum"/>
          </p:nvPr>
        </p:nvSpPr>
        <p:spPr>
          <a:xfrm>
            <a:off x="10500090" y="6395986"/>
            <a:ext cx="15963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fld id="{00000000-1234-1234-1234-123412341234}" type="slidenum">
              <a:rPr lang="en-US" sz="2500"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sz="25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2020-06-09T13:59:28Z</dcterms:created>
  <dc:creator>IOANA_LAPTOP</dc:creator>
</cp:coreProperties>
</file>