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2" roundtripDataSignature="AMtx7mjrdrp+w3AoSL0XEb4TanI0asegw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slide" Target="slides/slide7.xml"/><Relationship Id="rId10" Type="http://schemas.openxmlformats.org/officeDocument/2006/relationships/slide" Target="slides/slide6.xml"/><Relationship Id="rId12" Type="http://customschemas.google.com/relationships/presentationmetadata" Target="metadata"/><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3" name="Google Shape;93;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4" name="Google Shape;94;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2" name="Google Shape;102;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2" name="Google Shape;112;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2" name="Google Shape;122;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2" name="Google Shape;132;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sz="1200"/>
              <a:t>Lista cu subiectele de discutie</a:t>
            </a:r>
            <a:endParaRPr sz="1200"/>
          </a:p>
        </p:txBody>
      </p:sp>
      <p:sp>
        <p:nvSpPr>
          <p:cNvPr id="133" name="Google Shape;133;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1" name="Google Shape;141;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9"/>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9"/>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p14:dur="250">
        <p:fade/>
      </p:transition>
    </mc:Choice>
    <mc:Fallback>
      <p:transition>
        <p:fade/>
      </p:transition>
    </mc:Fallback>
  </mc:AlternateConten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8"/>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p14:dur="250">
        <p:fade/>
      </p:transition>
    </mc:Choice>
    <mc:Fallback>
      <p:transition>
        <p:fade/>
      </p:transition>
    </mc:Fallback>
  </mc:AlternateContent>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9"/>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9"/>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p14:dur="250">
        <p:fade/>
      </p:transition>
    </mc:Choice>
    <mc:Fallback>
      <p:transition>
        <p:fade/>
      </p:transition>
    </mc:Fallback>
  </mc:AlternateConten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p14:dur="250">
        <p:fade/>
      </p:transition>
    </mc:Choice>
    <mc:Fallback>
      <p:transition>
        <p:fade/>
      </p:transition>
    </mc:Fallback>
  </mc:AlternateConten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7" name="Shape 27"/>
        <p:cNvGrpSpPr/>
        <p:nvPr/>
      </p:nvGrpSpPr>
      <p:grpSpPr>
        <a:xfrm>
          <a:off x="0" y="0"/>
          <a:ext cx="0" cy="0"/>
          <a:chOff x="0" y="0"/>
          <a:chExt cx="0" cy="0"/>
        </a:xfrm>
      </p:grpSpPr>
      <p:sp>
        <p:nvSpPr>
          <p:cNvPr id="28" name="Google Shape;28;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1"/>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 name="Google Shape;30;p11"/>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 name="Google Shape;3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p14:dur="250">
        <p:fade/>
      </p:transition>
    </mc:Choice>
    <mc:Fallback>
      <p:transition>
        <p:fade/>
      </p:transition>
    </mc:Fallback>
  </mc:AlternateConten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4" name="Shape 34"/>
        <p:cNvGrpSpPr/>
        <p:nvPr/>
      </p:nvGrpSpPr>
      <p:grpSpPr>
        <a:xfrm>
          <a:off x="0" y="0"/>
          <a:ext cx="0" cy="0"/>
          <a:chOff x="0" y="0"/>
          <a:chExt cx="0" cy="0"/>
        </a:xfrm>
      </p:grpSpPr>
      <p:sp>
        <p:nvSpPr>
          <p:cNvPr id="35" name="Google Shape;35;p12"/>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12"/>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7" name="Google Shape;37;p12"/>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8" name="Google Shape;38;p12"/>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2"/>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p14:dur="250">
        <p:fade/>
      </p:transition>
    </mc:Choice>
    <mc:Fallback>
      <p:transition>
        <p:fade/>
      </p:transition>
    </mc:Fallback>
  </mc:AlternateConten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3" name="Shape 43"/>
        <p:cNvGrpSpPr/>
        <p:nvPr/>
      </p:nvGrpSpPr>
      <p:grpSpPr>
        <a:xfrm>
          <a:off x="0" y="0"/>
          <a:ext cx="0" cy="0"/>
          <a:chOff x="0" y="0"/>
          <a:chExt cx="0" cy="0"/>
        </a:xfrm>
      </p:grpSpPr>
      <p:sp>
        <p:nvSpPr>
          <p:cNvPr id="44" name="Google Shape;44;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p14:dur="250">
        <p:fade/>
      </p:transition>
    </mc:Choice>
    <mc:Fallback>
      <p:transition>
        <p:fade/>
      </p:transition>
    </mc:Fallback>
  </mc:AlternateConten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7" name="Shape 47"/>
        <p:cNvGrpSpPr/>
        <p:nvPr/>
      </p:nvGrpSpPr>
      <p:grpSpPr>
        <a:xfrm>
          <a:off x="0" y="0"/>
          <a:ext cx="0" cy="0"/>
          <a:chOff x="0" y="0"/>
          <a:chExt cx="0" cy="0"/>
        </a:xfrm>
      </p:grpSpPr>
      <p:sp>
        <p:nvSpPr>
          <p:cNvPr id="48" name="Google Shape;48;p1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9" name="Google Shape;49;p1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50" name="Google Shape;50;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p14:dur="250">
        <p:fade/>
      </p:transition>
    </mc:Choice>
    <mc:Fallback>
      <p:transition>
        <p:fade/>
      </p:transition>
    </mc:Fallback>
  </mc:AlternateConten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p14:dur="250">
        <p:fade/>
      </p:transition>
    </mc:Choice>
    <mc:Fallback>
      <p:transition>
        <p:fade/>
      </p:transition>
    </mc:Fallback>
  </mc:AlternateConten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6"/>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16"/>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p14:dur="250">
        <p:fade/>
      </p:transition>
    </mc:Choice>
    <mc:Fallback>
      <p:transition>
        <p:fade/>
      </p:transition>
    </mc:Fallback>
  </mc:AlternateConten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7"/>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7"/>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p14:dur="250">
        <p:fade/>
      </p:transition>
    </mc:Choice>
    <mc:Fallback>
      <p:transition>
        <p:fade/>
      </p:transition>
    </mc:Fallback>
  </mc:AlternateContent>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mc:Choice Requires="p14">
      <p:transition p14:dur="250">
        <p:fade/>
      </p:transition>
    </mc:Choice>
    <mc:Fallback>
      <p:transition>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nvSpPr>
        <p:spPr>
          <a:xfrm>
            <a:off x="2271300" y="1395648"/>
            <a:ext cx="7649400" cy="8310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4800">
                <a:solidFill>
                  <a:schemeClr val="dk1"/>
                </a:solidFill>
                <a:latin typeface="Calibri"/>
                <a:ea typeface="Calibri"/>
                <a:cs typeface="Calibri"/>
                <a:sym typeface="Calibri"/>
              </a:rPr>
              <a:t>6. Tall towers</a:t>
            </a:r>
            <a:endParaRPr sz="4800">
              <a:solidFill>
                <a:schemeClr val="dk1"/>
              </a:solidFill>
              <a:latin typeface="Calibri"/>
              <a:ea typeface="Calibri"/>
              <a:cs typeface="Calibri"/>
              <a:sym typeface="Calibri"/>
            </a:endParaRPr>
          </a:p>
        </p:txBody>
      </p:sp>
      <p:sp>
        <p:nvSpPr>
          <p:cNvPr id="89" name="Google Shape;89;p1"/>
          <p:cNvSpPr txBox="1"/>
          <p:nvPr/>
        </p:nvSpPr>
        <p:spPr>
          <a:xfrm>
            <a:off x="1477108" y="3657600"/>
            <a:ext cx="6523800" cy="1323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4000">
                <a:solidFill>
                  <a:schemeClr val="dk1"/>
                </a:solidFill>
                <a:latin typeface="Calibri"/>
                <a:ea typeface="Calibri"/>
                <a:cs typeface="Calibri"/>
                <a:sym typeface="Calibri"/>
              </a:rPr>
              <a:t>Team Nitro</a:t>
            </a:r>
            <a:endParaRPr/>
          </a:p>
          <a:p>
            <a:pPr indent="0" lvl="0" marL="0" marR="0" rtl="0" algn="l">
              <a:spcBef>
                <a:spcPts val="0"/>
              </a:spcBef>
              <a:spcAft>
                <a:spcPts val="0"/>
              </a:spcAft>
              <a:buNone/>
            </a:pPr>
            <a:r>
              <a:rPr lang="en-US" sz="4000">
                <a:solidFill>
                  <a:schemeClr val="dk1"/>
                </a:solidFill>
                <a:latin typeface="Calibri"/>
                <a:ea typeface="Calibri"/>
                <a:cs typeface="Calibri"/>
                <a:sym typeface="Calibri"/>
              </a:rPr>
              <a:t>Opponent: Alexandra Titel  </a:t>
            </a:r>
            <a:endParaRPr sz="4000">
              <a:solidFill>
                <a:schemeClr val="dk1"/>
              </a:solidFill>
              <a:latin typeface="Calibri"/>
              <a:ea typeface="Calibri"/>
              <a:cs typeface="Calibri"/>
              <a:sym typeface="Calibri"/>
            </a:endParaRPr>
          </a:p>
        </p:txBody>
      </p:sp>
      <p:pic>
        <p:nvPicPr>
          <p:cNvPr descr="Steag Romania - drapel | sidro.ro" id="90" name="Google Shape;90;p1"/>
          <p:cNvPicPr preferRelativeResize="0"/>
          <p:nvPr/>
        </p:nvPicPr>
        <p:blipFill rotWithShape="1">
          <a:blip r:embed="rId3">
            <a:alphaModFix/>
          </a:blip>
          <a:srcRect b="0" l="0" r="0" t="0"/>
          <a:stretch/>
        </p:blipFill>
        <p:spPr>
          <a:xfrm>
            <a:off x="0" y="0"/>
            <a:ext cx="547826" cy="6858000"/>
          </a:xfrm>
          <a:prstGeom prst="rect">
            <a:avLst/>
          </a:prstGeom>
          <a:noFill/>
          <a:ln>
            <a:noFill/>
          </a:ln>
        </p:spPr>
      </p:pic>
    </p:spTree>
  </p:cSld>
  <p:clrMapOvr>
    <a:masterClrMapping/>
  </p:clrMapOvr>
  <mc:AlternateContent>
    <mc:Choice Requires="p14">
      <p:transition p14:dur="250">
        <p:fade/>
      </p:transition>
    </mc:Choice>
    <mc:Fallback>
      <p:transition>
        <p:fade/>
      </p:transition>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Font typeface="Arial"/>
              <a:buNone/>
            </a:pPr>
            <a:r>
              <a:rPr lang="en-US" sz="4800"/>
              <a:t>6. Tall towers</a:t>
            </a:r>
            <a:endParaRPr sz="4800"/>
          </a:p>
        </p:txBody>
      </p:sp>
      <p:pic>
        <p:nvPicPr>
          <p:cNvPr descr="Steag Romania - drapel | sidro.ro" id="97" name="Google Shape;97;p2"/>
          <p:cNvPicPr preferRelativeResize="0"/>
          <p:nvPr/>
        </p:nvPicPr>
        <p:blipFill rotWithShape="1">
          <a:blip r:embed="rId3">
            <a:alphaModFix/>
          </a:blip>
          <a:srcRect b="0" l="0" r="0" t="0"/>
          <a:stretch/>
        </p:blipFill>
        <p:spPr>
          <a:xfrm>
            <a:off x="0" y="0"/>
            <a:ext cx="547826" cy="6858000"/>
          </a:xfrm>
          <a:prstGeom prst="rect">
            <a:avLst/>
          </a:prstGeom>
          <a:noFill/>
          <a:ln>
            <a:noFill/>
          </a:ln>
        </p:spPr>
      </p:pic>
      <p:sp>
        <p:nvSpPr>
          <p:cNvPr id="98" name="Google Shape;98;p2"/>
          <p:cNvSpPr txBox="1"/>
          <p:nvPr/>
        </p:nvSpPr>
        <p:spPr>
          <a:xfrm>
            <a:off x="1421295" y="1918252"/>
            <a:ext cx="9690600" cy="646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3600">
              <a:solidFill>
                <a:schemeClr val="dk1"/>
              </a:solidFill>
              <a:latin typeface="Calibri"/>
              <a:ea typeface="Calibri"/>
              <a:cs typeface="Calibri"/>
              <a:sym typeface="Calibri"/>
            </a:endParaRPr>
          </a:p>
        </p:txBody>
      </p:sp>
      <p:sp>
        <p:nvSpPr>
          <p:cNvPr id="99" name="Google Shape;99;p2"/>
          <p:cNvSpPr txBox="1"/>
          <p:nvPr/>
        </p:nvSpPr>
        <p:spPr>
          <a:xfrm>
            <a:off x="914400" y="2428875"/>
            <a:ext cx="10197600" cy="2555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200">
                <a:latin typeface="Calibri"/>
                <a:ea typeface="Calibri"/>
                <a:cs typeface="Calibri"/>
                <a:sym typeface="Calibri"/>
              </a:rPr>
              <a:t>Statement of the problem: </a:t>
            </a:r>
            <a:endParaRPr sz="2200">
              <a:latin typeface="Calibri"/>
              <a:ea typeface="Calibri"/>
              <a:cs typeface="Calibri"/>
              <a:sym typeface="Calibri"/>
            </a:endParaRPr>
          </a:p>
          <a:p>
            <a:pPr indent="0" lvl="0" marL="0" rtl="0" algn="l">
              <a:spcBef>
                <a:spcPts val="0"/>
              </a:spcBef>
              <a:spcAft>
                <a:spcPts val="0"/>
              </a:spcAft>
              <a:buNone/>
            </a:pPr>
            <a:r>
              <a:t/>
            </a:r>
            <a:endParaRPr sz="2200">
              <a:latin typeface="Calibri"/>
              <a:ea typeface="Calibri"/>
              <a:cs typeface="Calibri"/>
              <a:sym typeface="Calibri"/>
            </a:endParaRPr>
          </a:p>
          <a:p>
            <a:pPr indent="0" lvl="0" marL="0" rtl="0" algn="l">
              <a:spcBef>
                <a:spcPts val="0"/>
              </a:spcBef>
              <a:spcAft>
                <a:spcPts val="0"/>
              </a:spcAft>
              <a:buNone/>
            </a:pPr>
            <a:r>
              <a:rPr lang="en-US" sz="2200">
                <a:latin typeface="Calibri"/>
                <a:ea typeface="Calibri"/>
                <a:cs typeface="Calibri"/>
                <a:sym typeface="Calibri"/>
              </a:rPr>
              <a:t>A tower is built by stacking rectangular bricks on top of each other. Some people argue that the maximum height of the tower is limited by the human skill to place the bricks gently; others may say that the limiting factor is non-perfect shape of the bricks. Perform experiments to outline the factors that limit the maximum height of such a tower.</a:t>
            </a:r>
            <a:endParaRPr sz="2200">
              <a:latin typeface="Calibri"/>
              <a:ea typeface="Calibri"/>
              <a:cs typeface="Calibri"/>
              <a:sym typeface="Calibri"/>
            </a:endParaRPr>
          </a:p>
        </p:txBody>
      </p:sp>
    </p:spTree>
  </p:cSld>
  <p:clrMapOvr>
    <a:masterClrMapping/>
  </p:clrMapOvr>
  <mc:AlternateContent>
    <mc:Choice Requires="p14">
      <p:transition p14:dur="250">
        <p:fade/>
      </p:transition>
    </mc:Choice>
    <mc:Fallback>
      <p:transition>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3"/>
          <p:cNvSpPr txBox="1"/>
          <p:nvPr>
            <p:ph type="title"/>
          </p:nvPr>
        </p:nvSpPr>
        <p:spPr>
          <a:xfrm>
            <a:off x="914400" y="378070"/>
            <a:ext cx="9692640" cy="776922"/>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en-US"/>
              <a:t>Theory</a:t>
            </a:r>
            <a:endParaRPr/>
          </a:p>
        </p:txBody>
      </p:sp>
      <p:sp>
        <p:nvSpPr>
          <p:cNvPr id="105" name="Google Shape;105;p3"/>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lnSpcReduction="20000"/>
          </a:bodyPr>
          <a:lstStyle/>
          <a:p>
            <a:pPr indent="0" lvl="0" marL="0" rtl="0" algn="l">
              <a:lnSpc>
                <a:spcPct val="90000"/>
              </a:lnSpc>
              <a:spcBef>
                <a:spcPts val="0"/>
              </a:spcBef>
              <a:spcAft>
                <a:spcPts val="0"/>
              </a:spcAft>
              <a:buClr>
                <a:schemeClr val="dk1"/>
              </a:buClr>
              <a:buSzPts val="2800"/>
              <a:buNone/>
            </a:pPr>
            <a:r>
              <a:rPr lang="en-US"/>
              <a:t>Pros:</a:t>
            </a:r>
            <a:endParaRPr/>
          </a:p>
          <a:p>
            <a:pPr indent="0" lvl="0" marL="0" rtl="0" algn="l">
              <a:lnSpc>
                <a:spcPct val="90000"/>
              </a:lnSpc>
              <a:spcBef>
                <a:spcPts val="1000"/>
              </a:spcBef>
              <a:spcAft>
                <a:spcPts val="0"/>
              </a:spcAft>
              <a:buNone/>
            </a:pPr>
            <a:r>
              <a:rPr lang="en-US"/>
              <a:t>+good theoretical model and physical explanation of the phenomenon</a:t>
            </a:r>
            <a:endParaRPr/>
          </a:p>
          <a:p>
            <a:pPr indent="0" lvl="0" marL="0" rtl="0" algn="l">
              <a:lnSpc>
                <a:spcPct val="90000"/>
              </a:lnSpc>
              <a:spcBef>
                <a:spcPts val="1000"/>
              </a:spcBef>
              <a:spcAft>
                <a:spcPts val="0"/>
              </a:spcAft>
              <a:buNone/>
            </a:pPr>
            <a:r>
              <a:rPr lang="en-US"/>
              <a:t>+explained what center of mass is</a:t>
            </a:r>
            <a:endParaRPr/>
          </a:p>
          <a:p>
            <a:pPr indent="0" lvl="0" marL="0" rtl="0" algn="l">
              <a:lnSpc>
                <a:spcPct val="90000"/>
              </a:lnSpc>
              <a:spcBef>
                <a:spcPts val="1000"/>
              </a:spcBef>
              <a:spcAft>
                <a:spcPts val="0"/>
              </a:spcAft>
              <a:buNone/>
            </a:pPr>
            <a:r>
              <a:rPr lang="en-US"/>
              <a:t>+ enumerated several parameters regarding humans that can affect the experiment</a:t>
            </a:r>
            <a:endParaRPr/>
          </a:p>
          <a:p>
            <a:pPr indent="0" lvl="0" marL="0" rtl="0" algn="l">
              <a:lnSpc>
                <a:spcPct val="90000"/>
              </a:lnSpc>
              <a:spcBef>
                <a:spcPts val="1000"/>
              </a:spcBef>
              <a:spcAft>
                <a:spcPts val="0"/>
              </a:spcAft>
              <a:buNone/>
            </a:pPr>
            <a:r>
              <a:rPr lang="en-US"/>
              <a:t>+</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t/>
            </a:r>
            <a:endParaRPr/>
          </a:p>
        </p:txBody>
      </p:sp>
      <p:sp>
        <p:nvSpPr>
          <p:cNvPr id="106" name="Google Shape;106;p3"/>
          <p:cNvSpPr txBox="1"/>
          <p:nvPr>
            <p:ph idx="2" type="body"/>
          </p:nvPr>
        </p:nvSpPr>
        <p:spPr>
          <a:xfrm>
            <a:off x="6132025" y="1891700"/>
            <a:ext cx="5181600" cy="43512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US"/>
              <a:t>Cons:</a:t>
            </a:r>
            <a:endParaRPr/>
          </a:p>
          <a:p>
            <a:pPr indent="0" lvl="0" marL="0" rtl="0" algn="l">
              <a:lnSpc>
                <a:spcPct val="90000"/>
              </a:lnSpc>
              <a:spcBef>
                <a:spcPts val="1000"/>
              </a:spcBef>
              <a:spcAft>
                <a:spcPts val="0"/>
              </a:spcAft>
              <a:buNone/>
            </a:pPr>
            <a:r>
              <a:rPr lang="en-US"/>
              <a:t>- did not explain </a:t>
            </a:r>
            <a:r>
              <a:rPr lang="en-US"/>
              <a:t>why does a tower fall when the center of mass falls outside the base area</a:t>
            </a:r>
            <a:endParaRPr/>
          </a:p>
          <a:p>
            <a:pPr indent="0" lvl="0" marL="0" rtl="0" algn="l">
              <a:lnSpc>
                <a:spcPct val="90000"/>
              </a:lnSpc>
              <a:spcBef>
                <a:spcPts val="1000"/>
              </a:spcBef>
              <a:spcAft>
                <a:spcPts val="0"/>
              </a:spcAft>
              <a:buNone/>
            </a:pPr>
            <a:r>
              <a:rPr lang="en-US"/>
              <a:t>-</a:t>
            </a:r>
            <a:endParaRPr/>
          </a:p>
          <a:p>
            <a:pPr indent="0" lvl="0" marL="0" rtl="0" algn="l">
              <a:lnSpc>
                <a:spcPct val="90000"/>
              </a:lnSpc>
              <a:spcBef>
                <a:spcPts val="1000"/>
              </a:spcBef>
              <a:spcAft>
                <a:spcPts val="0"/>
              </a:spcAft>
              <a:buNone/>
            </a:pPr>
            <a:r>
              <a:rPr lang="en-US"/>
              <a:t>-</a:t>
            </a:r>
            <a:endParaRPr/>
          </a:p>
          <a:p>
            <a:pPr indent="0" lvl="0" marL="0" rtl="0" algn="l">
              <a:lnSpc>
                <a:spcPct val="90000"/>
              </a:lnSpc>
              <a:spcBef>
                <a:spcPts val="1000"/>
              </a:spcBef>
              <a:spcAft>
                <a:spcPts val="0"/>
              </a:spcAft>
              <a:buNone/>
            </a:pPr>
            <a:r>
              <a:rPr lang="en-US"/>
              <a:t>-  </a:t>
            </a:r>
            <a:endParaRPr/>
          </a:p>
        </p:txBody>
      </p:sp>
      <p:pic>
        <p:nvPicPr>
          <p:cNvPr descr="Steag Romania - drapel | sidro.ro" id="107" name="Google Shape;107;p3"/>
          <p:cNvPicPr preferRelativeResize="0"/>
          <p:nvPr/>
        </p:nvPicPr>
        <p:blipFill rotWithShape="1">
          <a:blip r:embed="rId3">
            <a:alphaModFix/>
          </a:blip>
          <a:srcRect b="0" l="0" r="0" t="0"/>
          <a:stretch/>
        </p:blipFill>
        <p:spPr>
          <a:xfrm>
            <a:off x="0" y="0"/>
            <a:ext cx="547826" cy="6858000"/>
          </a:xfrm>
          <a:prstGeom prst="rect">
            <a:avLst/>
          </a:prstGeom>
          <a:noFill/>
          <a:ln>
            <a:noFill/>
          </a:ln>
        </p:spPr>
      </p:pic>
      <p:sp>
        <p:nvSpPr>
          <p:cNvPr id="108" name="Google Shape;108;p3"/>
          <p:cNvSpPr txBox="1"/>
          <p:nvPr/>
        </p:nvSpPr>
        <p:spPr>
          <a:xfrm>
            <a:off x="2484783" y="5068956"/>
            <a:ext cx="4373217"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chemeClr val="dk1"/>
                </a:solidFill>
                <a:latin typeface="Calibri"/>
                <a:ea typeface="Calibri"/>
                <a:cs typeface="Calibri"/>
                <a:sym typeface="Calibri"/>
              </a:rPr>
              <a:t>Overall: </a:t>
            </a:r>
            <a:endParaRPr sz="2800">
              <a:solidFill>
                <a:schemeClr val="dk1"/>
              </a:solidFill>
              <a:latin typeface="Calibri"/>
              <a:ea typeface="Calibri"/>
              <a:cs typeface="Calibri"/>
              <a:sym typeface="Calibri"/>
            </a:endParaRPr>
          </a:p>
        </p:txBody>
      </p:sp>
      <p:sp>
        <p:nvSpPr>
          <p:cNvPr id="109" name="Google Shape;109;p3"/>
          <p:cNvSpPr/>
          <p:nvPr/>
        </p:nvSpPr>
        <p:spPr>
          <a:xfrm>
            <a:off x="4237113" y="4978823"/>
            <a:ext cx="1723200" cy="703500"/>
          </a:xfrm>
          <a:prstGeom prst="rect">
            <a:avLst/>
          </a:prstGeom>
          <a:solidFill>
            <a:srgbClr val="00FF00"/>
          </a:solidFill>
          <a:ln cap="flat" cmpd="sng" w="12700">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chemeClr val="lt1"/>
                </a:solidFill>
                <a:latin typeface="Calibri"/>
                <a:ea typeface="Calibri"/>
                <a:cs typeface="Calibri"/>
                <a:sym typeface="Calibri"/>
              </a:rPr>
              <a:t>Above average</a:t>
            </a:r>
            <a:endParaRPr sz="1800">
              <a:solidFill>
                <a:schemeClr val="lt1"/>
              </a:solidFill>
              <a:latin typeface="Calibri"/>
              <a:ea typeface="Calibri"/>
              <a:cs typeface="Calibri"/>
              <a:sym typeface="Calibri"/>
            </a:endParaRPr>
          </a:p>
        </p:txBody>
      </p:sp>
    </p:spTree>
  </p:cSld>
  <p:clrMapOvr>
    <a:masterClrMapping/>
  </p:clrMapOvr>
  <mc:AlternateContent>
    <mc:Choice Requires="p14">
      <p:transition p14:dur="250">
        <p:fade/>
      </p:transition>
    </mc:Choice>
    <mc:Fallback>
      <p:transition>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4"/>
          <p:cNvSpPr txBox="1"/>
          <p:nvPr>
            <p:ph type="title"/>
          </p:nvPr>
        </p:nvSpPr>
        <p:spPr>
          <a:xfrm>
            <a:off x="1129988" y="492368"/>
            <a:ext cx="9692640" cy="706584"/>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en-US"/>
              <a:t>Experiment</a:t>
            </a:r>
            <a:endParaRPr/>
          </a:p>
        </p:txBody>
      </p:sp>
      <p:pic>
        <p:nvPicPr>
          <p:cNvPr descr="Steag Romania - drapel | sidro.ro" id="115" name="Google Shape;115;p4"/>
          <p:cNvPicPr preferRelativeResize="0"/>
          <p:nvPr/>
        </p:nvPicPr>
        <p:blipFill rotWithShape="1">
          <a:blip r:embed="rId3">
            <a:alphaModFix/>
          </a:blip>
          <a:srcRect b="0" l="0" r="0" t="0"/>
          <a:stretch/>
        </p:blipFill>
        <p:spPr>
          <a:xfrm>
            <a:off x="0" y="0"/>
            <a:ext cx="547826" cy="6858000"/>
          </a:xfrm>
          <a:prstGeom prst="rect">
            <a:avLst/>
          </a:prstGeom>
          <a:noFill/>
          <a:ln>
            <a:noFill/>
          </a:ln>
        </p:spPr>
      </p:pic>
      <p:sp>
        <p:nvSpPr>
          <p:cNvPr id="116" name="Google Shape;116;p4"/>
          <p:cNvSpPr txBox="1"/>
          <p:nvPr>
            <p:ph idx="1" type="body"/>
          </p:nvPr>
        </p:nvSpPr>
        <p:spPr>
          <a:xfrm>
            <a:off x="838200" y="1691675"/>
            <a:ext cx="5181600" cy="4351200"/>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90000"/>
              </a:lnSpc>
              <a:spcBef>
                <a:spcPts val="0"/>
              </a:spcBef>
              <a:spcAft>
                <a:spcPts val="0"/>
              </a:spcAft>
              <a:buClr>
                <a:schemeClr val="dk1"/>
              </a:buClr>
              <a:buSzPct val="100000"/>
              <a:buNone/>
            </a:pPr>
            <a:r>
              <a:rPr lang="en-US"/>
              <a:t>Pros:</a:t>
            </a:r>
            <a:endParaRPr/>
          </a:p>
          <a:p>
            <a:pPr indent="-334327" lvl="0" marL="457200" rtl="0" algn="l">
              <a:lnSpc>
                <a:spcPct val="90000"/>
              </a:lnSpc>
              <a:spcBef>
                <a:spcPts val="1000"/>
              </a:spcBef>
              <a:spcAft>
                <a:spcPts val="0"/>
              </a:spcAft>
              <a:buSzPct val="64285"/>
              <a:buChar char="+"/>
            </a:pPr>
            <a:r>
              <a:rPr lang="en-US"/>
              <a:t>studied the human factor comparative to </a:t>
            </a:r>
            <a:endParaRPr/>
          </a:p>
          <a:p>
            <a:pPr indent="-334327" lvl="0" marL="457200" rtl="0" algn="l">
              <a:lnSpc>
                <a:spcPct val="90000"/>
              </a:lnSpc>
              <a:spcBef>
                <a:spcPts val="0"/>
              </a:spcBef>
              <a:spcAft>
                <a:spcPts val="0"/>
              </a:spcAft>
              <a:buSzPct val="64285"/>
              <a:buChar char="+"/>
            </a:pPr>
            <a:r>
              <a:rPr lang="en-US"/>
              <a:t>studied how the age, gender and autism disorder of the builders can affect the maximum height of the tower through valid experiments</a:t>
            </a:r>
            <a:endParaRPr/>
          </a:p>
          <a:p>
            <a:pPr indent="0" lvl="0" marL="0" rtl="0" algn="l">
              <a:lnSpc>
                <a:spcPct val="90000"/>
              </a:lnSpc>
              <a:spcBef>
                <a:spcPts val="1000"/>
              </a:spcBef>
              <a:spcAft>
                <a:spcPts val="0"/>
              </a:spcAft>
              <a:buNone/>
            </a:pPr>
            <a:r>
              <a:rPr lang="en-US"/>
              <a:t>+had valid results and displayed them in graphics</a:t>
            </a:r>
            <a:endParaRPr/>
          </a:p>
          <a:p>
            <a:pPr indent="0" lvl="0" marL="0" rtl="0" algn="l">
              <a:lnSpc>
                <a:spcPct val="90000"/>
              </a:lnSpc>
              <a:spcBef>
                <a:spcPts val="1000"/>
              </a:spcBef>
              <a:spcAft>
                <a:spcPts val="0"/>
              </a:spcAft>
              <a:buNone/>
            </a:pPr>
            <a:r>
              <a:t/>
            </a:r>
            <a:endParaRPr/>
          </a:p>
          <a:p>
            <a:pPr indent="0" lvl="0" marL="0" rtl="0" algn="l">
              <a:lnSpc>
                <a:spcPct val="90000"/>
              </a:lnSpc>
              <a:spcBef>
                <a:spcPts val="1000"/>
              </a:spcBef>
              <a:spcAft>
                <a:spcPts val="0"/>
              </a:spcAft>
              <a:buClr>
                <a:schemeClr val="dk1"/>
              </a:buClr>
              <a:buSzPct val="100000"/>
              <a:buNone/>
            </a:pPr>
            <a:r>
              <a:t/>
            </a:r>
            <a:endParaRPr/>
          </a:p>
          <a:p>
            <a:pPr indent="0" lvl="0" marL="0" rtl="0" algn="l">
              <a:lnSpc>
                <a:spcPct val="90000"/>
              </a:lnSpc>
              <a:spcBef>
                <a:spcPts val="1000"/>
              </a:spcBef>
              <a:spcAft>
                <a:spcPts val="0"/>
              </a:spcAft>
              <a:buClr>
                <a:schemeClr val="dk1"/>
              </a:buClr>
              <a:buSzPct val="100000"/>
              <a:buNone/>
            </a:pPr>
            <a:r>
              <a:t/>
            </a:r>
            <a:endParaRPr/>
          </a:p>
        </p:txBody>
      </p:sp>
      <p:sp>
        <p:nvSpPr>
          <p:cNvPr id="117" name="Google Shape;117;p4"/>
          <p:cNvSpPr txBox="1"/>
          <p:nvPr>
            <p:ph idx="2" type="body"/>
          </p:nvPr>
        </p:nvSpPr>
        <p:spPr>
          <a:xfrm>
            <a:off x="6181599" y="1284750"/>
            <a:ext cx="5181600" cy="4351200"/>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90000"/>
              </a:lnSpc>
              <a:spcBef>
                <a:spcPts val="0"/>
              </a:spcBef>
              <a:spcAft>
                <a:spcPts val="0"/>
              </a:spcAft>
              <a:buClr>
                <a:schemeClr val="dk1"/>
              </a:buClr>
              <a:buSzPct val="100000"/>
              <a:buNone/>
            </a:pPr>
            <a:r>
              <a:rPr lang="en-US"/>
              <a:t>Cons:</a:t>
            </a:r>
            <a:endParaRPr/>
          </a:p>
          <a:p>
            <a:pPr indent="0" lvl="0" marL="0" rtl="0" algn="l">
              <a:lnSpc>
                <a:spcPct val="90000"/>
              </a:lnSpc>
              <a:spcBef>
                <a:spcPts val="1000"/>
              </a:spcBef>
              <a:spcAft>
                <a:spcPts val="0"/>
              </a:spcAft>
              <a:buNone/>
            </a:pPr>
            <a:r>
              <a:rPr lang="en-US"/>
              <a:t>-did not propose a method to eliminate the human factor</a:t>
            </a:r>
            <a:endParaRPr/>
          </a:p>
          <a:p>
            <a:pPr indent="0" lvl="0" marL="0" rtl="0" algn="l">
              <a:lnSpc>
                <a:spcPct val="90000"/>
              </a:lnSpc>
              <a:spcBef>
                <a:spcPts val="1000"/>
              </a:spcBef>
              <a:spcAft>
                <a:spcPts val="0"/>
              </a:spcAft>
              <a:buNone/>
            </a:pPr>
            <a:r>
              <a:rPr lang="en-US"/>
              <a:t>-did not study how the maximum height depends on the inclination angle of the surface base;</a:t>
            </a:r>
            <a:endParaRPr/>
          </a:p>
          <a:p>
            <a:pPr indent="0" lvl="0" marL="0" rtl="0" algn="l">
              <a:lnSpc>
                <a:spcPct val="90000"/>
              </a:lnSpc>
              <a:spcBef>
                <a:spcPts val="1000"/>
              </a:spcBef>
              <a:spcAft>
                <a:spcPts val="0"/>
              </a:spcAft>
              <a:buNone/>
            </a:pPr>
            <a:r>
              <a:rPr lang="en-US"/>
              <a:t>-did not study if the height of the tower is influenced by the gender on the children of 3 years</a:t>
            </a:r>
            <a:endParaRPr/>
          </a:p>
          <a:p>
            <a:pPr indent="0" lvl="0" marL="0" rtl="0" algn="l">
              <a:lnSpc>
                <a:spcPct val="90000"/>
              </a:lnSpc>
              <a:spcBef>
                <a:spcPts val="1000"/>
              </a:spcBef>
              <a:spcAft>
                <a:spcPts val="0"/>
              </a:spcAft>
              <a:buNone/>
            </a:pPr>
            <a:r>
              <a:rPr lang="en-US"/>
              <a:t>-did not vary the material of the bricks;</a:t>
            </a:r>
            <a:endParaRPr/>
          </a:p>
          <a:p>
            <a:pPr indent="0" lvl="0" marL="0" rtl="0" algn="l">
              <a:lnSpc>
                <a:spcPct val="90000"/>
              </a:lnSpc>
              <a:spcBef>
                <a:spcPts val="1000"/>
              </a:spcBef>
              <a:spcAft>
                <a:spcPts val="0"/>
              </a:spcAft>
              <a:buNone/>
            </a:pPr>
            <a:r>
              <a:rPr lang="en-US"/>
              <a:t>-did not study if the base surfaces are horizontal</a:t>
            </a:r>
            <a:endParaRPr/>
          </a:p>
        </p:txBody>
      </p:sp>
      <p:sp>
        <p:nvSpPr>
          <p:cNvPr id="118" name="Google Shape;118;p4"/>
          <p:cNvSpPr txBox="1"/>
          <p:nvPr/>
        </p:nvSpPr>
        <p:spPr>
          <a:xfrm>
            <a:off x="2484783" y="5068956"/>
            <a:ext cx="4373217"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chemeClr val="dk1"/>
                </a:solidFill>
                <a:latin typeface="Calibri"/>
                <a:ea typeface="Calibri"/>
                <a:cs typeface="Calibri"/>
                <a:sym typeface="Calibri"/>
              </a:rPr>
              <a:t>Overall: </a:t>
            </a:r>
            <a:endParaRPr sz="2800">
              <a:solidFill>
                <a:schemeClr val="dk1"/>
              </a:solidFill>
              <a:latin typeface="Calibri"/>
              <a:ea typeface="Calibri"/>
              <a:cs typeface="Calibri"/>
              <a:sym typeface="Calibri"/>
            </a:endParaRPr>
          </a:p>
        </p:txBody>
      </p:sp>
      <p:sp>
        <p:nvSpPr>
          <p:cNvPr id="119" name="Google Shape;119;p4"/>
          <p:cNvSpPr/>
          <p:nvPr/>
        </p:nvSpPr>
        <p:spPr>
          <a:xfrm>
            <a:off x="4200301" y="4932461"/>
            <a:ext cx="1723200" cy="703500"/>
          </a:xfrm>
          <a:prstGeom prst="rect">
            <a:avLst/>
          </a:prstGeom>
          <a:solidFill>
            <a:srgbClr val="FF9900"/>
          </a:solidFill>
          <a:ln cap="flat" cmpd="sng" w="12700">
            <a:solidFill>
              <a:srgbClr val="FF99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chemeClr val="lt1"/>
                </a:solidFill>
                <a:latin typeface="Calibri"/>
                <a:ea typeface="Calibri"/>
                <a:cs typeface="Calibri"/>
                <a:sym typeface="Calibri"/>
              </a:rPr>
              <a:t>Average</a:t>
            </a:r>
            <a:endParaRPr sz="1800">
              <a:solidFill>
                <a:schemeClr val="lt1"/>
              </a:solidFill>
              <a:latin typeface="Calibri"/>
              <a:ea typeface="Calibri"/>
              <a:cs typeface="Calibri"/>
              <a:sym typeface="Calibri"/>
            </a:endParaRPr>
          </a:p>
        </p:txBody>
      </p:sp>
    </p:spTree>
  </p:cSld>
  <p:clrMapOvr>
    <a:masterClrMapping/>
  </p:clrMapOvr>
  <mc:AlternateContent>
    <mc:Choice Requires="p14">
      <p:transition p14:dur="250">
        <p:fade/>
      </p:transition>
    </mc:Choice>
    <mc:Fallback>
      <p:transition>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5"/>
          <p:cNvSpPr txBox="1"/>
          <p:nvPr>
            <p:ph type="title"/>
          </p:nvPr>
        </p:nvSpPr>
        <p:spPr>
          <a:xfrm>
            <a:off x="1156364" y="536331"/>
            <a:ext cx="9692640" cy="715376"/>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en-US"/>
              <a:t>Conclusions</a:t>
            </a:r>
            <a:endParaRPr/>
          </a:p>
        </p:txBody>
      </p:sp>
      <p:sp>
        <p:nvSpPr>
          <p:cNvPr id="125" name="Google Shape;125;p5"/>
          <p:cNvSpPr txBox="1"/>
          <p:nvPr>
            <p:ph idx="1" type="body"/>
          </p:nvPr>
        </p:nvSpPr>
        <p:spPr>
          <a:xfrm>
            <a:off x="6337964" y="1676156"/>
            <a:ext cx="5181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US"/>
              <a:t>Cons:</a:t>
            </a:r>
            <a:endParaRPr/>
          </a:p>
          <a:p>
            <a:pPr indent="-342900" lvl="0" marL="457200" rtl="0" algn="l">
              <a:lnSpc>
                <a:spcPct val="90000"/>
              </a:lnSpc>
              <a:spcBef>
                <a:spcPts val="1000"/>
              </a:spcBef>
              <a:spcAft>
                <a:spcPts val="0"/>
              </a:spcAft>
              <a:buSzPts val="1800"/>
              <a:buChar char="-"/>
            </a:pPr>
            <a:r>
              <a:rPr lang="en-US"/>
              <a:t>no clear maximum height, depending on the parameters</a:t>
            </a:r>
            <a:endParaRPr/>
          </a:p>
          <a:p>
            <a:pPr indent="-342900" lvl="0" marL="457200" rtl="0" algn="l">
              <a:lnSpc>
                <a:spcPct val="90000"/>
              </a:lnSpc>
              <a:spcBef>
                <a:spcPts val="0"/>
              </a:spcBef>
              <a:spcAft>
                <a:spcPts val="0"/>
              </a:spcAft>
              <a:buSzPts val="1800"/>
              <a:buChar char="-"/>
            </a:pPr>
            <a:r>
              <a:rPr lang="en-US"/>
              <a:t>no clear results regarding autism</a:t>
            </a:r>
            <a:endParaRPr/>
          </a:p>
          <a:p>
            <a:pPr indent="0" lvl="0" marL="0" rtl="0" algn="l">
              <a:lnSpc>
                <a:spcPct val="90000"/>
              </a:lnSpc>
              <a:spcBef>
                <a:spcPts val="1000"/>
              </a:spcBef>
              <a:spcAft>
                <a:spcPts val="0"/>
              </a:spcAft>
              <a:buNone/>
            </a:pPr>
            <a:r>
              <a:rPr lang="en-US"/>
              <a:t>-</a:t>
            </a:r>
            <a:endParaRPr/>
          </a:p>
          <a:p>
            <a:pPr indent="0" lvl="0" marL="0" rtl="0" algn="l">
              <a:lnSpc>
                <a:spcPct val="90000"/>
              </a:lnSpc>
              <a:spcBef>
                <a:spcPts val="1000"/>
              </a:spcBef>
              <a:spcAft>
                <a:spcPts val="0"/>
              </a:spcAft>
              <a:buNone/>
            </a:pPr>
            <a:r>
              <a:rPr lang="en-US"/>
              <a:t>-</a:t>
            </a:r>
            <a:endParaRPr/>
          </a:p>
        </p:txBody>
      </p:sp>
      <p:pic>
        <p:nvPicPr>
          <p:cNvPr descr="Steag Romania - drapel | sidro.ro" id="126" name="Google Shape;126;p5"/>
          <p:cNvPicPr preferRelativeResize="0"/>
          <p:nvPr/>
        </p:nvPicPr>
        <p:blipFill rotWithShape="1">
          <a:blip r:embed="rId3">
            <a:alphaModFix/>
          </a:blip>
          <a:srcRect b="0" l="0" r="0" t="0"/>
          <a:stretch/>
        </p:blipFill>
        <p:spPr>
          <a:xfrm>
            <a:off x="0" y="0"/>
            <a:ext cx="547826" cy="6858000"/>
          </a:xfrm>
          <a:prstGeom prst="rect">
            <a:avLst/>
          </a:prstGeom>
          <a:noFill/>
          <a:ln>
            <a:noFill/>
          </a:ln>
        </p:spPr>
      </p:pic>
      <p:sp>
        <p:nvSpPr>
          <p:cNvPr id="127" name="Google Shape;127;p5"/>
          <p:cNvSpPr txBox="1"/>
          <p:nvPr>
            <p:ph idx="1" type="body"/>
          </p:nvPr>
        </p:nvSpPr>
        <p:spPr>
          <a:xfrm>
            <a:off x="1156364" y="1676156"/>
            <a:ext cx="5181600" cy="4351338"/>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90000"/>
              </a:lnSpc>
              <a:spcBef>
                <a:spcPts val="0"/>
              </a:spcBef>
              <a:spcAft>
                <a:spcPts val="0"/>
              </a:spcAft>
              <a:buClr>
                <a:schemeClr val="dk1"/>
              </a:buClr>
              <a:buSzPct val="100000"/>
              <a:buNone/>
            </a:pPr>
            <a:r>
              <a:rPr lang="en-US"/>
              <a:t>Pros:</a:t>
            </a:r>
            <a:endParaRPr/>
          </a:p>
          <a:p>
            <a:pPr indent="-334327" lvl="0" marL="457200" rtl="0" algn="l">
              <a:lnSpc>
                <a:spcPct val="90000"/>
              </a:lnSpc>
              <a:spcBef>
                <a:spcPts val="1000"/>
              </a:spcBef>
              <a:spcAft>
                <a:spcPts val="0"/>
              </a:spcAft>
              <a:buSzPct val="64285"/>
              <a:buChar char="+"/>
            </a:pPr>
            <a:r>
              <a:rPr lang="en-US"/>
              <a:t>valid conclusions about the human factor</a:t>
            </a:r>
            <a:endParaRPr/>
          </a:p>
          <a:p>
            <a:pPr indent="-334327" lvl="0" marL="457200" rtl="0" algn="l">
              <a:spcBef>
                <a:spcPts val="1000"/>
              </a:spcBef>
              <a:spcAft>
                <a:spcPts val="0"/>
              </a:spcAft>
              <a:buSzPct val="64285"/>
              <a:buChar char="+"/>
            </a:pPr>
            <a:r>
              <a:rPr lang="en-US"/>
              <a:t>good charts showing the differences in the experiments</a:t>
            </a:r>
            <a:endParaRPr/>
          </a:p>
          <a:p>
            <a:pPr indent="0" lvl="0" marL="0" rtl="0" algn="l">
              <a:lnSpc>
                <a:spcPct val="90000"/>
              </a:lnSpc>
              <a:spcBef>
                <a:spcPts val="1000"/>
              </a:spcBef>
              <a:spcAft>
                <a:spcPts val="0"/>
              </a:spcAft>
              <a:buNone/>
            </a:pPr>
            <a:r>
              <a:rPr lang="en-US"/>
              <a:t>+</a:t>
            </a:r>
            <a:endParaRPr/>
          </a:p>
          <a:p>
            <a:pPr indent="0" lvl="0" marL="0" rtl="0" algn="l">
              <a:lnSpc>
                <a:spcPct val="90000"/>
              </a:lnSpc>
              <a:spcBef>
                <a:spcPts val="1000"/>
              </a:spcBef>
              <a:spcAft>
                <a:spcPts val="0"/>
              </a:spcAft>
              <a:buNone/>
            </a:pPr>
            <a:r>
              <a:rPr lang="en-US"/>
              <a:t>+</a:t>
            </a:r>
            <a:endParaRPr/>
          </a:p>
          <a:p>
            <a:pPr indent="0" lvl="0" marL="0" rtl="0" algn="l">
              <a:lnSpc>
                <a:spcPct val="90000"/>
              </a:lnSpc>
              <a:spcBef>
                <a:spcPts val="1000"/>
              </a:spcBef>
              <a:spcAft>
                <a:spcPts val="0"/>
              </a:spcAft>
              <a:buNone/>
            </a:pPr>
            <a:r>
              <a:rPr lang="en-US"/>
              <a:t>+</a:t>
            </a:r>
            <a:endParaRPr/>
          </a:p>
          <a:p>
            <a:pPr indent="-50800" lvl="0" marL="228600" rtl="0" algn="l">
              <a:lnSpc>
                <a:spcPct val="90000"/>
              </a:lnSpc>
              <a:spcBef>
                <a:spcPts val="1000"/>
              </a:spcBef>
              <a:spcAft>
                <a:spcPts val="0"/>
              </a:spcAft>
              <a:buClr>
                <a:schemeClr val="dk1"/>
              </a:buClr>
              <a:buSzPct val="100000"/>
              <a:buFont typeface="Century Schoolbook"/>
              <a:buNone/>
            </a:pPr>
            <a:r>
              <a:t/>
            </a:r>
            <a:endParaRPr/>
          </a:p>
          <a:p>
            <a:pPr indent="0" lvl="0" marL="0" rtl="0" algn="l">
              <a:lnSpc>
                <a:spcPct val="90000"/>
              </a:lnSpc>
              <a:spcBef>
                <a:spcPts val="1000"/>
              </a:spcBef>
              <a:spcAft>
                <a:spcPts val="0"/>
              </a:spcAft>
              <a:buClr>
                <a:schemeClr val="dk1"/>
              </a:buClr>
              <a:buSzPct val="100000"/>
              <a:buNone/>
            </a:pPr>
            <a:r>
              <a:t/>
            </a:r>
            <a:endParaRPr/>
          </a:p>
          <a:p>
            <a:pPr indent="0" lvl="0" marL="0" rtl="0" algn="l">
              <a:lnSpc>
                <a:spcPct val="90000"/>
              </a:lnSpc>
              <a:spcBef>
                <a:spcPts val="1000"/>
              </a:spcBef>
              <a:spcAft>
                <a:spcPts val="0"/>
              </a:spcAft>
              <a:buClr>
                <a:schemeClr val="dk1"/>
              </a:buClr>
              <a:buSzPct val="100000"/>
              <a:buNone/>
            </a:pPr>
            <a:r>
              <a:t/>
            </a:r>
            <a:endParaRPr/>
          </a:p>
        </p:txBody>
      </p:sp>
      <p:sp>
        <p:nvSpPr>
          <p:cNvPr id="128" name="Google Shape;128;p5"/>
          <p:cNvSpPr txBox="1"/>
          <p:nvPr/>
        </p:nvSpPr>
        <p:spPr>
          <a:xfrm>
            <a:off x="2484783" y="5068956"/>
            <a:ext cx="4373217"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chemeClr val="dk1"/>
                </a:solidFill>
                <a:latin typeface="Calibri"/>
                <a:ea typeface="Calibri"/>
                <a:cs typeface="Calibri"/>
                <a:sym typeface="Calibri"/>
              </a:rPr>
              <a:t>Overall: </a:t>
            </a:r>
            <a:endParaRPr sz="2800">
              <a:solidFill>
                <a:schemeClr val="dk1"/>
              </a:solidFill>
              <a:latin typeface="Calibri"/>
              <a:ea typeface="Calibri"/>
              <a:cs typeface="Calibri"/>
              <a:sym typeface="Calibri"/>
            </a:endParaRPr>
          </a:p>
        </p:txBody>
      </p:sp>
      <p:sp>
        <p:nvSpPr>
          <p:cNvPr id="129" name="Google Shape;129;p5"/>
          <p:cNvSpPr/>
          <p:nvPr/>
        </p:nvSpPr>
        <p:spPr>
          <a:xfrm>
            <a:off x="4112376" y="5150261"/>
            <a:ext cx="1723200" cy="703500"/>
          </a:xfrm>
          <a:prstGeom prst="rect">
            <a:avLst/>
          </a:prstGeom>
          <a:solidFill>
            <a:srgbClr val="FF9900"/>
          </a:solidFill>
          <a:ln cap="flat" cmpd="sng" w="12700">
            <a:solidFill>
              <a:srgbClr val="FF99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chemeClr val="lt1"/>
                </a:solidFill>
                <a:latin typeface="Calibri"/>
                <a:ea typeface="Calibri"/>
                <a:cs typeface="Calibri"/>
                <a:sym typeface="Calibri"/>
              </a:rPr>
              <a:t>Average</a:t>
            </a:r>
            <a:endParaRPr sz="1800">
              <a:solidFill>
                <a:schemeClr val="lt1"/>
              </a:solidFill>
              <a:latin typeface="Calibri"/>
              <a:ea typeface="Calibri"/>
              <a:cs typeface="Calibri"/>
              <a:sym typeface="Calibri"/>
            </a:endParaRPr>
          </a:p>
        </p:txBody>
      </p:sp>
    </p:spTree>
  </p:cSld>
  <p:clrMapOvr>
    <a:masterClrMapping/>
  </p:clrMapOvr>
  <mc:AlternateContent>
    <mc:Choice Requires="p14">
      <p:transition p14:dur="250">
        <p:fade/>
      </p:transition>
    </mc:Choice>
    <mc:Fallback>
      <p:transition>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6"/>
          <p:cNvSpPr txBox="1"/>
          <p:nvPr>
            <p:ph type="title"/>
          </p:nvPr>
        </p:nvSpPr>
        <p:spPr>
          <a:xfrm>
            <a:off x="965395" y="430823"/>
            <a:ext cx="9692640" cy="864846"/>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en-US"/>
              <a:t>Discussion topics</a:t>
            </a:r>
            <a:endParaRPr/>
          </a:p>
        </p:txBody>
      </p:sp>
      <p:sp>
        <p:nvSpPr>
          <p:cNvPr id="136" name="Google Shape;136;p6"/>
          <p:cNvSpPr txBox="1"/>
          <p:nvPr/>
        </p:nvSpPr>
        <p:spPr>
          <a:xfrm>
            <a:off x="1223826" y="1734743"/>
            <a:ext cx="10777800" cy="307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a:p>
        </p:txBody>
      </p:sp>
      <p:pic>
        <p:nvPicPr>
          <p:cNvPr descr="Steag Romania - drapel | sidro.ro" id="137" name="Google Shape;137;p6"/>
          <p:cNvPicPr preferRelativeResize="0"/>
          <p:nvPr/>
        </p:nvPicPr>
        <p:blipFill rotWithShape="1">
          <a:blip r:embed="rId3">
            <a:alphaModFix/>
          </a:blip>
          <a:srcRect b="0" l="0" r="0" t="0"/>
          <a:stretch/>
        </p:blipFill>
        <p:spPr>
          <a:xfrm>
            <a:off x="0" y="0"/>
            <a:ext cx="547826" cy="6858000"/>
          </a:xfrm>
          <a:prstGeom prst="rect">
            <a:avLst/>
          </a:prstGeom>
          <a:noFill/>
          <a:ln>
            <a:noFill/>
          </a:ln>
        </p:spPr>
      </p:pic>
      <p:sp>
        <p:nvSpPr>
          <p:cNvPr id="138" name="Google Shape;138;p6"/>
          <p:cNvSpPr txBox="1"/>
          <p:nvPr/>
        </p:nvSpPr>
        <p:spPr>
          <a:xfrm>
            <a:off x="1443050" y="1571625"/>
            <a:ext cx="8258100" cy="3016800"/>
          </a:xfrm>
          <a:prstGeom prst="rect">
            <a:avLst/>
          </a:prstGeom>
          <a:noFill/>
          <a:ln>
            <a:noFill/>
          </a:ln>
        </p:spPr>
        <p:txBody>
          <a:bodyPr anchorCtr="0" anchor="t" bIns="91425" lIns="91425" spcFirstLastPara="1" rIns="91425" wrap="square" tIns="91425">
            <a:spAutoFit/>
          </a:bodyPr>
          <a:lstStyle/>
          <a:p>
            <a:pPr indent="-374650" lvl="0" marL="457200" rtl="0" algn="l">
              <a:spcBef>
                <a:spcPts val="0"/>
              </a:spcBef>
              <a:spcAft>
                <a:spcPts val="0"/>
              </a:spcAft>
              <a:buSzPts val="2300"/>
              <a:buFont typeface="Calibri"/>
              <a:buChar char="●"/>
            </a:pPr>
            <a:r>
              <a:rPr lang="en-US" sz="2300">
                <a:latin typeface="Calibri"/>
                <a:ea typeface="Calibri"/>
                <a:cs typeface="Calibri"/>
                <a:sym typeface="Calibri"/>
              </a:rPr>
              <a:t>What experimental method would you propose to eliminate the human factor?</a:t>
            </a:r>
            <a:endParaRPr sz="2300">
              <a:latin typeface="Calibri"/>
              <a:ea typeface="Calibri"/>
              <a:cs typeface="Calibri"/>
              <a:sym typeface="Calibri"/>
            </a:endParaRPr>
          </a:p>
          <a:p>
            <a:pPr indent="-374650" lvl="0" marL="457200" rtl="0" algn="l">
              <a:spcBef>
                <a:spcPts val="0"/>
              </a:spcBef>
              <a:spcAft>
                <a:spcPts val="0"/>
              </a:spcAft>
              <a:buSzPts val="2300"/>
              <a:buFont typeface="Calibri"/>
              <a:buChar char="●"/>
            </a:pPr>
            <a:r>
              <a:rPr lang="en-US" sz="2300">
                <a:latin typeface="Calibri"/>
                <a:ea typeface="Calibri"/>
                <a:cs typeface="Calibri"/>
                <a:sym typeface="Calibri"/>
              </a:rPr>
              <a:t>Why does the tower fall when the center of mass falls outside the base area? (theoretical question)</a:t>
            </a:r>
            <a:endParaRPr sz="2300">
              <a:latin typeface="Calibri"/>
              <a:ea typeface="Calibri"/>
              <a:cs typeface="Calibri"/>
              <a:sym typeface="Calibri"/>
            </a:endParaRPr>
          </a:p>
          <a:p>
            <a:pPr indent="-374650" lvl="0" marL="457200" rtl="0" algn="l">
              <a:spcBef>
                <a:spcPts val="0"/>
              </a:spcBef>
              <a:spcAft>
                <a:spcPts val="0"/>
              </a:spcAft>
              <a:buSzPts val="2300"/>
              <a:buFont typeface="Calibri"/>
              <a:buChar char="●"/>
            </a:pPr>
            <a:r>
              <a:rPr lang="en-US" sz="2300">
                <a:latin typeface="Calibri"/>
                <a:ea typeface="Calibri"/>
                <a:cs typeface="Calibri"/>
                <a:sym typeface="Calibri"/>
              </a:rPr>
              <a:t>How do the different types of autism influence the construction?</a:t>
            </a:r>
            <a:endParaRPr sz="2300">
              <a:latin typeface="Calibri"/>
              <a:ea typeface="Calibri"/>
              <a:cs typeface="Calibri"/>
              <a:sym typeface="Calibri"/>
            </a:endParaRPr>
          </a:p>
          <a:p>
            <a:pPr indent="-374650" lvl="0" marL="457200" rtl="0" algn="l">
              <a:spcBef>
                <a:spcPts val="0"/>
              </a:spcBef>
              <a:spcAft>
                <a:spcPts val="0"/>
              </a:spcAft>
              <a:buSzPts val="2300"/>
              <a:buFont typeface="Calibri"/>
              <a:buChar char="●"/>
            </a:pPr>
            <a:r>
              <a:rPr lang="en-US" sz="2300">
                <a:latin typeface="Calibri"/>
                <a:ea typeface="Calibri"/>
                <a:cs typeface="Calibri"/>
                <a:sym typeface="Calibri"/>
              </a:rPr>
              <a:t>What are the symptoms of mentioned autism?</a:t>
            </a:r>
            <a:endParaRPr sz="2300">
              <a:latin typeface="Calibri"/>
              <a:ea typeface="Calibri"/>
              <a:cs typeface="Calibri"/>
              <a:sym typeface="Calibri"/>
            </a:endParaRPr>
          </a:p>
          <a:p>
            <a:pPr indent="0" lvl="0" marL="457200" rtl="0" algn="l">
              <a:spcBef>
                <a:spcPts val="0"/>
              </a:spcBef>
              <a:spcAft>
                <a:spcPts val="0"/>
              </a:spcAft>
              <a:buNone/>
            </a:pPr>
            <a:r>
              <a:t/>
            </a:r>
            <a:endParaRPr sz="2300">
              <a:latin typeface="Calibri"/>
              <a:ea typeface="Calibri"/>
              <a:cs typeface="Calibri"/>
              <a:sym typeface="Calibri"/>
            </a:endParaRPr>
          </a:p>
        </p:txBody>
      </p:sp>
    </p:spTree>
  </p:cSld>
  <p:clrMapOvr>
    <a:masterClrMapping/>
  </p:clrMapOvr>
  <mc:AlternateContent>
    <mc:Choice Requires="p14">
      <p:transition p14:dur="250">
        <p:fade/>
      </p:transition>
    </mc:Choice>
    <mc:Fallback>
      <p:transition>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7"/>
          <p:cNvSpPr txBox="1"/>
          <p:nvPr/>
        </p:nvSpPr>
        <p:spPr>
          <a:xfrm>
            <a:off x="228600" y="2435468"/>
            <a:ext cx="10937631" cy="1107996"/>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6600">
                <a:solidFill>
                  <a:schemeClr val="dk1"/>
                </a:solidFill>
                <a:latin typeface="Calibri"/>
                <a:ea typeface="Calibri"/>
                <a:cs typeface="Calibri"/>
                <a:sym typeface="Calibri"/>
              </a:rPr>
              <a:t>DISCUSSION</a:t>
            </a:r>
            <a:endParaRPr sz="6600">
              <a:solidFill>
                <a:schemeClr val="dk1"/>
              </a:solidFill>
              <a:latin typeface="Calibri"/>
              <a:ea typeface="Calibri"/>
              <a:cs typeface="Calibri"/>
              <a:sym typeface="Calibri"/>
            </a:endParaRPr>
          </a:p>
        </p:txBody>
      </p:sp>
      <p:pic>
        <p:nvPicPr>
          <p:cNvPr descr="Steag Romania - drapel | sidro.ro" id="144" name="Google Shape;144;p7"/>
          <p:cNvPicPr preferRelativeResize="0"/>
          <p:nvPr/>
        </p:nvPicPr>
        <p:blipFill rotWithShape="1">
          <a:blip r:embed="rId3">
            <a:alphaModFix/>
          </a:blip>
          <a:srcRect b="0" l="0" r="0" t="0"/>
          <a:stretch/>
        </p:blipFill>
        <p:spPr>
          <a:xfrm>
            <a:off x="0" y="0"/>
            <a:ext cx="547826" cy="6858000"/>
          </a:xfrm>
          <a:prstGeom prst="rect">
            <a:avLst/>
          </a:prstGeom>
          <a:noFill/>
          <a:ln>
            <a:noFill/>
          </a:ln>
        </p:spPr>
      </p:pic>
    </p:spTree>
  </p:cSld>
  <p:clrMapOvr>
    <a:masterClrMapping/>
  </p:clrMapOvr>
  <mc:AlternateContent>
    <mc:Choice Requires="p14">
      <p:transition p14:dur="250">
        <p:fade/>
      </p:transition>
    </mc:Choice>
    <mc:Fallback>
      <p:transition>
        <p:fade/>
      </p:transition>
    </mc:Fallback>
  </mc:AlternateContent>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2021-08-03T15:52:07Z</dcterms:created>
  <dc:creator>Alexandra Titel</dc:creator>
</cp:coreProperties>
</file>