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 showSpecialPlsOnTitleSld="0">
  <p:sldMasterIdLst>
    <p:sldMasterId id="2147483648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</p:sldIdLst>
  <p:sldSz cy="5143500" cx="9144000"/>
  <p:notesSz cx="6858000" cy="9144000"/>
  <p:embeddedFontLst>
    <p:embeddedFont>
      <p:font typeface="Roboto"/>
      <p:regular r:id="rId13"/>
      <p:bold r:id="rId14"/>
      <p:italic r:id="rId15"/>
      <p:boldItalic r:id="rId16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778">
          <p15:clr>
            <a:srgbClr val="A4A3A4"/>
          </p15:clr>
        </p15:guide>
      </p15:sldGuideLst>
    </p:ext>
    <p:ext uri="http://customooxmlschemas.google.com/">
      <go:slidesCustomData xmlns:go="http://customooxmlschemas.google.com/" r:id="rId17" roundtripDataSignature="AMtx7mioqCjsBZAM/o+/52QDlxfHcB3Jl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CA28A84B-F7D4-4287-B8B7-3D8E176A7B9A}">
  <a:tblStyle styleId="{CA28A84B-F7D4-4287-B8B7-3D8E176A7B9A}" styleName="Table_0"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 b="off" i="off"/>
    </a:band1H>
    <a:band2H>
      <a:tcTxStyle b="off" i="off"/>
    </a:band2H>
    <a:band1V>
      <a:tcTxStyle b="off" i="off"/>
    </a:band1V>
    <a:band2V>
      <a:tcTxStyle b="off" i="off"/>
    </a:band2V>
    <a:lastCol>
      <a:tcTxStyle b="off" i="off"/>
    </a:lastCol>
    <a:firstCol>
      <a:tcTxStyle b="off" i="off"/>
    </a:firstCol>
    <a:lastRow>
      <a:tcTxStyle b="off" i="off"/>
    </a:lastRow>
    <a:seCell>
      <a:tcTxStyle b="off" i="off"/>
    </a:seCell>
    <a:swCell>
      <a:tcTxStyle b="off" i="off"/>
    </a:swCell>
    <a:firstRow>
      <a:tcTxStyle b="off" i="off"/>
    </a:firstRow>
    <a:neCell>
      <a:tcTxStyle b="off" i="off"/>
    </a:neCell>
    <a:nwCell>
      <a:tcTxStyle b="off" i="off"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778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font" Target="fonts/Roboto-regular.fntdata"/><Relationship Id="rId12" Type="http://schemas.openxmlformats.org/officeDocument/2006/relationships/slide" Target="slides/slide6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15" Type="http://schemas.openxmlformats.org/officeDocument/2006/relationships/font" Target="fonts/Roboto-italic.fntdata"/><Relationship Id="rId14" Type="http://schemas.openxmlformats.org/officeDocument/2006/relationships/font" Target="fonts/Roboto-bold.fntdata"/><Relationship Id="rId17" Type="http://customschemas.google.com/relationships/presentationmetadata" Target="metadata"/><Relationship Id="rId16" Type="http://schemas.openxmlformats.org/officeDocument/2006/relationships/font" Target="fonts/Roboto-boldItalic.fntdata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3" name="Google Shape;83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0" name="Google Shape;90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7" name="Google Shape;97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gcbb7b5923c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04" name="Google Shape;104;gcbb7b5923c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gcbb7b5923c_0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11" name="Google Shape;111;gcbb7b5923c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1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18" name="Google Shape;118;p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ge0ea62b4a9_0_4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11" name="Google Shape;11;ge0ea62b4a9_0_4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" name="Google Shape;12;ge0ea62b4a9_0_4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" name="Google Shape;13;ge0ea62b4a9_0_4"/>
            <p:cNvSpPr/>
            <p:nvPr/>
          </p:nvSpPr>
          <p:spPr>
            <a:xfrm flipH="1" rot="10800000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" name="Google Shape;14;ge0ea62b4a9_0_4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" name="Google Shape;15;ge0ea62b4a9_0_4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6" name="Google Shape;16;ge0ea62b4a9_0_4"/>
          <p:cNvSpPr txBox="1"/>
          <p:nvPr>
            <p:ph type="ctrTitle"/>
          </p:nvPr>
        </p:nvSpPr>
        <p:spPr>
          <a:xfrm>
            <a:off x="598100" y="1775222"/>
            <a:ext cx="8222100" cy="838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7" name="Google Shape;17;ge0ea62b4a9_0_4"/>
          <p:cNvSpPr txBox="1"/>
          <p:nvPr>
            <p:ph idx="1" type="subTitle"/>
          </p:nvPr>
        </p:nvSpPr>
        <p:spPr>
          <a:xfrm>
            <a:off x="598088" y="2715913"/>
            <a:ext cx="8222100" cy="432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8" name="Google Shape;18;ge0ea62b4a9_0_4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bg>
      <p:bgPr>
        <a:solidFill>
          <a:schemeClr val="dk1"/>
        </a:solidFill>
      </p:bgPr>
    </p:bg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" name="Google Shape;70;ge0ea62b4a9_0_64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71" name="Google Shape;71;ge0ea62b4a9_0_64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2" name="Google Shape;72;ge0ea62b4a9_0_64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3" name="Google Shape;73;ge0ea62b4a9_0_64"/>
            <p:cNvSpPr/>
            <p:nvPr/>
          </p:nvSpPr>
          <p:spPr>
            <a:xfrm flipH="1" rot="10800000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4" name="Google Shape;74;ge0ea62b4a9_0_64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5" name="Google Shape;75;ge0ea62b4a9_0_64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76" name="Google Shape;76;ge0ea62b4a9_0_64"/>
          <p:cNvSpPr txBox="1"/>
          <p:nvPr>
            <p:ph hasCustomPrompt="1" type="title"/>
          </p:nvPr>
        </p:nvSpPr>
        <p:spPr>
          <a:xfrm>
            <a:off x="311700" y="1256050"/>
            <a:ext cx="8520600" cy="2030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77" name="Google Shape;77;ge0ea62b4a9_0_64"/>
          <p:cNvSpPr txBox="1"/>
          <p:nvPr>
            <p:ph idx="1" type="body"/>
          </p:nvPr>
        </p:nvSpPr>
        <p:spPr>
          <a:xfrm>
            <a:off x="311700" y="3369225"/>
            <a:ext cx="8520600" cy="128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78" name="Google Shape;78;ge0ea62b4a9_0_64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ge0ea62b4a9_0_74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dk1"/>
        </a:solidFill>
      </p:bgPr>
    </p:bg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oogle Shape;20;ge0ea62b4a9_0_14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21" name="Google Shape;21;ge0ea62b4a9_0_14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" name="Google Shape;22;ge0ea62b4a9_0_14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" name="Google Shape;23;ge0ea62b4a9_0_14"/>
            <p:cNvSpPr/>
            <p:nvPr/>
          </p:nvSpPr>
          <p:spPr>
            <a:xfrm flipH="1" rot="10800000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" name="Google Shape;24;ge0ea62b4a9_0_14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" name="Google Shape;25;ge0ea62b4a9_0_14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26" name="Google Shape;26;ge0ea62b4a9_0_14"/>
          <p:cNvSpPr txBox="1"/>
          <p:nvPr>
            <p:ph type="title"/>
          </p:nvPr>
        </p:nvSpPr>
        <p:spPr>
          <a:xfrm>
            <a:off x="598100" y="2152347"/>
            <a:ext cx="8222100" cy="83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7" name="Google Shape;27;ge0ea62b4a9_0_14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oogle Shape;29;ge0ea62b4a9_0_23"/>
          <p:cNvGrpSpPr/>
          <p:nvPr/>
        </p:nvGrpSpPr>
        <p:grpSpPr>
          <a:xfrm>
            <a:off x="0" y="3903669"/>
            <a:ext cx="9144000" cy="1239925"/>
            <a:chOff x="0" y="3903669"/>
            <a:chExt cx="9144000" cy="1239925"/>
          </a:xfrm>
        </p:grpSpPr>
        <p:sp>
          <p:nvSpPr>
            <p:cNvPr id="30" name="Google Shape;30;ge0ea62b4a9_0_23"/>
            <p:cNvSpPr/>
            <p:nvPr/>
          </p:nvSpPr>
          <p:spPr>
            <a:xfrm>
              <a:off x="8154895" y="3903669"/>
              <a:ext cx="989100" cy="9879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" name="Google Shape;31;ge0ea62b4a9_0_23"/>
            <p:cNvSpPr/>
            <p:nvPr/>
          </p:nvSpPr>
          <p:spPr>
            <a:xfrm flipH="1">
              <a:off x="6181163" y="3903669"/>
              <a:ext cx="989100" cy="9879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" name="Google Shape;32;ge0ea62b4a9_0_23"/>
            <p:cNvSpPr/>
            <p:nvPr/>
          </p:nvSpPr>
          <p:spPr>
            <a:xfrm>
              <a:off x="7170274" y="3903669"/>
              <a:ext cx="989100" cy="9879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" name="Google Shape;33;ge0ea62b4a9_0_23"/>
            <p:cNvSpPr/>
            <p:nvPr/>
          </p:nvSpPr>
          <p:spPr>
            <a:xfrm rot="10800000">
              <a:off x="8154757" y="3903682"/>
              <a:ext cx="989100" cy="987900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" name="Google Shape;34;ge0ea62b4a9_0_23"/>
            <p:cNvSpPr/>
            <p:nvPr/>
          </p:nvSpPr>
          <p:spPr>
            <a:xfrm>
              <a:off x="0" y="4891594"/>
              <a:ext cx="9144000" cy="2520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5" name="Google Shape;35;ge0ea62b4a9_0_23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36" name="Google Shape;36;ge0ea62b4a9_0_23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37" name="Google Shape;37;ge0ea62b4a9_0_23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ge0ea62b4a9_0_33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40" name="Google Shape;40;ge0ea62b4a9_0_33"/>
          <p:cNvSpPr txBox="1"/>
          <p:nvPr>
            <p:ph idx="1" type="body"/>
          </p:nvPr>
        </p:nvSpPr>
        <p:spPr>
          <a:xfrm>
            <a:off x="311700" y="1229975"/>
            <a:ext cx="39999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41" name="Google Shape;41;ge0ea62b4a9_0_33"/>
          <p:cNvSpPr txBox="1"/>
          <p:nvPr>
            <p:ph idx="2" type="body"/>
          </p:nvPr>
        </p:nvSpPr>
        <p:spPr>
          <a:xfrm>
            <a:off x="4832400" y="1229975"/>
            <a:ext cx="39999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42" name="Google Shape;42;ge0ea62b4a9_0_33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ge0ea62b4a9_0_38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45" name="Google Shape;45;ge0ea62b4a9_0_38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ge0ea62b4a9_0_41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48" name="Google Shape;48;ge0ea62b4a9_0_41"/>
          <p:cNvSpPr txBox="1"/>
          <p:nvPr>
            <p:ph idx="1" type="body"/>
          </p:nvPr>
        </p:nvSpPr>
        <p:spPr>
          <a:xfrm>
            <a:off x="311700" y="1465804"/>
            <a:ext cx="2808000" cy="310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49" name="Google Shape;49;ge0ea62b4a9_0_41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4"/>
        </a:solid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" name="Google Shape;51;ge0ea62b4a9_0_45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52" name="Google Shape;52;ge0ea62b4a9_0_45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3" name="Google Shape;53;ge0ea62b4a9_0_45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4" name="Google Shape;54;ge0ea62b4a9_0_45"/>
            <p:cNvSpPr/>
            <p:nvPr/>
          </p:nvSpPr>
          <p:spPr>
            <a:xfrm flipH="1" rot="10800000">
              <a:off x="7113588" y="107"/>
              <a:ext cx="1015200" cy="1015200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5" name="Google Shape;55;ge0ea62b4a9_0_45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6" name="Google Shape;56;ge0ea62b4a9_0_45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57" name="Google Shape;57;ge0ea62b4a9_0_45"/>
          <p:cNvSpPr txBox="1"/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58" name="Google Shape;58;ge0ea62b4a9_0_45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ge0ea62b4a9_0_54"/>
          <p:cNvSpPr/>
          <p:nvPr/>
        </p:nvSpPr>
        <p:spPr>
          <a:xfrm>
            <a:off x="4572000" y="-17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61" name="Google Shape;61;ge0ea62b4a9_0_54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62" name="Google Shape;62;ge0ea62b4a9_0_54"/>
          <p:cNvSpPr txBox="1"/>
          <p:nvPr>
            <p:ph type="title"/>
          </p:nvPr>
        </p:nvSpPr>
        <p:spPr>
          <a:xfrm>
            <a:off x="265500" y="1151100"/>
            <a:ext cx="4045200" cy="1564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63" name="Google Shape;63;ge0ea62b4a9_0_54"/>
          <p:cNvSpPr txBox="1"/>
          <p:nvPr>
            <p:ph idx="1" type="subTitle"/>
          </p:nvPr>
        </p:nvSpPr>
        <p:spPr>
          <a:xfrm>
            <a:off x="265500" y="2769001"/>
            <a:ext cx="4045200" cy="126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64" name="Google Shape;64;ge0ea62b4a9_0_54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65" name="Google Shape;65;ge0ea62b4a9_0_54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e0ea62b4a9_0_61"/>
          <p:cNvSpPr txBox="1"/>
          <p:nvPr>
            <p:ph idx="1" type="body"/>
          </p:nvPr>
        </p:nvSpPr>
        <p:spPr>
          <a:xfrm>
            <a:off x="319500" y="4230575"/>
            <a:ext cx="5998800" cy="59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68" name="Google Shape;68;ge0ea62b4a9_0_61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geometric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ge0ea62b4a9_0_0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7" name="Google Shape;7;ge0ea62b4a9_0_0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Roboto"/>
              <a:buChar char="●"/>
              <a:defRPr sz="18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○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■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●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○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■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●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○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■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8" name="Google Shape;8;ge0ea62b4a9_0_0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"/>
          <p:cNvSpPr txBox="1"/>
          <p:nvPr>
            <p:ph type="ctrTitle"/>
          </p:nvPr>
        </p:nvSpPr>
        <p:spPr>
          <a:xfrm>
            <a:off x="598100" y="1775222"/>
            <a:ext cx="8222100" cy="83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</a:pPr>
            <a:r>
              <a:rPr lang="el"/>
              <a:t>12. Zinc Layers</a:t>
            </a:r>
            <a:endParaRPr/>
          </a:p>
        </p:txBody>
      </p:sp>
      <p:sp>
        <p:nvSpPr>
          <p:cNvPr id="86" name="Google Shape;86;p1"/>
          <p:cNvSpPr txBox="1"/>
          <p:nvPr>
            <p:ph idx="1" type="subTitle"/>
          </p:nvPr>
        </p:nvSpPr>
        <p:spPr>
          <a:xfrm>
            <a:off x="311700" y="2834125"/>
            <a:ext cx="8520600" cy="1889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el"/>
              <a:t>Opponent - Danae Rapti</a:t>
            </a:r>
            <a:endParaRPr/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el"/>
              <a:t>Greece - Team Fryganiotis</a:t>
            </a:r>
            <a:endParaRPr/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el"/>
              <a:t>IYNT 2021</a:t>
            </a:r>
            <a:endParaRPr/>
          </a:p>
        </p:txBody>
      </p:sp>
      <p:pic>
        <p:nvPicPr>
          <p:cNvPr id="87" name="Google Shape;87;p1"/>
          <p:cNvPicPr preferRelativeResize="0"/>
          <p:nvPr/>
        </p:nvPicPr>
        <p:blipFill rotWithShape="1">
          <a:blip r:embed="rId3">
            <a:alphaModFix/>
          </a:blip>
          <a:srcRect b="9933" l="7598" r="7691" t="8976"/>
          <a:stretch/>
        </p:blipFill>
        <p:spPr>
          <a:xfrm>
            <a:off x="0" y="0"/>
            <a:ext cx="1495100" cy="14311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4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el"/>
              <a:t>Reporter’s Theory - Pros &amp; Cons </a:t>
            </a:r>
            <a:endParaRPr/>
          </a:p>
        </p:txBody>
      </p:sp>
      <p:sp>
        <p:nvSpPr>
          <p:cNvPr id="93" name="Google Shape;93;p4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‹#›</a:t>
            </a:fld>
            <a:endParaRPr>
              <a:solidFill>
                <a:schemeClr val="lt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graphicFrame>
        <p:nvGraphicFramePr>
          <p:cNvPr id="94" name="Google Shape;94;p4"/>
          <p:cNvGraphicFramePr/>
          <p:nvPr/>
        </p:nvGraphicFramePr>
        <p:xfrm>
          <a:off x="456950" y="112048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{CA28A84B-F7D4-4287-B8B7-3D8E176A7B9A}</a:tableStyleId>
              </a:tblPr>
              <a:tblGrid>
                <a:gridCol w="4127600"/>
                <a:gridCol w="4127600"/>
              </a:tblGrid>
              <a:tr h="3542750">
                <a:tc>
                  <a:txBody>
                    <a:bodyPr/>
                    <a:lstStyle/>
                    <a:p>
                      <a:pPr indent="-3429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1800"/>
                        <a:buAutoNum type="arabicPeriod"/>
                      </a:pPr>
                      <a:r>
                        <a:rPr lang="el" sz="1800"/>
                        <a:t>Used photos to explain the phenomenon</a:t>
                      </a:r>
                      <a:endParaRPr sz="1800"/>
                    </a:p>
                    <a:p>
                      <a:pPr indent="-3429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1800"/>
                        <a:buAutoNum type="arabicPeriod"/>
                      </a:pPr>
                      <a:r>
                        <a:rPr lang="el" sz="1800"/>
                        <a:t>Was well aware of the phenomenon  he explained </a:t>
                      </a:r>
                      <a:endParaRPr sz="18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-342900" lvl="0" marL="4572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800"/>
                        <a:buFont typeface="Arial"/>
                        <a:buAutoNum type="arabicPeriod"/>
                      </a:pPr>
                      <a:r>
                        <a:rPr lang="el" sz="1800"/>
                        <a:t>Not enough theory </a:t>
                      </a:r>
                      <a:endParaRPr sz="1800"/>
                    </a:p>
                    <a:p>
                      <a:pPr indent="-342900" lvl="0" marL="4572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800"/>
                        <a:buAutoNum type="arabicPeriod"/>
                      </a:pPr>
                      <a:r>
                        <a:rPr lang="el" sz="1800"/>
                        <a:t>Focused too much on plating </a:t>
                      </a:r>
                      <a:endParaRPr sz="1800"/>
                    </a:p>
                    <a:p>
                      <a:pPr indent="-3429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1800"/>
                        <a:buAutoNum type="arabicPeriod"/>
                      </a:pPr>
                      <a:r>
                        <a:rPr lang="el" sz="1800"/>
                        <a:t>Not enough explanation about the formulas used</a:t>
                      </a:r>
                      <a:endParaRPr sz="1800"/>
                    </a:p>
                    <a:p>
                      <a:pPr indent="-3429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1800"/>
                        <a:buAutoNum type="arabicPeriod"/>
                      </a:pPr>
                      <a:r>
                        <a:rPr lang="el" sz="1800"/>
                        <a:t>Included a formula about the coin’s density but did not use it for the experiment </a:t>
                      </a:r>
                      <a:endParaRPr sz="1800"/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6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el" sz="2700"/>
              <a:t>Hypotheses &amp; Experiment - Pros &amp; Cons </a:t>
            </a:r>
            <a:endParaRPr sz="2700"/>
          </a:p>
        </p:txBody>
      </p:sp>
      <p:sp>
        <p:nvSpPr>
          <p:cNvPr id="100" name="Google Shape;100;p6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‹#›</a:t>
            </a:fld>
            <a:endParaRPr>
              <a:solidFill>
                <a:schemeClr val="lt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graphicFrame>
        <p:nvGraphicFramePr>
          <p:cNvPr id="101" name="Google Shape;101;p6"/>
          <p:cNvGraphicFramePr/>
          <p:nvPr/>
        </p:nvGraphicFramePr>
        <p:xfrm>
          <a:off x="456950" y="112048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{CA28A84B-F7D4-4287-B8B7-3D8E176A7B9A}</a:tableStyleId>
              </a:tblPr>
              <a:tblGrid>
                <a:gridCol w="4127600"/>
                <a:gridCol w="4127600"/>
              </a:tblGrid>
              <a:tr h="3542750">
                <a:tc>
                  <a:txBody>
                    <a:bodyPr/>
                    <a:lstStyle/>
                    <a:p>
                      <a:pPr indent="-336550" lvl="0" marL="4572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700"/>
                        <a:buFont typeface="Arial"/>
                        <a:buAutoNum type="arabicPeriod"/>
                      </a:pPr>
                      <a:r>
                        <a:rPr lang="el" sz="1700"/>
                        <a:t>Included pictures from the </a:t>
                      </a:r>
                      <a:r>
                        <a:rPr lang="el" sz="1700"/>
                        <a:t>experimental</a:t>
                      </a:r>
                      <a:r>
                        <a:rPr lang="el" sz="1700"/>
                        <a:t> procedure </a:t>
                      </a:r>
                      <a:endParaRPr sz="1700"/>
                    </a:p>
                    <a:p>
                      <a:pPr indent="-336550" lvl="0" marL="4572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700"/>
                        <a:buAutoNum type="arabicPeriod"/>
                      </a:pPr>
                      <a:r>
                        <a:rPr lang="el" sz="1700"/>
                        <a:t>Included graphs</a:t>
                      </a:r>
                      <a:endParaRPr sz="1700"/>
                    </a:p>
                    <a:p>
                      <a:pPr indent="-336550" lvl="0" marL="4572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700"/>
                        <a:buAutoNum type="arabicPeriod"/>
                      </a:pPr>
                      <a:r>
                        <a:rPr lang="el" sz="1700"/>
                        <a:t>Controlled the environmental temperature </a:t>
                      </a:r>
                      <a:endParaRPr sz="1700"/>
                    </a:p>
                    <a:p>
                      <a:pPr indent="0" lvl="0" marL="4572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7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-336550" lvl="0" marL="4572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700"/>
                        <a:buFont typeface="Arial"/>
                        <a:buAutoNum type="arabicPeriod"/>
                      </a:pPr>
                      <a:r>
                        <a:rPr lang="el" sz="1700"/>
                        <a:t>Lacked hypothesis and parameters </a:t>
                      </a:r>
                      <a:endParaRPr sz="1700"/>
                    </a:p>
                    <a:p>
                      <a:pPr indent="-336550" lvl="0" marL="4572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700"/>
                        <a:buAutoNum type="arabicPeriod"/>
                      </a:pPr>
                      <a:r>
                        <a:rPr lang="el" sz="1700"/>
                        <a:t>Did not include possible errors and error bars </a:t>
                      </a:r>
                      <a:endParaRPr sz="1700"/>
                    </a:p>
                    <a:p>
                      <a:pPr indent="-33655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1700"/>
                        <a:buAutoNum type="arabicPeriod"/>
                      </a:pPr>
                      <a:r>
                        <a:rPr lang="el" sz="1700"/>
                        <a:t>Not enough explanation about the experimental procedure</a:t>
                      </a:r>
                      <a:endParaRPr sz="1700"/>
                    </a:p>
                    <a:p>
                      <a:pPr indent="-33655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1700"/>
                        <a:buAutoNum type="arabicPeriod"/>
                      </a:pPr>
                      <a:r>
                        <a:rPr lang="el" sz="1700"/>
                        <a:t>Coin was not pure copper </a:t>
                      </a:r>
                      <a:endParaRPr sz="1700"/>
                    </a:p>
                    <a:p>
                      <a:pPr indent="-33655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1700"/>
                        <a:buAutoNum type="arabicPeriod"/>
                      </a:pPr>
                      <a:r>
                        <a:rPr lang="el" sz="1700"/>
                        <a:t>Did not know the content of the coin </a:t>
                      </a:r>
                      <a:endParaRPr sz="1700"/>
                    </a:p>
                    <a:p>
                      <a:pPr indent="-33655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1700"/>
                        <a:buAutoNum type="arabicPeriod"/>
                      </a:pPr>
                      <a:r>
                        <a:rPr lang="el" sz="1700"/>
                        <a:t>Could not fully answer some questions </a:t>
                      </a:r>
                      <a:endParaRPr sz="1700"/>
                    </a:p>
                    <a:p>
                      <a:pPr indent="-33655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1700"/>
                        <a:buAutoNum type="arabicPeriod"/>
                      </a:pPr>
                      <a:r>
                        <a:rPr lang="el" sz="1700"/>
                        <a:t>Did not use pure metals </a:t>
                      </a:r>
                      <a:endParaRPr sz="1700"/>
                    </a:p>
                    <a:p>
                      <a:pPr indent="-33655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1700"/>
                        <a:buAutoNum type="arabicPeriod"/>
                      </a:pPr>
                      <a:r>
                        <a:rPr lang="el" sz="1700"/>
                        <a:t>Did not control parameters such as humidity </a:t>
                      </a:r>
                      <a:endParaRPr sz="1700"/>
                    </a:p>
                    <a:p>
                      <a:pPr indent="0" lvl="0" marL="4572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700"/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cbb7b5923c_0_0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el"/>
              <a:t>Suggestions for further improvement </a:t>
            </a:r>
            <a:endParaRPr/>
          </a:p>
        </p:txBody>
      </p:sp>
      <p:sp>
        <p:nvSpPr>
          <p:cNvPr id="107" name="Google Shape;107;gcbb7b5923c_0_0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92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AutoNum type="arabicPeriod"/>
            </a:pPr>
            <a:r>
              <a:rPr lang="el" sz="1900"/>
              <a:t>Use pure metals </a:t>
            </a:r>
            <a:endParaRPr sz="1900"/>
          </a:p>
          <a:p>
            <a:pPr indent="-3492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AutoNum type="arabicPeriod"/>
            </a:pPr>
            <a:r>
              <a:rPr lang="el" sz="1900"/>
              <a:t>Control the environmental conditions better  </a:t>
            </a:r>
            <a:endParaRPr sz="1900"/>
          </a:p>
          <a:p>
            <a:pPr indent="-3492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AutoNum type="arabicPeriod"/>
            </a:pPr>
            <a:r>
              <a:rPr lang="el" sz="1900"/>
              <a:t>Test more Zn concentrations</a:t>
            </a:r>
            <a:endParaRPr sz="1900"/>
          </a:p>
          <a:p>
            <a:pPr indent="-34925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AutoNum type="arabicPeriod"/>
            </a:pPr>
            <a:r>
              <a:rPr lang="el" sz="1900">
                <a:solidFill>
                  <a:srgbClr val="000000"/>
                </a:solidFill>
              </a:rPr>
              <a:t>Be more clear about the formula that you used in the presentation</a:t>
            </a:r>
            <a:endParaRPr sz="1900">
              <a:solidFill>
                <a:srgbClr val="000000"/>
              </a:solidFill>
            </a:endParaRPr>
          </a:p>
          <a:p>
            <a:pPr indent="-34925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AutoNum type="arabicPeriod"/>
            </a:pPr>
            <a:r>
              <a:rPr lang="el" sz="1900">
                <a:solidFill>
                  <a:srgbClr val="000000"/>
                </a:solidFill>
              </a:rPr>
              <a:t>Use sensors to control the environmental conditions</a:t>
            </a:r>
            <a:endParaRPr sz="19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900">
              <a:solidFill>
                <a:srgbClr val="000000"/>
              </a:solidFill>
            </a:endParaRPr>
          </a:p>
        </p:txBody>
      </p:sp>
      <p:sp>
        <p:nvSpPr>
          <p:cNvPr id="108" name="Google Shape;108;gcbb7b5923c_0_0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‹#›</a:t>
            </a:fld>
            <a:endParaRPr>
              <a:solidFill>
                <a:schemeClr val="lt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cbb7b5923c_0_6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el"/>
              <a:t>Topics for discussion</a:t>
            </a:r>
            <a:endParaRPr/>
          </a:p>
        </p:txBody>
      </p:sp>
      <p:sp>
        <p:nvSpPr>
          <p:cNvPr id="114" name="Google Shape;114;gcbb7b5923c_0_6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92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AutoNum type="arabicPeriod"/>
            </a:pPr>
            <a:r>
              <a:rPr lang="el" sz="1900"/>
              <a:t>Zn concentration </a:t>
            </a:r>
            <a:endParaRPr sz="1900"/>
          </a:p>
          <a:p>
            <a:pPr indent="-3492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AutoNum type="arabicPeriod"/>
            </a:pPr>
            <a:r>
              <a:rPr lang="el" sz="1900"/>
              <a:t>Testing other metals as alloys</a:t>
            </a:r>
            <a:endParaRPr sz="1900"/>
          </a:p>
          <a:p>
            <a:pPr indent="-3492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AutoNum type="arabicPeriod"/>
            </a:pPr>
            <a:r>
              <a:rPr lang="el" sz="1900"/>
              <a:t>Does the layer form on both sides of the coin</a:t>
            </a:r>
            <a:endParaRPr sz="1900"/>
          </a:p>
          <a:p>
            <a:pPr indent="-3492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AutoNum type="arabicPeriod"/>
            </a:pPr>
            <a:r>
              <a:rPr lang="el" sz="1900"/>
              <a:t>How does the coin get out of the solution without disrupting the Zn layer</a:t>
            </a:r>
            <a:endParaRPr sz="1900"/>
          </a:p>
          <a:p>
            <a:pPr indent="-3492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AutoNum type="arabicPeriod"/>
            </a:pPr>
            <a:r>
              <a:rPr lang="el" sz="1900"/>
              <a:t>Error bars</a:t>
            </a:r>
            <a:endParaRPr sz="1900"/>
          </a:p>
        </p:txBody>
      </p:sp>
      <p:sp>
        <p:nvSpPr>
          <p:cNvPr id="115" name="Google Shape;115;gcbb7b5923c_0_6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‹#›</a:t>
            </a:fld>
            <a:endParaRPr>
              <a:solidFill>
                <a:schemeClr val="lt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11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el"/>
              <a:t>12. Zinc Layers </a:t>
            </a:r>
            <a:endParaRPr/>
          </a:p>
        </p:txBody>
      </p:sp>
      <p:sp>
        <p:nvSpPr>
          <p:cNvPr id="121" name="Google Shape;121;p11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sz="2400"/>
          </a:p>
          <a:p>
            <a:pPr indent="0" lvl="0" marL="0" rtl="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800"/>
              <a:buNone/>
            </a:pPr>
            <a:r>
              <a:rPr lang="el" sz="2400"/>
              <a:t>Thank You!</a:t>
            </a:r>
            <a:endParaRPr sz="2400"/>
          </a:p>
          <a:p>
            <a:pPr indent="0" lvl="0" marL="0" rtl="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sz="2400"/>
          </a:p>
          <a:p>
            <a:pPr indent="0" lvl="0" marL="0" rtl="0" algn="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800"/>
              <a:buNone/>
            </a:pPr>
            <a:r>
              <a:rPr lang="el" sz="2400"/>
              <a:t>Greece - Team Fryganiotis</a:t>
            </a:r>
            <a:endParaRPr sz="2400"/>
          </a:p>
          <a:p>
            <a:pPr indent="0" lvl="0" marL="0" rtl="0" algn="r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800"/>
              <a:buNone/>
            </a:pPr>
            <a:r>
              <a:rPr lang="el" sz="2400"/>
              <a:t>Danae Rapti</a:t>
            </a:r>
            <a:endParaRPr sz="2400"/>
          </a:p>
        </p:txBody>
      </p:sp>
      <p:sp>
        <p:nvSpPr>
          <p:cNvPr id="122" name="Google Shape;122;p11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‹#›</a:t>
            </a:fld>
            <a:endParaRPr>
              <a:solidFill>
                <a:schemeClr val="lt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Geometric">
  <a:themeElements>
    <a:clrScheme name="Geometric">
      <a:dk1>
        <a:srgbClr val="2A3990"/>
      </a:dk1>
      <a:lt1>
        <a:srgbClr val="FFFFFF"/>
      </a:lt1>
      <a:dk2>
        <a:srgbClr val="434343"/>
      </a:dk2>
      <a:lt2>
        <a:srgbClr val="999999"/>
      </a:lt2>
      <a:accent1>
        <a:srgbClr val="212D74"/>
      </a:accent1>
      <a:accent2>
        <a:srgbClr val="3949AB"/>
      </a:accent2>
      <a:accent3>
        <a:srgbClr val="9C254D"/>
      </a:accent3>
      <a:accent4>
        <a:srgbClr val="D23369"/>
      </a:accent4>
      <a:accent5>
        <a:srgbClr val="F06292"/>
      </a:accent5>
      <a:accent6>
        <a:srgbClr val="7890CD"/>
      </a:accent6>
      <a:hlink>
        <a:srgbClr val="F06292"/>
      </a:hlink>
      <a:folHlink>
        <a:srgbClr val="F0629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