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4BkvqI02ZdhqzGHYkJM2BYTDR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587df082e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e587df08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gradFill>
          <a:gsLst>
            <a:gs pos="0">
              <a:schemeClr val="accent1"/>
            </a:gs>
            <a:gs pos="50000">
              <a:schemeClr val="accent2"/>
            </a:gs>
            <a:gs pos="100000">
              <a:schemeClr val="accent3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8"/>
          <p:cNvSpPr txBox="1"/>
          <p:nvPr>
            <p:ph type="ctrTitle"/>
          </p:nvPr>
        </p:nvSpPr>
        <p:spPr>
          <a:xfrm>
            <a:off x="626700" y="620225"/>
            <a:ext cx="5693400" cy="1958400"/>
          </a:xfrm>
          <a:prstGeom prst="rect">
            <a:avLst/>
          </a:prstGeom>
          <a:noFill/>
          <a:ln>
            <a:noFill/>
          </a:ln>
          <a:effectLst>
            <a:outerShdw blurRad="28575" rotWithShape="0" algn="bl" dir="2700000" dist="19050">
              <a:schemeClr val="dk1">
                <a:alpha val="2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"/>
          <p:cNvPicPr preferRelativeResize="0"/>
          <p:nvPr/>
        </p:nvPicPr>
        <p:blipFill rotWithShape="1">
          <a:blip r:embed="rId2">
            <a:alphaModFix amt="75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"/>
          <p:cNvSpPr/>
          <p:nvPr/>
        </p:nvSpPr>
        <p:spPr>
          <a:xfrm rot="5400000">
            <a:off x="728100" y="-727950"/>
            <a:ext cx="1877700" cy="3333600"/>
          </a:xfrm>
          <a:prstGeom prst="rtTriangle">
            <a:avLst/>
          </a:prstGeom>
          <a:gradFill>
            <a:gsLst>
              <a:gs pos="0">
                <a:schemeClr val="accent3"/>
              </a:gs>
              <a:gs pos="50000">
                <a:schemeClr val="accent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9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855275" y="1576550"/>
            <a:ext cx="3473100" cy="30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indent="-3556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▹"/>
              <a:defRPr sz="2000"/>
            </a:lvl2pPr>
            <a:lvl3pPr indent="-3556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▹"/>
              <a:defRPr sz="2000"/>
            </a:lvl3pPr>
            <a:lvl4pPr indent="-3556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8" name="Google Shape;18;p9"/>
          <p:cNvSpPr txBox="1"/>
          <p:nvPr>
            <p:ph idx="2" type="body"/>
          </p:nvPr>
        </p:nvSpPr>
        <p:spPr>
          <a:xfrm>
            <a:off x="4815599" y="1576550"/>
            <a:ext cx="3473100" cy="30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indent="-3556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▹"/>
              <a:defRPr sz="2000"/>
            </a:lvl2pPr>
            <a:lvl3pPr indent="-3556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▹"/>
              <a:defRPr sz="2000"/>
            </a:lvl3pPr>
            <a:lvl4pPr indent="-3556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lt1"/>
            </a:gs>
            <a:gs pos="50000">
              <a:schemeClr val="accent1"/>
            </a:gs>
            <a:gs pos="100000">
              <a:schemeClr val="accent2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0"/>
          <p:cNvPicPr preferRelativeResize="0"/>
          <p:nvPr/>
        </p:nvPicPr>
        <p:blipFill rotWithShape="1">
          <a:blip r:embed="rId2">
            <a:alphaModFix amt="75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>
            <p:ph type="ctrTitle"/>
          </p:nvPr>
        </p:nvSpPr>
        <p:spPr>
          <a:xfrm>
            <a:off x="626700" y="620225"/>
            <a:ext cx="74334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3" name="Google Shape;23;p10"/>
          <p:cNvSpPr txBox="1"/>
          <p:nvPr>
            <p:ph idx="1" type="subTitle"/>
          </p:nvPr>
        </p:nvSpPr>
        <p:spPr>
          <a:xfrm>
            <a:off x="626700" y="1419727"/>
            <a:ext cx="743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1pPr>
            <a:lvl2pPr lvl="1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/>
            </a:lvl2pPr>
            <a:lvl3pPr lvl="2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/>
            </a:lvl3pPr>
            <a:lvl4pPr lvl="3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3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1007700" y="971525"/>
            <a:ext cx="6117300" cy="3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▸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▹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▹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●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○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■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●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○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lt1"/>
              </a:buClr>
              <a:buSzPts val="3600"/>
              <a:buFont typeface="Arial"/>
              <a:buChar char="■"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1"/>
          <p:cNvSpPr txBox="1"/>
          <p:nvPr/>
        </p:nvSpPr>
        <p:spPr>
          <a:xfrm>
            <a:off x="531375" y="60794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96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12"/>
          <p:cNvPicPr preferRelativeResize="0"/>
          <p:nvPr/>
        </p:nvPicPr>
        <p:blipFill rotWithShape="1">
          <a:blip r:embed="rId2">
            <a:alphaModFix amt="75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2"/>
          <p:cNvSpPr/>
          <p:nvPr/>
        </p:nvSpPr>
        <p:spPr>
          <a:xfrm rot="5400000">
            <a:off x="728100" y="-727950"/>
            <a:ext cx="1877700" cy="3333600"/>
          </a:xfrm>
          <a:prstGeom prst="rtTriangle">
            <a:avLst/>
          </a:prstGeom>
          <a:gradFill>
            <a:gsLst>
              <a:gs pos="0">
                <a:schemeClr val="accent3"/>
              </a:gs>
              <a:gs pos="50000">
                <a:schemeClr val="accent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2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2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855300" y="1576550"/>
            <a:ext cx="7440300" cy="2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▹"/>
              <a:defRPr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▹"/>
              <a:defRPr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3"/>
          <p:cNvPicPr preferRelativeResize="0"/>
          <p:nvPr/>
        </p:nvPicPr>
        <p:blipFill rotWithShape="1">
          <a:blip r:embed="rId2">
            <a:alphaModFix amt="75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3"/>
          <p:cNvSpPr/>
          <p:nvPr/>
        </p:nvSpPr>
        <p:spPr>
          <a:xfrm rot="5400000">
            <a:off x="728100" y="-727950"/>
            <a:ext cx="1877700" cy="3333600"/>
          </a:xfrm>
          <a:prstGeom prst="rtTriangle">
            <a:avLst/>
          </a:prstGeom>
          <a:gradFill>
            <a:gsLst>
              <a:gs pos="0">
                <a:schemeClr val="accent3"/>
              </a:gs>
              <a:gs pos="50000">
                <a:schemeClr val="accent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3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" type="body"/>
          </p:nvPr>
        </p:nvSpPr>
        <p:spPr>
          <a:xfrm>
            <a:off x="855300" y="1576550"/>
            <a:ext cx="2315700" cy="30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1800"/>
            </a:lvl3pPr>
            <a:lvl4pPr indent="-3429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42" name="Google Shape;42;p13"/>
          <p:cNvSpPr txBox="1"/>
          <p:nvPr>
            <p:ph idx="2" type="body"/>
          </p:nvPr>
        </p:nvSpPr>
        <p:spPr>
          <a:xfrm>
            <a:off x="3414200" y="1576550"/>
            <a:ext cx="2315700" cy="30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1800"/>
            </a:lvl3pPr>
            <a:lvl4pPr indent="-3429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43" name="Google Shape;43;p13"/>
          <p:cNvSpPr txBox="1"/>
          <p:nvPr>
            <p:ph idx="3" type="body"/>
          </p:nvPr>
        </p:nvSpPr>
        <p:spPr>
          <a:xfrm>
            <a:off x="5973099" y="1576550"/>
            <a:ext cx="2315700" cy="30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1800"/>
            </a:lvl3pPr>
            <a:lvl4pPr indent="-3429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14"/>
          <p:cNvPicPr preferRelativeResize="0"/>
          <p:nvPr/>
        </p:nvPicPr>
        <p:blipFill rotWithShape="1">
          <a:blip r:embed="rId2">
            <a:alphaModFix amt="75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4"/>
          <p:cNvSpPr/>
          <p:nvPr/>
        </p:nvSpPr>
        <p:spPr>
          <a:xfrm rot="5400000">
            <a:off x="728100" y="-727950"/>
            <a:ext cx="1877700" cy="3333600"/>
          </a:xfrm>
          <a:prstGeom prst="rtTriangle">
            <a:avLst/>
          </a:prstGeom>
          <a:gradFill>
            <a:gsLst>
              <a:gs pos="0">
                <a:schemeClr val="accent3"/>
              </a:gs>
              <a:gs pos="50000">
                <a:schemeClr val="accent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4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4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2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5"/>
          <p:cNvPicPr preferRelativeResize="0"/>
          <p:nvPr/>
        </p:nvPicPr>
        <p:blipFill rotWithShape="1">
          <a:blip r:embed="rId2">
            <a:alphaModFix amt="50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5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855300" y="4406300"/>
            <a:ext cx="74334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5"/>
          <p:cNvSpPr/>
          <p:nvPr/>
        </p:nvSpPr>
        <p:spPr>
          <a:xfrm rot="5400000">
            <a:off x="390600" y="-390600"/>
            <a:ext cx="1005900" cy="1787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6"/>
          <p:cNvPicPr preferRelativeResize="0"/>
          <p:nvPr/>
        </p:nvPicPr>
        <p:blipFill rotWithShape="1">
          <a:blip r:embed="rId2">
            <a:alphaModFix amt="75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6"/>
          <p:cNvSpPr/>
          <p:nvPr/>
        </p:nvSpPr>
        <p:spPr>
          <a:xfrm rot="5400000">
            <a:off x="390600" y="-390600"/>
            <a:ext cx="1005900" cy="1787100"/>
          </a:xfrm>
          <a:prstGeom prst="rtTriangle">
            <a:avLst/>
          </a:prstGeom>
          <a:gradFill>
            <a:gsLst>
              <a:gs pos="0">
                <a:schemeClr val="accent3"/>
              </a:gs>
              <a:gs pos="50000">
                <a:schemeClr val="accent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6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6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55300" y="1576550"/>
            <a:ext cx="7440300" cy="2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▸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▹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▹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>
            <p:ph type="ctrTitle"/>
          </p:nvPr>
        </p:nvSpPr>
        <p:spPr>
          <a:xfrm>
            <a:off x="289075" y="620225"/>
            <a:ext cx="8469600" cy="4154400"/>
          </a:xfrm>
          <a:prstGeom prst="rect">
            <a:avLst/>
          </a:prstGeom>
          <a:noFill/>
          <a:ln>
            <a:noFill/>
          </a:ln>
          <a:effectLst>
            <a:outerShdw blurRad="28575" rotWithShape="0" algn="bl" dir="2700000" dist="19050">
              <a:schemeClr val="dk1">
                <a:alpha val="2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6000"/>
              <a:t>08. </a:t>
            </a:r>
            <a:r>
              <a:rPr lang="en" sz="5500"/>
              <a:t>When Dumplings Rise</a:t>
            </a:r>
            <a:endParaRPr sz="5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4000"/>
              <a:t>         OPPOSITION 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4500"/>
              <a:t>Greece - Alliance</a:t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5000">
                <a:solidFill>
                  <a:srgbClr val="FF9900"/>
                </a:solidFill>
              </a:rPr>
              <a:t>Makrina Telloglou</a:t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3000"/>
              <a:t>I.Y.N.T.  2021</a:t>
            </a:r>
            <a:endParaRPr sz="6000"/>
          </a:p>
        </p:txBody>
      </p:sp>
      <p:grpSp>
        <p:nvGrpSpPr>
          <p:cNvPr id="67" name="Google Shape;67;p1"/>
          <p:cNvGrpSpPr/>
          <p:nvPr/>
        </p:nvGrpSpPr>
        <p:grpSpPr>
          <a:xfrm>
            <a:off x="7224969" y="2399172"/>
            <a:ext cx="1309477" cy="2134696"/>
            <a:chOff x="6730350" y="2315900"/>
            <a:chExt cx="257700" cy="420100"/>
          </a:xfrm>
        </p:grpSpPr>
        <p:sp>
          <p:nvSpPr>
            <p:cNvPr id="68" name="Google Shape;68;p1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/>
          <p:nvPr>
            <p:ph type="title"/>
          </p:nvPr>
        </p:nvSpPr>
        <p:spPr>
          <a:xfrm>
            <a:off x="855300" y="6074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General outline of the presentation</a:t>
            </a:r>
            <a:endParaRPr/>
          </a:p>
        </p:txBody>
      </p:sp>
      <p:sp>
        <p:nvSpPr>
          <p:cNvPr id="78" name="Google Shape;78;p2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b="1" lang="en" sz="2500"/>
              <a:t>‹#›</a:t>
            </a:fld>
            <a:endParaRPr b="1" sz="2500"/>
          </a:p>
        </p:txBody>
      </p:sp>
      <p:grpSp>
        <p:nvGrpSpPr>
          <p:cNvPr id="79" name="Google Shape;79;p2"/>
          <p:cNvGrpSpPr/>
          <p:nvPr/>
        </p:nvGrpSpPr>
        <p:grpSpPr>
          <a:xfrm>
            <a:off x="193381" y="584764"/>
            <a:ext cx="509279" cy="423676"/>
            <a:chOff x="1926350" y="995225"/>
            <a:chExt cx="428650" cy="356600"/>
          </a:xfrm>
        </p:grpSpPr>
        <p:sp>
          <p:nvSpPr>
            <p:cNvPr id="80" name="Google Shape;80;p2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2"/>
          <p:cNvSpPr/>
          <p:nvPr/>
        </p:nvSpPr>
        <p:spPr>
          <a:xfrm>
            <a:off x="3456738" y="1391425"/>
            <a:ext cx="2026200" cy="835200"/>
          </a:xfrm>
          <a:prstGeom prst="roundRect">
            <a:avLst>
              <a:gd fmla="val 16667" name="adj"/>
            </a:avLst>
          </a:prstGeom>
          <a:solidFill>
            <a:srgbClr val="0065A4"/>
          </a:solidFill>
          <a:ln cap="flat" cmpd="sng" w="5715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2397600" y="1543825"/>
            <a:ext cx="835200" cy="550200"/>
          </a:xfrm>
          <a:prstGeom prst="rightArrow">
            <a:avLst>
              <a:gd fmla="val 50000" name="adj1"/>
              <a:gd fmla="val 42280" name="adj2"/>
            </a:avLst>
          </a:prstGeom>
          <a:solidFill>
            <a:srgbClr val="00B0F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3440175" y="3227925"/>
            <a:ext cx="2026200" cy="835200"/>
          </a:xfrm>
          <a:prstGeom prst="roundRect">
            <a:avLst>
              <a:gd fmla="val 16667" name="adj"/>
            </a:avLst>
          </a:prstGeom>
          <a:solidFill>
            <a:srgbClr val="0065A4"/>
          </a:solidFill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DATA ANALYSIS</a:t>
            </a:r>
            <a:endParaRPr b="0" i="0" sz="12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5706875" y="1536100"/>
            <a:ext cx="835200" cy="550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B0F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82450" y="1391425"/>
            <a:ext cx="2026200" cy="835200"/>
          </a:xfrm>
          <a:prstGeom prst="roundRect">
            <a:avLst>
              <a:gd fmla="val 16667" name="adj"/>
            </a:avLst>
          </a:prstGeom>
          <a:solidFill>
            <a:srgbClr val="0065A4"/>
          </a:solidFill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Google Shape;89;p2"/>
          <p:cNvSpPr/>
          <p:nvPr/>
        </p:nvSpPr>
        <p:spPr>
          <a:xfrm rot="5400000">
            <a:off x="7949650" y="2454625"/>
            <a:ext cx="776700" cy="492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B0F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/>
          <p:nvPr/>
        </p:nvSpPr>
        <p:spPr>
          <a:xfrm rot="10800000">
            <a:off x="5721300" y="3435650"/>
            <a:ext cx="848400" cy="552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B0F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1593908" y="4783822"/>
            <a:ext cx="302100" cy="3021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1930167" y="4750158"/>
            <a:ext cx="22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Needs improvement</a:t>
            </a:r>
            <a:endParaRPr b="0" i="0" sz="1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4186107" y="4783822"/>
            <a:ext cx="302100" cy="30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4446166" y="4750158"/>
            <a:ext cx="1065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Average</a:t>
            </a:r>
            <a:endParaRPr b="0" i="0" sz="1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5570292" y="4776831"/>
            <a:ext cx="302100" cy="302100"/>
          </a:xfrm>
          <a:prstGeom prst="ellipse">
            <a:avLst/>
          </a:prstGeom>
          <a:solidFill>
            <a:srgbClr val="00B05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5830351" y="4743167"/>
            <a:ext cx="721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Good</a:t>
            </a:r>
            <a:endParaRPr b="0" i="0" sz="1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-381000" y="1524000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</a:t>
            </a:r>
            <a:endParaRPr b="0" i="0" sz="13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PHENOMENON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2988150" y="1524000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THEORETICAL </a:t>
            </a:r>
            <a:endParaRPr b="0" i="0" sz="13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 rot="10800000">
            <a:off x="2368500" y="3435650"/>
            <a:ext cx="848400" cy="552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B0F0"/>
          </a:solidFill>
          <a:ln cap="flat" cmpd="sng" w="12700">
            <a:solidFill>
              <a:srgbClr val="00497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6659450" y="1391425"/>
            <a:ext cx="2026200" cy="835200"/>
          </a:xfrm>
          <a:prstGeom prst="roundRect">
            <a:avLst>
              <a:gd fmla="val 16667" name="adj"/>
            </a:avLst>
          </a:prstGeom>
          <a:solidFill>
            <a:srgbClr val="0065A4"/>
          </a:solidFill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SETUP</a:t>
            </a:r>
            <a:endParaRPr b="0" i="0" sz="12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6735650" y="3220225"/>
            <a:ext cx="2026200" cy="835200"/>
          </a:xfrm>
          <a:prstGeom prst="roundRect">
            <a:avLst>
              <a:gd fmla="val 16667" name="adj"/>
            </a:avLst>
          </a:prstGeom>
          <a:solidFill>
            <a:srgbClr val="0065A4"/>
          </a:solidFill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EXPERIMENTS</a:t>
            </a:r>
            <a:endParaRPr b="0" i="0" sz="13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82450" y="3296425"/>
            <a:ext cx="2026200" cy="835200"/>
          </a:xfrm>
          <a:prstGeom prst="roundRect">
            <a:avLst>
              <a:gd fmla="val 16667" name="adj"/>
            </a:avLst>
          </a:prstGeom>
          <a:solidFill>
            <a:srgbClr val="0065A4"/>
          </a:solidFill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DEDUCTIONS</a:t>
            </a:r>
            <a:endParaRPr b="0" i="0" sz="13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587df082e_0_0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Theory</a:t>
            </a:r>
            <a:endParaRPr/>
          </a:p>
        </p:txBody>
      </p:sp>
      <p:sp>
        <p:nvSpPr>
          <p:cNvPr id="108" name="Google Shape;108;ge587df082e_0_0"/>
          <p:cNvSpPr txBox="1"/>
          <p:nvPr>
            <p:ph idx="2" type="body"/>
          </p:nvPr>
        </p:nvSpPr>
        <p:spPr>
          <a:xfrm>
            <a:off x="4815600" y="1770450"/>
            <a:ext cx="4137600" cy="32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Cons: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The theory was poor. Specifically, she did not include a “predictive” theory that refers to any hypothesis.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Did not specify what are dumplings (lack of definitions)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Didn’t understand correctly why there is a difference between floating time and cooking time.</a:t>
            </a:r>
            <a:endParaRPr sz="1300"/>
          </a:p>
          <a:p>
            <a:pPr indent="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300"/>
              <a:t> </a:t>
            </a:r>
            <a:endParaRPr sz="1300"/>
          </a:p>
          <a:p>
            <a:pPr indent="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9" name="Google Shape;109;ge587df082e_0_0"/>
          <p:cNvSpPr txBox="1"/>
          <p:nvPr>
            <p:ph idx="1" type="body"/>
          </p:nvPr>
        </p:nvSpPr>
        <p:spPr>
          <a:xfrm>
            <a:off x="384400" y="1758850"/>
            <a:ext cx="3867900" cy="33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Pros: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G</a:t>
            </a:r>
            <a:r>
              <a:rPr lang="en" sz="1300"/>
              <a:t>ood explanation of the fundamental role of density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Interesting approach of the problem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Visual aid that support the theoretical background.</a:t>
            </a:r>
            <a:endParaRPr sz="13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grpSp>
        <p:nvGrpSpPr>
          <p:cNvPr id="110" name="Google Shape;110;ge587df082e_0_0"/>
          <p:cNvGrpSpPr/>
          <p:nvPr/>
        </p:nvGrpSpPr>
        <p:grpSpPr>
          <a:xfrm>
            <a:off x="193381" y="737164"/>
            <a:ext cx="509279" cy="423676"/>
            <a:chOff x="1926350" y="995225"/>
            <a:chExt cx="428650" cy="356600"/>
          </a:xfrm>
        </p:grpSpPr>
        <p:sp>
          <p:nvSpPr>
            <p:cNvPr id="111" name="Google Shape;111;ge587df082e_0_0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ge587df082e_0_0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ge587df082e_0_0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ge587df082e_0_0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5" name="Google Shape;115;ge587df082e_0_0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b="1" lang="en" sz="2500"/>
              <a:t>‹#›</a:t>
            </a:fld>
            <a:endParaRPr b="1"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/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Experiment &amp; Results</a:t>
            </a:r>
            <a:endParaRPr/>
          </a:p>
        </p:txBody>
      </p:sp>
      <p:sp>
        <p:nvSpPr>
          <p:cNvPr id="121" name="Google Shape;121;p3"/>
          <p:cNvSpPr txBox="1"/>
          <p:nvPr>
            <p:ph idx="2" type="body"/>
          </p:nvPr>
        </p:nvSpPr>
        <p:spPr>
          <a:xfrm>
            <a:off x="4692775" y="1232300"/>
            <a:ext cx="4260300" cy="3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Cons: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Not enough parameters (such as the content of the dumplings)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Did not include a hypothesis based on the theory.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Did not check the temperature of the water.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Did not ensure that all of the dumplings were of the same size.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Did not refer to the possible errors of the experiments.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Inserted a graph without the error estimation.</a:t>
            </a:r>
            <a:endParaRPr sz="13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812825" y="1232300"/>
            <a:ext cx="3473100" cy="37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Pros: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Included a table that refers to the experimental results.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Experiments confirmed the initial theory.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Tested the significant parameter of time.</a:t>
            </a:r>
            <a:endParaRPr sz="13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grpSp>
        <p:nvGrpSpPr>
          <p:cNvPr id="123" name="Google Shape;123;p3"/>
          <p:cNvGrpSpPr/>
          <p:nvPr/>
        </p:nvGrpSpPr>
        <p:grpSpPr>
          <a:xfrm>
            <a:off x="193381" y="737163"/>
            <a:ext cx="509279" cy="423676"/>
            <a:chOff x="1926350" y="995225"/>
            <a:chExt cx="428650" cy="356600"/>
          </a:xfrm>
        </p:grpSpPr>
        <p:sp>
          <p:nvSpPr>
            <p:cNvPr id="124" name="Google Shape;124;p3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128;p3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b="1" lang="en" sz="2500"/>
              <a:t>‹#›</a:t>
            </a:fld>
            <a:endParaRPr b="1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/>
          <p:nvPr>
            <p:ph type="title"/>
          </p:nvPr>
        </p:nvSpPr>
        <p:spPr>
          <a:xfrm>
            <a:off x="855300" y="6836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Suggestions for further Improvement</a:t>
            </a:r>
            <a:endParaRPr/>
          </a:p>
        </p:txBody>
      </p:sp>
      <p:grpSp>
        <p:nvGrpSpPr>
          <p:cNvPr id="134" name="Google Shape;134;p5"/>
          <p:cNvGrpSpPr/>
          <p:nvPr/>
        </p:nvGrpSpPr>
        <p:grpSpPr>
          <a:xfrm>
            <a:off x="193381" y="660964"/>
            <a:ext cx="509279" cy="423676"/>
            <a:chOff x="1926350" y="995225"/>
            <a:chExt cx="428650" cy="356600"/>
          </a:xfrm>
        </p:grpSpPr>
        <p:sp>
          <p:nvSpPr>
            <p:cNvPr id="135" name="Google Shape;135;p5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2700000" dist="19050">
                <a:schemeClr val="dk1">
                  <a:alpha val="2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5"/>
          <p:cNvSpPr/>
          <p:nvPr/>
        </p:nvSpPr>
        <p:spPr>
          <a:xfrm>
            <a:off x="568175" y="1325750"/>
            <a:ext cx="8183700" cy="3389100"/>
          </a:xfrm>
          <a:prstGeom prst="rect">
            <a:avLst/>
          </a:prstGeom>
          <a:gradFill>
            <a:gsLst>
              <a:gs pos="0">
                <a:srgbClr val="13B7EE"/>
              </a:gs>
              <a:gs pos="100000">
                <a:srgbClr val="0D5870"/>
              </a:gs>
            </a:gsLst>
            <a:lin ang="5400012" scaled="0"/>
          </a:gradFill>
          <a:ln cap="flat" cmpd="sng" w="38100">
            <a:solidFill>
              <a:srgbClr val="63B7C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She could check more fillings in the dumplings and observe whether all of them are ready 1 minute after floating.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Make the </a:t>
            </a:r>
            <a:r>
              <a:rPr lang="en" sz="1800">
                <a:solidFill>
                  <a:srgbClr val="FFFFFF"/>
                </a:solidFill>
              </a:rPr>
              <a:t>dumplings</a:t>
            </a:r>
            <a:r>
              <a:rPr lang="en" sz="1800">
                <a:solidFill>
                  <a:srgbClr val="FFFFFF"/>
                </a:solidFill>
              </a:rPr>
              <a:t> dough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Change the volume and the mass of the dumplings and observe differences on the floating time and whether all the dumplings are ready in the same time.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Measure the water temperature by using an arduino sensor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Add error bars in her results</a:t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b="1" lang="en" sz="2500"/>
              <a:t>‹#›</a:t>
            </a:fld>
            <a:endParaRPr b="1"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 txBox="1"/>
          <p:nvPr>
            <p:ph type="title"/>
          </p:nvPr>
        </p:nvSpPr>
        <p:spPr>
          <a:xfrm>
            <a:off x="855300" y="836000"/>
            <a:ext cx="7440300" cy="312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Discussion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Greece - Alliance</a:t>
            </a:r>
            <a:endParaRPr/>
          </a:p>
        </p:txBody>
      </p:sp>
      <p:sp>
        <p:nvSpPr>
          <p:cNvPr id="146" name="Google Shape;146;p6"/>
          <p:cNvSpPr txBox="1"/>
          <p:nvPr/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fld id="{00000000-1234-1234-1234-123412341234}" type="slidenum">
              <a:rPr b="1" i="0" lang="en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tzwalter template">
  <a:themeElements>
    <a:clrScheme name="Custom 347">
      <a:dk1>
        <a:srgbClr val="1A2A30"/>
      </a:dk1>
      <a:lt1>
        <a:srgbClr val="FFFFFF"/>
      </a:lt1>
      <a:dk2>
        <a:srgbClr val="66787E"/>
      </a:dk2>
      <a:lt2>
        <a:srgbClr val="E9F0EF"/>
      </a:lt2>
      <a:accent1>
        <a:srgbClr val="D6F075"/>
      </a:accent1>
      <a:accent2>
        <a:srgbClr val="50DD8B"/>
      </a:accent2>
      <a:accent3>
        <a:srgbClr val="0D89B1"/>
      </a:accent3>
      <a:accent4>
        <a:srgbClr val="EB5E76"/>
      </a:accent4>
      <a:accent5>
        <a:srgbClr val="F08148"/>
      </a:accent5>
      <a:accent6>
        <a:srgbClr val="FFCC00"/>
      </a:accent6>
      <a:hlink>
        <a:srgbClr val="00709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