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87" r:id="rId6"/>
    <p:sldId id="289" r:id="rId7"/>
    <p:sldId id="292" r:id="rId8"/>
    <p:sldId id="297" r:id="rId9"/>
    <p:sldId id="260" r:id="rId10"/>
    <p:sldId id="295" r:id="rId11"/>
    <p:sldId id="298" r:id="rId12"/>
    <p:sldId id="273" r:id="rId13"/>
    <p:sldId id="285" r:id="rId14"/>
    <p:sldId id="296" r:id="rId15"/>
    <p:sldId id="299" r:id="rId16"/>
    <p:sldId id="274" r:id="rId17"/>
    <p:sldId id="267" r:id="rId18"/>
    <p:sldId id="277" r:id="rId19"/>
    <p:sldId id="282" r:id="rId20"/>
    <p:sldId id="279" r:id="rId21"/>
    <p:sldId id="281" r:id="rId22"/>
    <p:sldId id="28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8063"/>
    <a:srgbClr val="87B3C5"/>
    <a:srgbClr val="C7C9BC"/>
    <a:srgbClr val="9EC3D5"/>
    <a:srgbClr val="F7EDC1"/>
    <a:srgbClr val="7A491A"/>
    <a:srgbClr val="BE062D"/>
    <a:srgbClr val="EF6B19"/>
    <a:srgbClr val="E6E23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6106" autoAdjust="0"/>
  </p:normalViewPr>
  <p:slideViewPr>
    <p:cSldViewPr snapToGrid="0">
      <p:cViewPr varScale="1">
        <p:scale>
          <a:sx n="67" d="100"/>
          <a:sy n="67" d="100"/>
        </p:scale>
        <p:origin x="12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dirty="0"/>
          </a:p>
        </c:rich>
      </c:tx>
      <c:layout>
        <c:manualLayout>
          <c:xMode val="edge"/>
          <c:yMode val="edge"/>
          <c:x val="0.324822539028105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6.2596386132876922E-2"/>
          <c:y val="3.0296372125539938E-2"/>
          <c:w val="0.87701766745678844"/>
          <c:h val="0.79074679783276325"/>
        </c:manualLayout>
      </c:layout>
      <c:scatterChart>
        <c:scatterStyle val="lineMarker"/>
        <c:varyColors val="0"/>
        <c:ser>
          <c:idx val="0"/>
          <c:order val="0"/>
          <c:tx>
            <c:strRef>
              <c:f>Лист1!$B$1</c:f>
              <c:strCache>
                <c:ptCount val="1"/>
                <c:pt idx="0">
                  <c:v>Without salt</c:v>
                </c:pt>
              </c:strCache>
            </c:strRef>
          </c:tx>
          <c:spPr>
            <a:ln w="25400" cap="rnd">
              <a:noFill/>
              <a:round/>
            </a:ln>
            <a:effectLst/>
          </c:spPr>
          <c:marker>
            <c:symbol val="square"/>
            <c:size val="15"/>
            <c:spPr>
              <a:solidFill>
                <a:schemeClr val="accent6"/>
              </a:solidFill>
              <a:ln w="9525">
                <a:solidFill>
                  <a:schemeClr val="accent6"/>
                </a:solidFill>
              </a:ln>
              <a:effectLst/>
            </c:spPr>
          </c:marker>
          <c:dLbls>
            <c:delete val="1"/>
          </c:dLbls>
          <c:xVal>
            <c:numRef>
              <c:f>Лист1!$E$2:$E$12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Лист1!$B$2:$B$12</c:f>
              <c:numCache>
                <c:formatCode>General</c:formatCode>
                <c:ptCount val="11"/>
                <c:pt idx="0">
                  <c:v>46.5</c:v>
                </c:pt>
                <c:pt idx="1">
                  <c:v>57.6</c:v>
                </c:pt>
                <c:pt idx="2">
                  <c:v>53.2</c:v>
                </c:pt>
                <c:pt idx="3">
                  <c:v>56.4</c:v>
                </c:pt>
                <c:pt idx="4">
                  <c:v>58.3</c:v>
                </c:pt>
                <c:pt idx="5">
                  <c:v>64.5</c:v>
                </c:pt>
                <c:pt idx="6">
                  <c:v>68.7</c:v>
                </c:pt>
                <c:pt idx="7">
                  <c:v>70.2</c:v>
                </c:pt>
                <c:pt idx="8">
                  <c:v>72.3</c:v>
                </c:pt>
                <c:pt idx="9">
                  <c:v>78.400000000000006</c:v>
                </c:pt>
                <c:pt idx="10">
                  <c:v>81.900000000000006</c:v>
                </c:pt>
              </c:numCache>
            </c:numRef>
          </c:yVal>
          <c:smooth val="0"/>
          <c:extLst>
            <c:ext xmlns:c16="http://schemas.microsoft.com/office/drawing/2014/chart" uri="{C3380CC4-5D6E-409C-BE32-E72D297353CC}">
              <c16:uniqueId val="{00000000-35CC-44EC-8802-21A0B383AA43}"/>
            </c:ext>
          </c:extLst>
        </c:ser>
        <c:ser>
          <c:idx val="1"/>
          <c:order val="1"/>
          <c:tx>
            <c:strRef>
              <c:f>Лист1!$C$1</c:f>
              <c:strCache>
                <c:ptCount val="1"/>
                <c:pt idx="0">
                  <c:v>0.5 teaspoon salt</c:v>
                </c:pt>
              </c:strCache>
            </c:strRef>
          </c:tx>
          <c:spPr>
            <a:ln w="25400" cap="rnd">
              <a:noFill/>
              <a:round/>
            </a:ln>
            <a:effectLst/>
          </c:spPr>
          <c:marker>
            <c:symbol val="square"/>
            <c:size val="13"/>
            <c:spPr>
              <a:solidFill>
                <a:schemeClr val="accent5"/>
              </a:solidFill>
              <a:ln w="9525">
                <a:solidFill>
                  <a:schemeClr val="accent5"/>
                </a:solidFill>
              </a:ln>
              <a:effectLst/>
            </c:spPr>
          </c:marker>
          <c:dLbls>
            <c:delete val="1"/>
          </c:dLbls>
          <c:xVal>
            <c:numRef>
              <c:f>Лист1!$E$2:$E$12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Лист1!$C$2:$C$12</c:f>
              <c:numCache>
                <c:formatCode>General</c:formatCode>
                <c:ptCount val="11"/>
                <c:pt idx="0">
                  <c:v>40.299999999999997</c:v>
                </c:pt>
                <c:pt idx="1">
                  <c:v>46.1</c:v>
                </c:pt>
                <c:pt idx="2">
                  <c:v>49.8</c:v>
                </c:pt>
                <c:pt idx="3">
                  <c:v>49.9</c:v>
                </c:pt>
                <c:pt idx="4">
                  <c:v>50.3</c:v>
                </c:pt>
                <c:pt idx="5">
                  <c:v>53.5</c:v>
                </c:pt>
                <c:pt idx="6">
                  <c:v>63.2</c:v>
                </c:pt>
                <c:pt idx="7">
                  <c:v>64.5</c:v>
                </c:pt>
                <c:pt idx="8">
                  <c:v>68.3</c:v>
                </c:pt>
                <c:pt idx="9">
                  <c:v>70.3</c:v>
                </c:pt>
                <c:pt idx="10">
                  <c:v>75.599999999999994</c:v>
                </c:pt>
              </c:numCache>
            </c:numRef>
          </c:yVal>
          <c:smooth val="0"/>
          <c:extLst>
            <c:ext xmlns:c16="http://schemas.microsoft.com/office/drawing/2014/chart" uri="{C3380CC4-5D6E-409C-BE32-E72D297353CC}">
              <c16:uniqueId val="{00000001-35CC-44EC-8802-21A0B383AA43}"/>
            </c:ext>
          </c:extLst>
        </c:ser>
        <c:ser>
          <c:idx val="2"/>
          <c:order val="2"/>
          <c:tx>
            <c:strRef>
              <c:f>Лист1!$D$1</c:f>
              <c:strCache>
                <c:ptCount val="1"/>
                <c:pt idx="0">
                  <c:v>spoonfuul salt</c:v>
                </c:pt>
              </c:strCache>
            </c:strRef>
          </c:tx>
          <c:spPr>
            <a:ln w="25400" cap="rnd">
              <a:noFill/>
              <a:round/>
            </a:ln>
            <a:effectLst/>
          </c:spPr>
          <c:marker>
            <c:symbol val="square"/>
            <c:size val="14"/>
            <c:spPr>
              <a:solidFill>
                <a:schemeClr val="accent4"/>
              </a:solidFill>
              <a:ln w="9525">
                <a:solidFill>
                  <a:schemeClr val="accent4"/>
                </a:solidFill>
              </a:ln>
              <a:effectLst/>
            </c:spPr>
          </c:marker>
          <c:dLbls>
            <c:delete val="1"/>
          </c:dLbls>
          <c:xVal>
            <c:numRef>
              <c:f>Лист1!$E$2:$E$12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Лист1!$D$2:$D$12</c:f>
              <c:numCache>
                <c:formatCode>General</c:formatCode>
                <c:ptCount val="11"/>
                <c:pt idx="0">
                  <c:v>46.3</c:v>
                </c:pt>
                <c:pt idx="1">
                  <c:v>54.1</c:v>
                </c:pt>
                <c:pt idx="2">
                  <c:v>59.5</c:v>
                </c:pt>
                <c:pt idx="3">
                  <c:v>62.7</c:v>
                </c:pt>
                <c:pt idx="4">
                  <c:v>63.9</c:v>
                </c:pt>
                <c:pt idx="5">
                  <c:v>65.400000000000006</c:v>
                </c:pt>
                <c:pt idx="6">
                  <c:v>68.5</c:v>
                </c:pt>
                <c:pt idx="7">
                  <c:v>70.2</c:v>
                </c:pt>
                <c:pt idx="8">
                  <c:v>71.8</c:v>
                </c:pt>
                <c:pt idx="9">
                  <c:v>72.3</c:v>
                </c:pt>
                <c:pt idx="10">
                  <c:v>73.599999999999994</c:v>
                </c:pt>
              </c:numCache>
            </c:numRef>
          </c:yVal>
          <c:smooth val="0"/>
          <c:extLst>
            <c:ext xmlns:c16="http://schemas.microsoft.com/office/drawing/2014/chart" uri="{C3380CC4-5D6E-409C-BE32-E72D297353CC}">
              <c16:uniqueId val="{00000002-35CC-44EC-8802-21A0B383AA43}"/>
            </c:ext>
          </c:extLst>
        </c:ser>
        <c:dLbls>
          <c:dLblPos val="t"/>
          <c:showLegendKey val="0"/>
          <c:showVal val="1"/>
          <c:showCatName val="0"/>
          <c:showSerName val="0"/>
          <c:showPercent val="0"/>
          <c:showBubbleSize val="0"/>
        </c:dLbls>
        <c:axId val="438049352"/>
        <c:axId val="438051648"/>
      </c:scatterChart>
      <c:valAx>
        <c:axId val="43804935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ru-RU" sz="2000" dirty="0">
                    <a:solidFill>
                      <a:schemeClr val="tx1"/>
                    </a:solidFill>
                  </a:rPr>
                  <a:t>Время</a:t>
                </a:r>
                <a:r>
                  <a:rPr lang="ru-RU" sz="2000" baseline="0" dirty="0">
                    <a:solidFill>
                      <a:schemeClr val="tx1"/>
                    </a:solidFill>
                  </a:rPr>
                  <a:t> варки</a:t>
                </a:r>
                <a:r>
                  <a:rPr lang="en-US" sz="2000" baseline="0" dirty="0">
                    <a:solidFill>
                      <a:schemeClr val="tx1"/>
                    </a:solidFill>
                  </a:rPr>
                  <a:t>, </a:t>
                </a:r>
                <a:r>
                  <a:rPr lang="ru-RU" sz="2000" baseline="0" dirty="0">
                    <a:solidFill>
                      <a:schemeClr val="tx1"/>
                    </a:solidFill>
                  </a:rPr>
                  <a:t>мин</a:t>
                </a:r>
                <a:endParaRPr lang="ru-RU" sz="2000" dirty="0">
                  <a:solidFill>
                    <a:schemeClr val="tx1"/>
                  </a:solidFill>
                </a:endParaRPr>
              </a:p>
            </c:rich>
          </c:tx>
          <c:layout>
            <c:manualLayout>
              <c:xMode val="edge"/>
              <c:yMode val="edge"/>
              <c:x val="0.38037660886292268"/>
              <c:y val="0.9175056777608456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438051648"/>
        <c:crosses val="autoZero"/>
        <c:crossBetween val="midCat"/>
        <c:majorUnit val="2"/>
      </c:valAx>
      <c:valAx>
        <c:axId val="438051648"/>
        <c:scaling>
          <c:orientation val="minMax"/>
          <c:min val="40"/>
        </c:scaling>
        <c:delete val="0"/>
        <c:axPos val="l"/>
        <c:title>
          <c:tx>
            <c:rich>
              <a:bodyPr rot="0" spcFirstLastPara="1" vertOverflow="ellipsis" wrap="square" anchor="ctr" anchorCtr="1"/>
              <a:lstStyle/>
              <a:p>
                <a:pPr>
                  <a:defRPr sz="1800" b="1" i="0" u="none" strike="noStrike" kern="1200" baseline="0">
                    <a:solidFill>
                      <a:schemeClr val="tx1"/>
                    </a:solidFill>
                    <a:latin typeface="+mn-lt"/>
                    <a:ea typeface="+mn-ea"/>
                    <a:cs typeface="+mn-cs"/>
                  </a:defRPr>
                </a:pPr>
                <a:r>
                  <a:rPr lang="ru-RU" sz="1800" b="1" dirty="0">
                    <a:solidFill>
                      <a:schemeClr val="tx1"/>
                    </a:solidFill>
                  </a:rPr>
                  <a:t>Температура</a:t>
                </a:r>
                <a:r>
                  <a:rPr lang="en-US" sz="1800" b="1" dirty="0">
                    <a:solidFill>
                      <a:schemeClr val="tx1"/>
                    </a:solidFill>
                  </a:rPr>
                  <a:t> </a:t>
                </a:r>
                <a:r>
                  <a:rPr lang="ru-RU" sz="1800" b="1" dirty="0">
                    <a:solidFill>
                      <a:schemeClr val="tx1"/>
                    </a:solidFill>
                  </a:rPr>
                  <a:t>внутри</a:t>
                </a:r>
                <a:r>
                  <a:rPr lang="ru-RU" sz="1800" b="1" baseline="0" dirty="0">
                    <a:solidFill>
                      <a:schemeClr val="tx1"/>
                    </a:solidFill>
                  </a:rPr>
                  <a:t> пельменя</a:t>
                </a:r>
                <a:r>
                  <a:rPr lang="en-US" sz="1800" b="1" dirty="0">
                    <a:solidFill>
                      <a:schemeClr val="tx1"/>
                    </a:solidFill>
                  </a:rPr>
                  <a:t>, °C</a:t>
                </a:r>
                <a:endParaRPr lang="ru-RU" sz="1800" b="1" baseline="0" dirty="0">
                  <a:solidFill>
                    <a:schemeClr val="tx1"/>
                  </a:solidFill>
                </a:endParaRPr>
              </a:p>
            </c:rich>
          </c:tx>
          <c:layout>
            <c:manualLayout>
              <c:xMode val="edge"/>
              <c:yMode val="edge"/>
              <c:x val="7.5157673682742204E-2"/>
              <c:y val="0"/>
            </c:manualLayout>
          </c:layout>
          <c:overlay val="0"/>
          <c:spPr>
            <a:noFill/>
            <a:ln>
              <a:noFill/>
            </a:ln>
            <a:effectLst/>
          </c:spPr>
          <c:txPr>
            <a:bodyPr rot="0" spcFirstLastPara="1" vertOverflow="ellipsis" wrap="square" anchor="ctr" anchorCtr="1"/>
            <a:lstStyle/>
            <a:p>
              <a:pPr>
                <a:defRPr sz="1800" b="1" i="0" u="none" strike="noStrike" kern="1200" baseline="0">
                  <a:solidFill>
                    <a:schemeClr val="tx1"/>
                  </a:solidFill>
                  <a:latin typeface="+mn-lt"/>
                  <a:ea typeface="+mn-ea"/>
                  <a:cs typeface="+mn-cs"/>
                </a:defRPr>
              </a:pPr>
              <a:endParaRPr lang="ru-RU"/>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438049352"/>
        <c:crosses val="autoZero"/>
        <c:crossBetween val="midCat"/>
        <c:majorUnit val="10"/>
      </c:valAx>
      <c:spPr>
        <a:noFill/>
        <a:ln>
          <a:noFill/>
        </a:ln>
        <a:effectLst/>
      </c:spPr>
    </c:plotArea>
    <c:legend>
      <c:legendPos val="b"/>
      <c:layout>
        <c:manualLayout>
          <c:xMode val="edge"/>
          <c:yMode val="edge"/>
          <c:x val="0.6916398326668306"/>
          <c:y val="0.51424238443810233"/>
          <c:w val="0.2412790759680061"/>
          <c:h val="0.30331366821999889"/>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A703ECB-4861-42C7-AFBA-9906A647D76B}" type="datetimeFigureOut">
              <a:rPr lang="ru-RU" smtClean="0"/>
              <a:t>12.08.2021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D6D4033-2275-46A7-9B0D-9C0EA09B8F42}" type="slidenum">
              <a:rPr lang="ru-RU" smtClean="0"/>
              <a:t>‹#›</a:t>
            </a:fld>
            <a:endParaRPr lang="ru-RU" dirty="0"/>
          </a:p>
        </p:txBody>
      </p:sp>
    </p:spTree>
    <p:extLst>
      <p:ext uri="{BB962C8B-B14F-4D97-AF65-F5344CB8AC3E}">
        <p14:creationId xmlns:p14="http://schemas.microsoft.com/office/powerpoint/2010/main" val="1872247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A703ECB-4861-42C7-AFBA-9906A647D76B}" type="datetimeFigureOut">
              <a:rPr lang="ru-RU" smtClean="0"/>
              <a:t>12.08.2021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D6D4033-2275-46A7-9B0D-9C0EA09B8F42}" type="slidenum">
              <a:rPr lang="ru-RU" smtClean="0"/>
              <a:t>‹#›</a:t>
            </a:fld>
            <a:endParaRPr lang="ru-RU" dirty="0"/>
          </a:p>
        </p:txBody>
      </p:sp>
    </p:spTree>
    <p:extLst>
      <p:ext uri="{BB962C8B-B14F-4D97-AF65-F5344CB8AC3E}">
        <p14:creationId xmlns:p14="http://schemas.microsoft.com/office/powerpoint/2010/main" val="3136688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A703ECB-4861-42C7-AFBA-9906A647D76B}" type="datetimeFigureOut">
              <a:rPr lang="ru-RU" smtClean="0"/>
              <a:t>12.08.2021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D6D4033-2275-46A7-9B0D-9C0EA09B8F42}" type="slidenum">
              <a:rPr lang="ru-RU" smtClean="0"/>
              <a:t>‹#›</a:t>
            </a:fld>
            <a:endParaRPr lang="ru-RU" dirty="0"/>
          </a:p>
        </p:txBody>
      </p:sp>
    </p:spTree>
    <p:extLst>
      <p:ext uri="{BB962C8B-B14F-4D97-AF65-F5344CB8AC3E}">
        <p14:creationId xmlns:p14="http://schemas.microsoft.com/office/powerpoint/2010/main" val="424343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A703ECB-4861-42C7-AFBA-9906A647D76B}" type="datetimeFigureOut">
              <a:rPr lang="ru-RU" smtClean="0"/>
              <a:t>12.08.2021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D6D4033-2275-46A7-9B0D-9C0EA09B8F42}" type="slidenum">
              <a:rPr lang="ru-RU" smtClean="0"/>
              <a:t>‹#›</a:t>
            </a:fld>
            <a:endParaRPr lang="ru-RU" dirty="0"/>
          </a:p>
        </p:txBody>
      </p:sp>
    </p:spTree>
    <p:extLst>
      <p:ext uri="{BB962C8B-B14F-4D97-AF65-F5344CB8AC3E}">
        <p14:creationId xmlns:p14="http://schemas.microsoft.com/office/powerpoint/2010/main" val="30785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A703ECB-4861-42C7-AFBA-9906A647D76B}" type="datetimeFigureOut">
              <a:rPr lang="ru-RU" smtClean="0"/>
              <a:t>12.08.2021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D6D4033-2275-46A7-9B0D-9C0EA09B8F42}" type="slidenum">
              <a:rPr lang="ru-RU" smtClean="0"/>
              <a:t>‹#›</a:t>
            </a:fld>
            <a:endParaRPr lang="ru-RU" dirty="0"/>
          </a:p>
        </p:txBody>
      </p:sp>
    </p:spTree>
    <p:extLst>
      <p:ext uri="{BB962C8B-B14F-4D97-AF65-F5344CB8AC3E}">
        <p14:creationId xmlns:p14="http://schemas.microsoft.com/office/powerpoint/2010/main" val="76705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A703ECB-4861-42C7-AFBA-9906A647D76B}" type="datetimeFigureOut">
              <a:rPr lang="ru-RU" smtClean="0"/>
              <a:t>12.08.2021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0D6D4033-2275-46A7-9B0D-9C0EA09B8F42}" type="slidenum">
              <a:rPr lang="ru-RU" smtClean="0"/>
              <a:t>‹#›</a:t>
            </a:fld>
            <a:endParaRPr lang="ru-RU" dirty="0"/>
          </a:p>
        </p:txBody>
      </p:sp>
    </p:spTree>
    <p:extLst>
      <p:ext uri="{BB962C8B-B14F-4D97-AF65-F5344CB8AC3E}">
        <p14:creationId xmlns:p14="http://schemas.microsoft.com/office/powerpoint/2010/main" val="329950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A703ECB-4861-42C7-AFBA-9906A647D76B}" type="datetimeFigureOut">
              <a:rPr lang="ru-RU" smtClean="0"/>
              <a:t>12.08.2021</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0D6D4033-2275-46A7-9B0D-9C0EA09B8F42}" type="slidenum">
              <a:rPr lang="ru-RU" smtClean="0"/>
              <a:t>‹#›</a:t>
            </a:fld>
            <a:endParaRPr lang="ru-RU" dirty="0"/>
          </a:p>
        </p:txBody>
      </p:sp>
    </p:spTree>
    <p:extLst>
      <p:ext uri="{BB962C8B-B14F-4D97-AF65-F5344CB8AC3E}">
        <p14:creationId xmlns:p14="http://schemas.microsoft.com/office/powerpoint/2010/main" val="2267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A703ECB-4861-42C7-AFBA-9906A647D76B}" type="datetimeFigureOut">
              <a:rPr lang="ru-RU" smtClean="0"/>
              <a:t>12.08.2021</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0D6D4033-2275-46A7-9B0D-9C0EA09B8F42}" type="slidenum">
              <a:rPr lang="ru-RU" smtClean="0"/>
              <a:t>‹#›</a:t>
            </a:fld>
            <a:endParaRPr lang="ru-RU" dirty="0"/>
          </a:p>
        </p:txBody>
      </p:sp>
    </p:spTree>
    <p:extLst>
      <p:ext uri="{BB962C8B-B14F-4D97-AF65-F5344CB8AC3E}">
        <p14:creationId xmlns:p14="http://schemas.microsoft.com/office/powerpoint/2010/main" val="86120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03ECB-4861-42C7-AFBA-9906A647D76B}" type="datetimeFigureOut">
              <a:rPr lang="ru-RU" smtClean="0"/>
              <a:t>12.08.2021</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0D6D4033-2275-46A7-9B0D-9C0EA09B8F42}" type="slidenum">
              <a:rPr lang="ru-RU" smtClean="0"/>
              <a:t>‹#›</a:t>
            </a:fld>
            <a:endParaRPr lang="ru-RU" dirty="0"/>
          </a:p>
        </p:txBody>
      </p:sp>
    </p:spTree>
    <p:extLst>
      <p:ext uri="{BB962C8B-B14F-4D97-AF65-F5344CB8AC3E}">
        <p14:creationId xmlns:p14="http://schemas.microsoft.com/office/powerpoint/2010/main" val="1878366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703ECB-4861-42C7-AFBA-9906A647D76B}" type="datetimeFigureOut">
              <a:rPr lang="ru-RU" smtClean="0"/>
              <a:t>12.08.2021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0D6D4033-2275-46A7-9B0D-9C0EA09B8F42}" type="slidenum">
              <a:rPr lang="ru-RU" smtClean="0"/>
              <a:t>‹#›</a:t>
            </a:fld>
            <a:endParaRPr lang="ru-RU" dirty="0"/>
          </a:p>
        </p:txBody>
      </p:sp>
    </p:spTree>
    <p:extLst>
      <p:ext uri="{BB962C8B-B14F-4D97-AF65-F5344CB8AC3E}">
        <p14:creationId xmlns:p14="http://schemas.microsoft.com/office/powerpoint/2010/main" val="62710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703ECB-4861-42C7-AFBA-9906A647D76B}" type="datetimeFigureOut">
              <a:rPr lang="ru-RU" smtClean="0"/>
              <a:t>12.08.2021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0D6D4033-2275-46A7-9B0D-9C0EA09B8F42}" type="slidenum">
              <a:rPr lang="ru-RU" smtClean="0"/>
              <a:t>‹#›</a:t>
            </a:fld>
            <a:endParaRPr lang="ru-RU" dirty="0"/>
          </a:p>
        </p:txBody>
      </p:sp>
    </p:spTree>
    <p:extLst>
      <p:ext uri="{BB962C8B-B14F-4D97-AF65-F5344CB8AC3E}">
        <p14:creationId xmlns:p14="http://schemas.microsoft.com/office/powerpoint/2010/main" val="173463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03ECB-4861-42C7-AFBA-9906A647D76B}" type="datetimeFigureOut">
              <a:rPr lang="ru-RU" smtClean="0"/>
              <a:t>12.08.2021</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D4033-2275-46A7-9B0D-9C0EA09B8F42}" type="slidenum">
              <a:rPr lang="ru-RU" smtClean="0"/>
              <a:t>‹#›</a:t>
            </a:fld>
            <a:endParaRPr lang="ru-RU" dirty="0"/>
          </a:p>
        </p:txBody>
      </p:sp>
    </p:spTree>
    <p:extLst>
      <p:ext uri="{BB962C8B-B14F-4D97-AF65-F5344CB8AC3E}">
        <p14:creationId xmlns:p14="http://schemas.microsoft.com/office/powerpoint/2010/main" val="1441731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kipmu.ru/pochemu-pelmeni-vsplyvayut/" TargetMode="External"/><Relationship Id="rId2" Type="http://schemas.openxmlformats.org/officeDocument/2006/relationships/hyperlink" Target="https://www.vokrugsveta.ru/quiz/22943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43DADFC-E0C4-4473-A791-C12403B37A83}"/>
              </a:ext>
            </a:extLst>
          </p:cNvPr>
          <p:cNvSpPr>
            <a:spLocks noGrp="1"/>
          </p:cNvSpPr>
          <p:nvPr>
            <p:ph type="subTitle" idx="1"/>
          </p:nvPr>
        </p:nvSpPr>
        <p:spPr>
          <a:xfrm>
            <a:off x="1214141" y="2257744"/>
            <a:ext cx="6858000" cy="1655762"/>
          </a:xfrm>
        </p:spPr>
        <p:txBody>
          <a:bodyPr>
            <a:normAutofit/>
          </a:bodyPr>
          <a:lstStyle/>
          <a:p>
            <a:r>
              <a:rPr lang="en-US" sz="3600" b="1" dirty="0">
                <a:latin typeface="Times New Roman" panose="02020603050405020304" pitchFamily="18" charset="0"/>
                <a:cs typeface="Times New Roman" panose="02020603050405020304" pitchFamily="18" charset="0"/>
              </a:rPr>
              <a:t>Problem</a:t>
            </a:r>
            <a:r>
              <a:rPr lang="ru-RU" sz="3600" b="1" dirty="0">
                <a:latin typeface="Times New Roman" panose="02020603050405020304" pitchFamily="18" charset="0"/>
                <a:cs typeface="Times New Roman" panose="02020603050405020304" pitchFamily="18" charset="0"/>
              </a:rPr>
              <a:t> №8</a:t>
            </a:r>
            <a:endParaRPr lang="ru-RU" sz="3600" b="1" dirty="0">
              <a:solidFill>
                <a:srgbClr val="FF0000"/>
              </a:solidFill>
              <a:latin typeface="Times New Roman" panose="02020603050405020304" pitchFamily="18" charset="0"/>
              <a:cs typeface="Times New Roman" panose="02020603050405020304" pitchFamily="18" charset="0"/>
            </a:endParaRPr>
          </a:p>
          <a:p>
            <a:r>
              <a:rPr lang="ru-RU" sz="36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Why dumplings go up </a:t>
            </a:r>
            <a:r>
              <a:rPr lang="ru-RU" sz="36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D485D476-FC51-4277-9F8E-AE93A0522B1F}"/>
              </a:ext>
            </a:extLst>
          </p:cNvPr>
          <p:cNvSpPr txBox="1"/>
          <p:nvPr/>
        </p:nvSpPr>
        <p:spPr>
          <a:xfrm>
            <a:off x="584982" y="4984385"/>
            <a:ext cx="2890535" cy="707886"/>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Team</a:t>
            </a:r>
            <a:r>
              <a:rPr lang="ru-RU" sz="2000" dirty="0">
                <a:latin typeface="Times New Roman" panose="02020603050405020304" pitchFamily="18" charset="0"/>
                <a:cs typeface="Times New Roman" panose="02020603050405020304" pitchFamily="18" charset="0"/>
              </a:rPr>
              <a:t>:</a:t>
            </a:r>
          </a:p>
          <a:p>
            <a:r>
              <a:rPr lang="ru-RU"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Unartificial</a:t>
            </a:r>
            <a:r>
              <a:rPr lang="en-US" sz="2000" dirty="0">
                <a:latin typeface="Times New Roman" panose="02020603050405020304" pitchFamily="18" charset="0"/>
                <a:cs typeface="Times New Roman" panose="02020603050405020304" pitchFamily="18" charset="0"/>
              </a:rPr>
              <a:t> Intelligence</a:t>
            </a:r>
            <a:r>
              <a:rPr lang="ru-RU" sz="2000" dirty="0">
                <a:latin typeface="Times New Roman" panose="02020603050405020304" pitchFamily="18" charset="0"/>
                <a:cs typeface="Times New Roman" panose="02020603050405020304" pitchFamily="18" charset="0"/>
              </a:rPr>
              <a:t>»</a:t>
            </a:r>
            <a:endParaRPr lang="ru-RU" sz="20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84EB65A-C3CD-4B92-A298-8099A2D82B4D}"/>
              </a:ext>
            </a:extLst>
          </p:cNvPr>
          <p:cNvSpPr txBox="1"/>
          <p:nvPr/>
        </p:nvSpPr>
        <p:spPr>
          <a:xfrm>
            <a:off x="5678903" y="5100264"/>
            <a:ext cx="2303066" cy="1015663"/>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Reporter</a:t>
            </a:r>
            <a:r>
              <a:rPr lang="ru-RU" sz="2000"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r>
              <a:rPr lang="en-US" sz="2000">
                <a:latin typeface="Times New Roman" panose="02020603050405020304" pitchFamily="18" charset="0"/>
                <a:cs typeface="Times New Roman" panose="02020603050405020304" pitchFamily="18" charset="0"/>
              </a:rPr>
              <a:t>Titorenko Alexandra</a:t>
            </a:r>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FA0C475-D924-4DCD-AB92-EE051EAFEB61}"/>
              </a:ext>
            </a:extLst>
          </p:cNvPr>
          <p:cNvSpPr txBox="1"/>
          <p:nvPr/>
        </p:nvSpPr>
        <p:spPr>
          <a:xfrm>
            <a:off x="3728322" y="6318018"/>
            <a:ext cx="1579535" cy="400110"/>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 Almaty </a:t>
            </a:r>
            <a:r>
              <a:rPr lang="ru-RU" sz="2000" dirty="0">
                <a:latin typeface="Times New Roman" panose="02020603050405020304" pitchFamily="18" charset="0"/>
                <a:cs typeface="Times New Roman" panose="02020603050405020304" pitchFamily="18" charset="0"/>
              </a:rPr>
              <a:t>2021</a:t>
            </a:r>
          </a:p>
        </p:txBody>
      </p:sp>
      <p:cxnSp>
        <p:nvCxnSpPr>
          <p:cNvPr id="11" name="Прямая соединительная линия 10">
            <a:extLst>
              <a:ext uri="{FF2B5EF4-FFF2-40B4-BE49-F238E27FC236}">
                <a16:creationId xmlns:a16="http://schemas.microsoft.com/office/drawing/2014/main" id="{05A58D49-D3C4-44A9-B0AE-DC3BBAFA6997}"/>
              </a:ext>
            </a:extLst>
          </p:cNvPr>
          <p:cNvCxnSpPr/>
          <p:nvPr/>
        </p:nvCxnSpPr>
        <p:spPr>
          <a:xfrm flipV="1">
            <a:off x="153908" y="6186727"/>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Заголовок 12">
            <a:extLst>
              <a:ext uri="{FF2B5EF4-FFF2-40B4-BE49-F238E27FC236}">
                <a16:creationId xmlns:a16="http://schemas.microsoft.com/office/drawing/2014/main" id="{DCAC9E51-79C8-48A7-B571-E0AEAFE45902}"/>
              </a:ext>
            </a:extLst>
          </p:cNvPr>
          <p:cNvSpPr>
            <a:spLocks noGrp="1"/>
          </p:cNvSpPr>
          <p:nvPr>
            <p:ph type="ctrTitle"/>
          </p:nvPr>
        </p:nvSpPr>
        <p:spPr/>
        <p:txBody>
          <a:bodyPr/>
          <a:lstStyle/>
          <a:p>
            <a:endParaRPr lang="ru-RU" dirty="0"/>
          </a:p>
        </p:txBody>
      </p:sp>
      <p:pic>
        <p:nvPicPr>
          <p:cNvPr id="14" name="Рисунок 13">
            <a:extLst>
              <a:ext uri="{FF2B5EF4-FFF2-40B4-BE49-F238E27FC236}">
                <a16:creationId xmlns:a16="http://schemas.microsoft.com/office/drawing/2014/main" id="{B120760D-15B4-4C7E-B0B9-C392844F9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1457325"/>
          </a:xfrm>
          <a:prstGeom prst="rect">
            <a:avLst/>
          </a:prstGeom>
        </p:spPr>
      </p:pic>
    </p:spTree>
    <p:extLst>
      <p:ext uri="{BB962C8B-B14F-4D97-AF65-F5344CB8AC3E}">
        <p14:creationId xmlns:p14="http://schemas.microsoft.com/office/powerpoint/2010/main" val="419621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5374" y="170358"/>
            <a:ext cx="8393250" cy="1325563"/>
          </a:xfrm>
        </p:spPr>
        <p:txBody>
          <a:bodyPr>
            <a:normAutofit/>
          </a:bodyPr>
          <a:lstStyle/>
          <a:p>
            <a:r>
              <a:rPr lang="en-US" dirty="0">
                <a:cs typeface="Times New Roman" panose="02020603050405020304" pitchFamily="18" charset="0"/>
              </a:rPr>
              <a:t>Other reasons why dumplings go up</a:t>
            </a:r>
            <a:endParaRPr lang="ru-RU" dirty="0">
              <a:cs typeface="Times New Roman" panose="02020603050405020304" pitchFamily="18" charset="0"/>
            </a:endParaRPr>
          </a:p>
        </p:txBody>
      </p:sp>
      <p:cxnSp>
        <p:nvCxnSpPr>
          <p:cNvPr id="8" name="Прямая соединительная линия 7">
            <a:extLst>
              <a:ext uri="{FF2B5EF4-FFF2-40B4-BE49-F238E27FC236}">
                <a16:creationId xmlns:a16="http://schemas.microsoft.com/office/drawing/2014/main" id="{05A58D49-D3C4-44A9-B0AE-DC3BBAFA6997}"/>
              </a:ext>
            </a:extLst>
          </p:cNvPr>
          <p:cNvCxnSpPr/>
          <p:nvPr/>
        </p:nvCxnSpPr>
        <p:spPr>
          <a:xfrm flipV="1">
            <a:off x="207817" y="1444785"/>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75374" y="2160773"/>
            <a:ext cx="8393250" cy="3046988"/>
          </a:xfrm>
          <a:prstGeom prst="rect">
            <a:avLst/>
          </a:prstGeom>
        </p:spPr>
        <p:txBody>
          <a:bodyPr wrap="square">
            <a:spAutoFit/>
          </a:bodyPr>
          <a:lstStyle/>
          <a:p>
            <a:pPr marL="457200" indent="-457200">
              <a:buFont typeface="Wingdings" panose="05000000000000000000" pitchFamily="2" charset="2"/>
              <a:buChar char="Ø"/>
            </a:pPr>
            <a:r>
              <a:rPr lang="en-US" sz="3200" b="1" dirty="0"/>
              <a:t>Starch.</a:t>
            </a:r>
          </a:p>
          <a:p>
            <a:r>
              <a:rPr lang="en-US" sz="3200" b="1" dirty="0"/>
              <a:t>Contained in flour. It swells and becomes lighter than water.</a:t>
            </a:r>
          </a:p>
          <a:p>
            <a:pPr marL="457200" indent="-457200">
              <a:buFont typeface="Wingdings" panose="05000000000000000000" pitchFamily="2" charset="2"/>
              <a:buChar char="Ø"/>
            </a:pPr>
            <a:r>
              <a:rPr lang="en-US" sz="3200" b="1" dirty="0"/>
              <a:t>Collagen. Found in meat. When heated, it turns into gelatin, which is also lighter than water.</a:t>
            </a:r>
            <a:endParaRPr lang="ru-RU" sz="3200" b="1" dirty="0"/>
          </a:p>
        </p:txBody>
      </p:sp>
    </p:spTree>
    <p:extLst>
      <p:ext uri="{BB962C8B-B14F-4D97-AF65-F5344CB8AC3E}">
        <p14:creationId xmlns:p14="http://schemas.microsoft.com/office/powerpoint/2010/main" val="208291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4510468" y="1761419"/>
            <a:ext cx="4146835" cy="981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ru-RU" sz="2400" b="1" dirty="0"/>
          </a:p>
        </p:txBody>
      </p:sp>
      <p:cxnSp>
        <p:nvCxnSpPr>
          <p:cNvPr id="6" name="Прямая соединительная линия 5">
            <a:extLst>
              <a:ext uri="{FF2B5EF4-FFF2-40B4-BE49-F238E27FC236}">
                <a16:creationId xmlns:a16="http://schemas.microsoft.com/office/drawing/2014/main" id="{05A58D49-D3C4-44A9-B0AE-DC3BBAFA6997}"/>
              </a:ext>
            </a:extLst>
          </p:cNvPr>
          <p:cNvCxnSpPr/>
          <p:nvPr/>
        </p:nvCxnSpPr>
        <p:spPr>
          <a:xfrm flipV="1">
            <a:off x="146286" y="749618"/>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Объект 2"/>
          <p:cNvSpPr txBox="1">
            <a:spLocks/>
          </p:cNvSpPr>
          <p:nvPr/>
        </p:nvSpPr>
        <p:spPr>
          <a:xfrm>
            <a:off x="304436" y="872479"/>
            <a:ext cx="3216386" cy="604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ru-RU" sz="2400" b="1" dirty="0"/>
              <a:t>1</a:t>
            </a:r>
            <a:r>
              <a:rPr lang="en-US" sz="2400" b="1" dirty="0"/>
              <a:t>. Meat dumplings</a:t>
            </a:r>
            <a:endParaRPr lang="ru-RU" sz="2400" b="1" dirty="0"/>
          </a:p>
        </p:txBody>
      </p:sp>
      <p:sp>
        <p:nvSpPr>
          <p:cNvPr id="12" name="Объект 2"/>
          <p:cNvSpPr txBox="1">
            <a:spLocks/>
          </p:cNvSpPr>
          <p:nvPr/>
        </p:nvSpPr>
        <p:spPr>
          <a:xfrm>
            <a:off x="108042" y="4254308"/>
            <a:ext cx="3320926" cy="816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ru-RU" sz="2400" b="1" dirty="0"/>
              <a:t>4. </a:t>
            </a:r>
            <a:r>
              <a:rPr lang="fr-029" sz="2400" b="1" dirty="0"/>
              <a:t>Chicken dumplings</a:t>
            </a:r>
            <a:endParaRPr lang="ru-RU" sz="2400" b="1" dirty="0"/>
          </a:p>
        </p:txBody>
      </p:sp>
      <p:sp>
        <p:nvSpPr>
          <p:cNvPr id="14" name="Заголовок 1">
            <a:extLst>
              <a:ext uri="{FF2B5EF4-FFF2-40B4-BE49-F238E27FC236}">
                <a16:creationId xmlns:a16="http://schemas.microsoft.com/office/drawing/2014/main" id="{C8839EC9-9405-4B7A-BDC2-DF9580DF4E45}"/>
              </a:ext>
            </a:extLst>
          </p:cNvPr>
          <p:cNvSpPr txBox="1">
            <a:spLocks/>
          </p:cNvSpPr>
          <p:nvPr/>
        </p:nvSpPr>
        <p:spPr>
          <a:xfrm>
            <a:off x="444738" y="58803"/>
            <a:ext cx="7711119" cy="8637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Times New Roman" panose="02020603050405020304" pitchFamily="18" charset="0"/>
              </a:rPr>
              <a:t>When the dumplings are go up</a:t>
            </a:r>
            <a:endParaRPr lang="ru-RU" dirty="0">
              <a:cs typeface="Times New Roman" panose="02020603050405020304" pitchFamily="18" charset="0"/>
            </a:endParaRPr>
          </a:p>
        </p:txBody>
      </p:sp>
      <p:pic>
        <p:nvPicPr>
          <p:cNvPr id="15" name="Объект 5"/>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99949" y="1515372"/>
            <a:ext cx="2561091" cy="1707394"/>
          </a:xfrm>
        </p:spPr>
      </p:pic>
      <p:pic>
        <p:nvPicPr>
          <p:cNvPr id="16" name="Рисунок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9949" y="4820351"/>
            <a:ext cx="2561091" cy="1707394"/>
          </a:xfrm>
          <a:prstGeom prst="rect">
            <a:avLst/>
          </a:prstGeom>
        </p:spPr>
      </p:pic>
      <p:sp>
        <p:nvSpPr>
          <p:cNvPr id="18" name="Объект 2"/>
          <p:cNvSpPr txBox="1">
            <a:spLocks/>
          </p:cNvSpPr>
          <p:nvPr/>
        </p:nvSpPr>
        <p:spPr>
          <a:xfrm>
            <a:off x="4834931" y="1043709"/>
            <a:ext cx="3320926" cy="816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ru-RU" sz="2400" b="1" dirty="0"/>
          </a:p>
        </p:txBody>
      </p:sp>
      <p:sp>
        <p:nvSpPr>
          <p:cNvPr id="3" name="TextBox 2"/>
          <p:cNvSpPr txBox="1"/>
          <p:nvPr/>
        </p:nvSpPr>
        <p:spPr>
          <a:xfrm>
            <a:off x="5599710" y="1011679"/>
            <a:ext cx="3498796" cy="461665"/>
          </a:xfrm>
          <a:prstGeom prst="rect">
            <a:avLst/>
          </a:prstGeom>
          <a:noFill/>
        </p:spPr>
        <p:txBody>
          <a:bodyPr wrap="square" rtlCol="0">
            <a:spAutoFit/>
          </a:bodyPr>
          <a:lstStyle/>
          <a:p>
            <a:r>
              <a:rPr lang="ru-RU" sz="2400" b="1" dirty="0"/>
              <a:t>3. </a:t>
            </a:r>
            <a:r>
              <a:rPr lang="fr-029" sz="2400" b="1" dirty="0"/>
              <a:t>Gluten free dough</a:t>
            </a:r>
            <a:endParaRPr lang="ru-RU" sz="2400" b="1" dirty="0"/>
          </a:p>
        </p:txBody>
      </p:sp>
      <p:pic>
        <p:nvPicPr>
          <p:cNvPr id="20" name="Рисунок 1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95377" y="1448427"/>
            <a:ext cx="2661509" cy="1774339"/>
          </a:xfrm>
          <a:prstGeom prst="rect">
            <a:avLst/>
          </a:prstGeom>
        </p:spPr>
      </p:pic>
      <p:sp>
        <p:nvSpPr>
          <p:cNvPr id="22" name="TextBox 21"/>
          <p:cNvSpPr txBox="1"/>
          <p:nvPr/>
        </p:nvSpPr>
        <p:spPr>
          <a:xfrm>
            <a:off x="5440398" y="4401751"/>
            <a:ext cx="3817420" cy="461665"/>
          </a:xfrm>
          <a:prstGeom prst="rect">
            <a:avLst/>
          </a:prstGeom>
          <a:noFill/>
        </p:spPr>
        <p:txBody>
          <a:bodyPr wrap="square" rtlCol="0">
            <a:spAutoFit/>
          </a:bodyPr>
          <a:lstStyle/>
          <a:p>
            <a:r>
              <a:rPr lang="ru-RU" sz="2400" b="1" dirty="0"/>
              <a:t>5.</a:t>
            </a:r>
            <a:r>
              <a:rPr lang="fr-029" sz="2400" b="1" dirty="0"/>
              <a:t> Potato dumplings</a:t>
            </a:r>
            <a:r>
              <a:rPr lang="ru-RU" sz="2400" b="1" dirty="0"/>
              <a:t> </a:t>
            </a:r>
          </a:p>
        </p:txBody>
      </p:sp>
      <p:pic>
        <p:nvPicPr>
          <p:cNvPr id="23" name="Рисунок 2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895377" y="4835651"/>
            <a:ext cx="2756246" cy="1692094"/>
          </a:xfrm>
          <a:prstGeom prst="rect">
            <a:avLst/>
          </a:prstGeom>
        </p:spPr>
      </p:pic>
      <p:pic>
        <p:nvPicPr>
          <p:cNvPr id="24" name="Рисунок 2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170623" y="2743201"/>
            <a:ext cx="2515171" cy="1676781"/>
          </a:xfrm>
          <a:prstGeom prst="rect">
            <a:avLst/>
          </a:prstGeom>
        </p:spPr>
      </p:pic>
      <p:sp>
        <p:nvSpPr>
          <p:cNvPr id="25" name="Объект 2"/>
          <p:cNvSpPr txBox="1">
            <a:spLocks/>
          </p:cNvSpPr>
          <p:nvPr/>
        </p:nvSpPr>
        <p:spPr>
          <a:xfrm>
            <a:off x="3279008" y="2092347"/>
            <a:ext cx="3216386" cy="816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ru-RU" sz="2400" b="1" dirty="0"/>
              <a:t>2</a:t>
            </a:r>
            <a:r>
              <a:rPr lang="en-US" sz="2400" b="1" dirty="0"/>
              <a:t>. Salty water.</a:t>
            </a:r>
            <a:endParaRPr lang="ru-RU" sz="2400" b="1" dirty="0"/>
          </a:p>
        </p:txBody>
      </p:sp>
    </p:spTree>
    <p:extLst>
      <p:ext uri="{BB962C8B-B14F-4D97-AF65-F5344CB8AC3E}">
        <p14:creationId xmlns:p14="http://schemas.microsoft.com/office/powerpoint/2010/main" val="198273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88BE9D-4730-47C5-9FBB-AE1156A90DEA}"/>
              </a:ext>
            </a:extLst>
          </p:cNvPr>
          <p:cNvSpPr>
            <a:spLocks noGrp="1"/>
          </p:cNvSpPr>
          <p:nvPr>
            <p:ph type="title"/>
          </p:nvPr>
        </p:nvSpPr>
        <p:spPr>
          <a:xfrm>
            <a:off x="519276" y="132735"/>
            <a:ext cx="4790143" cy="914400"/>
          </a:xfrm>
        </p:spPr>
        <p:txBody>
          <a:bodyPr/>
          <a:lstStyle/>
          <a:p>
            <a:r>
              <a:rPr lang="en-US" dirty="0"/>
              <a:t>Conclusion:</a:t>
            </a:r>
            <a:endParaRPr lang="ru-RU" dirty="0"/>
          </a:p>
        </p:txBody>
      </p:sp>
      <p:sp>
        <p:nvSpPr>
          <p:cNvPr id="3" name="Объект 2">
            <a:extLst>
              <a:ext uri="{FF2B5EF4-FFF2-40B4-BE49-F238E27FC236}">
                <a16:creationId xmlns:a16="http://schemas.microsoft.com/office/drawing/2014/main" id="{FB5D0BA3-CF5F-490E-A737-22B4664BBCA5}"/>
              </a:ext>
            </a:extLst>
          </p:cNvPr>
          <p:cNvSpPr>
            <a:spLocks noGrp="1"/>
          </p:cNvSpPr>
          <p:nvPr>
            <p:ph idx="1"/>
          </p:nvPr>
        </p:nvSpPr>
        <p:spPr>
          <a:xfrm>
            <a:off x="284439" y="1531151"/>
            <a:ext cx="8542369" cy="5326849"/>
          </a:xfrm>
        </p:spPr>
        <p:txBody>
          <a:bodyPr>
            <a:normAutofit/>
          </a:bodyPr>
          <a:lstStyle/>
          <a:p>
            <a:pPr>
              <a:buFont typeface="Wingdings" panose="05000000000000000000" pitchFamily="2" charset="2"/>
              <a:buChar char="Ø"/>
            </a:pPr>
            <a:r>
              <a:rPr lang="en-US" dirty="0"/>
              <a:t>Raising dumplings to the surface of the water explains Archimedes' law. At high temperatures, the juices in which the meat is cooked are evaporated, the water boils and fills the dumplings with small bubbles of steam. Which, in turn, change the density of the dumplings, increase its volume. It is the change (decrease) in density that raises the product to the water surface according to the Archimedes law. Other properties are attached to the small bubbles, such as the transformation of collagen into gelatin and starch into paste. All factors together contribute to the float of the dumplings in the pan.</a:t>
            </a: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p:txBody>
      </p:sp>
      <p:cxnSp>
        <p:nvCxnSpPr>
          <p:cNvPr id="5" name="Прямая соединительная линия 4">
            <a:extLst>
              <a:ext uri="{FF2B5EF4-FFF2-40B4-BE49-F238E27FC236}">
                <a16:creationId xmlns:a16="http://schemas.microsoft.com/office/drawing/2014/main" id="{05A58D49-D3C4-44A9-B0AE-DC3BBAFA6997}"/>
              </a:ext>
            </a:extLst>
          </p:cNvPr>
          <p:cNvCxnSpPr/>
          <p:nvPr/>
        </p:nvCxnSpPr>
        <p:spPr>
          <a:xfrm flipV="1">
            <a:off x="98444" y="978012"/>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433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88BE9D-4730-47C5-9FBB-AE1156A90DEA}"/>
              </a:ext>
            </a:extLst>
          </p:cNvPr>
          <p:cNvSpPr>
            <a:spLocks noGrp="1"/>
          </p:cNvSpPr>
          <p:nvPr>
            <p:ph type="title"/>
          </p:nvPr>
        </p:nvSpPr>
        <p:spPr>
          <a:xfrm>
            <a:off x="519276" y="103238"/>
            <a:ext cx="4790143" cy="914400"/>
          </a:xfrm>
        </p:spPr>
        <p:txBody>
          <a:bodyPr/>
          <a:lstStyle/>
          <a:p>
            <a:r>
              <a:rPr lang="en-US" dirty="0"/>
              <a:t>Conclusion</a:t>
            </a:r>
            <a:r>
              <a:rPr lang="ru-RU" b="1" dirty="0"/>
              <a:t>:</a:t>
            </a:r>
          </a:p>
        </p:txBody>
      </p:sp>
      <p:cxnSp>
        <p:nvCxnSpPr>
          <p:cNvPr id="5" name="Прямая соединительная линия 4">
            <a:extLst>
              <a:ext uri="{FF2B5EF4-FFF2-40B4-BE49-F238E27FC236}">
                <a16:creationId xmlns:a16="http://schemas.microsoft.com/office/drawing/2014/main" id="{05A58D49-D3C4-44A9-B0AE-DC3BBAFA6997}"/>
              </a:ext>
            </a:extLst>
          </p:cNvPr>
          <p:cNvCxnSpPr/>
          <p:nvPr/>
        </p:nvCxnSpPr>
        <p:spPr>
          <a:xfrm flipV="1">
            <a:off x="98444" y="978012"/>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Объект 5"/>
          <p:cNvSpPr>
            <a:spLocks noGrp="1"/>
          </p:cNvSpPr>
          <p:nvPr>
            <p:ph idx="1"/>
          </p:nvPr>
        </p:nvSpPr>
        <p:spPr/>
        <p:txBody>
          <a:bodyPr>
            <a:normAutofit lnSpcReduction="10000"/>
          </a:bodyPr>
          <a:lstStyle/>
          <a:p>
            <a:pPr>
              <a:buFont typeface="Wingdings" panose="05000000000000000000" pitchFamily="2" charset="2"/>
              <a:buChar char="Ø"/>
            </a:pPr>
            <a:r>
              <a:rPr lang="en-US" dirty="0"/>
              <a:t>The ascent rate and cooking time depend on the degree of salinity of the water, the filling and the composition of the dough. the properties of the products and their density are different.</a:t>
            </a:r>
          </a:p>
          <a:p>
            <a:pPr>
              <a:buFont typeface="Wingdings" panose="05000000000000000000" pitchFamily="2" charset="2"/>
              <a:buChar char="Ø"/>
            </a:pPr>
            <a:r>
              <a:rPr lang="en-US" dirty="0"/>
              <a:t>Dumplings floated most quickly in highly salty water. Then gluten-free dumplings, just meat dumplings, chicken dumplings, and finally dumplings with potatoes.</a:t>
            </a:r>
          </a:p>
          <a:p>
            <a:pPr>
              <a:buFont typeface="Wingdings" panose="05000000000000000000" pitchFamily="2" charset="2"/>
              <a:buChar char="Ø"/>
            </a:pPr>
            <a:r>
              <a:rPr lang="en-US" dirty="0"/>
              <a:t>When the dumplings just surfaced, they are not yet ready for use. Until fully cooked, they should boil for about 10 minutes.</a:t>
            </a:r>
            <a:endParaRPr lang="ru-RU" dirty="0"/>
          </a:p>
        </p:txBody>
      </p:sp>
    </p:spTree>
    <p:extLst>
      <p:ext uri="{BB962C8B-B14F-4D97-AF65-F5344CB8AC3E}">
        <p14:creationId xmlns:p14="http://schemas.microsoft.com/office/powerpoint/2010/main" val="3255570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18742"/>
            <a:ext cx="7886700" cy="1325563"/>
          </a:xfrm>
        </p:spPr>
        <p:txBody>
          <a:bodyPr>
            <a:normAutofit/>
          </a:bodyPr>
          <a:lstStyle/>
          <a:p>
            <a:r>
              <a:rPr lang="fr-029" dirty="0"/>
              <a:t>List of sources used</a:t>
            </a:r>
            <a:endParaRPr lang="ru-RU" dirty="0">
              <a:cs typeface="Times New Roman" panose="02020603050405020304" pitchFamily="18" charset="0"/>
            </a:endParaRPr>
          </a:p>
        </p:txBody>
      </p:sp>
      <p:sp>
        <p:nvSpPr>
          <p:cNvPr id="3" name="Объект 2"/>
          <p:cNvSpPr>
            <a:spLocks noGrp="1"/>
          </p:cNvSpPr>
          <p:nvPr>
            <p:ph idx="1"/>
          </p:nvPr>
        </p:nvSpPr>
        <p:spPr/>
        <p:txBody>
          <a:bodyPr>
            <a:normAutofit/>
          </a:bodyPr>
          <a:lstStyle/>
          <a:p>
            <a:r>
              <a:rPr lang="en-US" dirty="0"/>
              <a:t>Site "</a:t>
            </a:r>
            <a:r>
              <a:rPr lang="en-US" dirty="0" err="1"/>
              <a:t>Yaklass</a:t>
            </a:r>
            <a:r>
              <a:rPr lang="en-US" dirty="0"/>
              <a:t>", section "Theory" on the topics: "Density", "Archimedean force", "Gravity".</a:t>
            </a:r>
            <a:endParaRPr lang="ru-RU" dirty="0"/>
          </a:p>
          <a:p>
            <a:r>
              <a:rPr lang="ru-RU" altLang="ru-RU" dirty="0" err="1">
                <a:solidFill>
                  <a:srgbClr val="202124"/>
                </a:solidFill>
                <a:latin typeface="inherit"/>
              </a:rPr>
              <a:t>Article</a:t>
            </a:r>
            <a:r>
              <a:rPr lang="ru-RU" altLang="ru-RU" dirty="0">
                <a:solidFill>
                  <a:srgbClr val="202124"/>
                </a:solidFill>
                <a:latin typeface="inherit"/>
              </a:rPr>
              <a:t> "</a:t>
            </a:r>
            <a:r>
              <a:rPr lang="ru-RU" altLang="ru-RU" dirty="0" err="1">
                <a:solidFill>
                  <a:srgbClr val="202124"/>
                </a:solidFill>
                <a:latin typeface="inherit"/>
              </a:rPr>
              <a:t>Why</a:t>
            </a:r>
            <a:r>
              <a:rPr lang="ru-RU" altLang="ru-RU" dirty="0">
                <a:solidFill>
                  <a:srgbClr val="202124"/>
                </a:solidFill>
                <a:latin typeface="inherit"/>
              </a:rPr>
              <a:t> </a:t>
            </a:r>
            <a:r>
              <a:rPr lang="ru-RU" altLang="ru-RU" dirty="0" err="1">
                <a:solidFill>
                  <a:srgbClr val="202124"/>
                </a:solidFill>
                <a:latin typeface="inherit"/>
              </a:rPr>
              <a:t>dumplings</a:t>
            </a:r>
            <a:r>
              <a:rPr lang="ru-RU" altLang="ru-RU" dirty="0">
                <a:solidFill>
                  <a:srgbClr val="202124"/>
                </a:solidFill>
                <a:latin typeface="inherit"/>
              </a:rPr>
              <a:t> </a:t>
            </a:r>
            <a:r>
              <a:rPr lang="ru-RU" altLang="ru-RU" dirty="0" err="1">
                <a:solidFill>
                  <a:srgbClr val="202124"/>
                </a:solidFill>
                <a:latin typeface="inherit"/>
              </a:rPr>
              <a:t>come</a:t>
            </a:r>
            <a:r>
              <a:rPr lang="ru-RU" altLang="ru-RU" dirty="0">
                <a:solidFill>
                  <a:srgbClr val="202124"/>
                </a:solidFill>
                <a:latin typeface="inherit"/>
              </a:rPr>
              <a:t> </a:t>
            </a:r>
            <a:r>
              <a:rPr lang="ru-RU" altLang="ru-RU" dirty="0" err="1">
                <a:solidFill>
                  <a:srgbClr val="202124"/>
                </a:solidFill>
                <a:latin typeface="inherit"/>
              </a:rPr>
              <a:t>up</a:t>
            </a:r>
            <a:r>
              <a:rPr lang="ru-RU" altLang="ru-RU" dirty="0">
                <a:solidFill>
                  <a:srgbClr val="202124"/>
                </a:solidFill>
                <a:latin typeface="inherit"/>
              </a:rPr>
              <a:t>"</a:t>
            </a:r>
            <a:r>
              <a:rPr lang="ru-RU" altLang="ru-RU" sz="900" dirty="0"/>
              <a:t> </a:t>
            </a:r>
            <a:endParaRPr lang="ru-RU" altLang="ru-RU" sz="2000" dirty="0">
              <a:latin typeface="Arial" panose="020B0604020202020204" pitchFamily="34" charset="0"/>
            </a:endParaRPr>
          </a:p>
          <a:p>
            <a:r>
              <a:rPr lang="fr-029" dirty="0"/>
              <a:t> </a:t>
            </a:r>
            <a:r>
              <a:rPr lang="fr-029" dirty="0">
                <a:hlinkClick r:id="rId2"/>
              </a:rPr>
              <a:t>https://www.vokrugsveta.ru/quiz/229433/</a:t>
            </a:r>
            <a:endParaRPr lang="ru-RU" dirty="0"/>
          </a:p>
          <a:p>
            <a:r>
              <a:rPr lang="ru-RU" altLang="ru-RU" dirty="0" err="1">
                <a:solidFill>
                  <a:srgbClr val="202124"/>
                </a:solidFill>
                <a:latin typeface="inherit"/>
              </a:rPr>
              <a:t>Article</a:t>
            </a:r>
            <a:r>
              <a:rPr lang="ru-RU" altLang="ru-RU" dirty="0">
                <a:solidFill>
                  <a:srgbClr val="202124"/>
                </a:solidFill>
                <a:latin typeface="inherit"/>
              </a:rPr>
              <a:t> “</a:t>
            </a:r>
            <a:r>
              <a:rPr lang="ru-RU" altLang="ru-RU" dirty="0" err="1">
                <a:solidFill>
                  <a:srgbClr val="202124"/>
                </a:solidFill>
                <a:latin typeface="inherit"/>
              </a:rPr>
              <a:t>Why</a:t>
            </a:r>
            <a:r>
              <a:rPr lang="ru-RU" altLang="ru-RU" dirty="0">
                <a:solidFill>
                  <a:srgbClr val="202124"/>
                </a:solidFill>
                <a:latin typeface="inherit"/>
              </a:rPr>
              <a:t> </a:t>
            </a:r>
            <a:r>
              <a:rPr lang="ru-RU" altLang="ru-RU" dirty="0" err="1">
                <a:solidFill>
                  <a:srgbClr val="202124"/>
                </a:solidFill>
                <a:latin typeface="inherit"/>
              </a:rPr>
              <a:t>do</a:t>
            </a:r>
            <a:r>
              <a:rPr lang="ru-RU" altLang="ru-RU" dirty="0">
                <a:solidFill>
                  <a:srgbClr val="202124"/>
                </a:solidFill>
                <a:latin typeface="inherit"/>
              </a:rPr>
              <a:t> </a:t>
            </a:r>
            <a:r>
              <a:rPr lang="ru-RU" altLang="ru-RU" dirty="0" err="1">
                <a:solidFill>
                  <a:srgbClr val="202124"/>
                </a:solidFill>
                <a:latin typeface="inherit"/>
              </a:rPr>
              <a:t>dumplings</a:t>
            </a:r>
            <a:r>
              <a:rPr lang="ru-RU" altLang="ru-RU" dirty="0">
                <a:solidFill>
                  <a:srgbClr val="202124"/>
                </a:solidFill>
                <a:latin typeface="inherit"/>
              </a:rPr>
              <a:t> </a:t>
            </a:r>
            <a:r>
              <a:rPr lang="ru-RU" altLang="ru-RU" dirty="0" err="1">
                <a:solidFill>
                  <a:srgbClr val="202124"/>
                </a:solidFill>
                <a:latin typeface="inherit"/>
              </a:rPr>
              <a:t>come</a:t>
            </a:r>
            <a:r>
              <a:rPr lang="ru-RU" altLang="ru-RU" dirty="0">
                <a:solidFill>
                  <a:srgbClr val="202124"/>
                </a:solidFill>
                <a:latin typeface="inherit"/>
              </a:rPr>
              <a:t> </a:t>
            </a:r>
            <a:r>
              <a:rPr lang="ru-RU" altLang="ru-RU" dirty="0" err="1">
                <a:solidFill>
                  <a:srgbClr val="202124"/>
                </a:solidFill>
                <a:latin typeface="inherit"/>
              </a:rPr>
              <a:t>up</a:t>
            </a:r>
            <a:r>
              <a:rPr lang="ru-RU" altLang="ru-RU" dirty="0">
                <a:solidFill>
                  <a:srgbClr val="202124"/>
                </a:solidFill>
                <a:latin typeface="inherit"/>
              </a:rPr>
              <a:t>? </a:t>
            </a:r>
            <a:r>
              <a:rPr lang="ru-RU" altLang="ru-RU" dirty="0" err="1">
                <a:solidFill>
                  <a:srgbClr val="202124"/>
                </a:solidFill>
                <a:latin typeface="inherit"/>
              </a:rPr>
              <a:t>Description</a:t>
            </a:r>
            <a:r>
              <a:rPr lang="ru-RU" altLang="ru-RU" dirty="0">
                <a:solidFill>
                  <a:srgbClr val="202124"/>
                </a:solidFill>
                <a:latin typeface="inherit"/>
              </a:rPr>
              <a:t>, </a:t>
            </a:r>
            <a:r>
              <a:rPr lang="ru-RU" altLang="ru-RU" dirty="0" err="1">
                <a:solidFill>
                  <a:srgbClr val="202124"/>
                </a:solidFill>
                <a:latin typeface="inherit"/>
              </a:rPr>
              <a:t>reasons</a:t>
            </a:r>
            <a:r>
              <a:rPr lang="ru-RU" altLang="ru-RU" dirty="0">
                <a:solidFill>
                  <a:srgbClr val="202124"/>
                </a:solidFill>
                <a:latin typeface="inherit"/>
              </a:rPr>
              <a:t>, </a:t>
            </a:r>
            <a:r>
              <a:rPr lang="ru-RU" altLang="ru-RU" dirty="0" err="1">
                <a:solidFill>
                  <a:srgbClr val="202124"/>
                </a:solidFill>
                <a:latin typeface="inherit"/>
              </a:rPr>
              <a:t>illustration</a:t>
            </a:r>
            <a:r>
              <a:rPr lang="ru-RU" altLang="ru-RU" dirty="0">
                <a:solidFill>
                  <a:srgbClr val="202124"/>
                </a:solidFill>
                <a:latin typeface="inherit"/>
              </a:rPr>
              <a:t> </a:t>
            </a:r>
            <a:r>
              <a:rPr lang="ru-RU" altLang="ru-RU" dirty="0" err="1">
                <a:solidFill>
                  <a:srgbClr val="202124"/>
                </a:solidFill>
                <a:latin typeface="inherit"/>
              </a:rPr>
              <a:t>and</a:t>
            </a:r>
            <a:r>
              <a:rPr lang="ru-RU" altLang="ru-RU" dirty="0">
                <a:solidFill>
                  <a:srgbClr val="202124"/>
                </a:solidFill>
                <a:latin typeface="inherit"/>
              </a:rPr>
              <a:t> </a:t>
            </a:r>
            <a:r>
              <a:rPr lang="ru-RU" altLang="ru-RU" dirty="0" err="1">
                <a:solidFill>
                  <a:srgbClr val="202124"/>
                </a:solidFill>
                <a:latin typeface="inherit"/>
              </a:rPr>
              <a:t>video</a:t>
            </a:r>
            <a:r>
              <a:rPr lang="ru-RU" altLang="ru-RU" dirty="0">
                <a:solidFill>
                  <a:srgbClr val="202124"/>
                </a:solidFill>
                <a:latin typeface="inherit"/>
              </a:rPr>
              <a:t> "</a:t>
            </a:r>
            <a:r>
              <a:rPr lang="ru-RU" altLang="ru-RU" sz="900" dirty="0"/>
              <a:t> </a:t>
            </a:r>
            <a:r>
              <a:rPr lang="ru-RU" dirty="0">
                <a:hlinkClick r:id="rId3"/>
              </a:rPr>
              <a:t>https://kipmu.ru/pochemu-pelmeni-vsplyvayut/</a:t>
            </a:r>
            <a:endParaRPr lang="ru-RU" dirty="0"/>
          </a:p>
        </p:txBody>
      </p:sp>
      <p:cxnSp>
        <p:nvCxnSpPr>
          <p:cNvPr id="4" name="Прямая соединительная линия 3">
            <a:extLst>
              <a:ext uri="{FF2B5EF4-FFF2-40B4-BE49-F238E27FC236}">
                <a16:creationId xmlns:a16="http://schemas.microsoft.com/office/drawing/2014/main" id="{05A58D49-D3C4-44A9-B0AE-DC3BBAFA6997}"/>
              </a:ext>
            </a:extLst>
          </p:cNvPr>
          <p:cNvCxnSpPr/>
          <p:nvPr/>
        </p:nvCxnSpPr>
        <p:spPr>
          <a:xfrm flipV="1">
            <a:off x="207818" y="1226041"/>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18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3794" y="927153"/>
            <a:ext cx="8173857" cy="1325563"/>
          </a:xfrm>
        </p:spPr>
        <p:txBody>
          <a:bodyPr>
            <a:normAutofit/>
          </a:bodyPr>
          <a:lstStyle/>
          <a:p>
            <a:pPr algn="ctr"/>
            <a:r>
              <a:rPr lang="en-US" sz="5400" b="1" dirty="0">
                <a:cs typeface="Times New Roman" panose="02020603050405020304" pitchFamily="18" charset="0"/>
              </a:rPr>
              <a:t>Thanks for your attention! </a:t>
            </a:r>
            <a:r>
              <a:rPr lang="ru-RU" sz="5400" b="1" dirty="0">
                <a:cs typeface="Times New Roman" panose="02020603050405020304" pitchFamily="18" charset="0"/>
                <a:sym typeface="Wingdings" panose="05000000000000000000" pitchFamily="2" charset="2"/>
              </a:rPr>
              <a:t></a:t>
            </a:r>
            <a:endParaRPr lang="ru-RU" sz="5400" b="1" dirty="0"/>
          </a:p>
        </p:txBody>
      </p:sp>
      <p:pic>
        <p:nvPicPr>
          <p:cNvPr id="6" name="Объект 5"/>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2049757" y="2429696"/>
            <a:ext cx="4800245" cy="3602394"/>
          </a:xfrm>
          <a:prstGeom prst="snip2DiagRect">
            <a:avLst>
              <a:gd name="adj1" fmla="val 0"/>
              <a:gd name="adj2" fmla="val 26920"/>
            </a:avLst>
          </a:prstGeom>
        </p:spPr>
      </p:pic>
    </p:spTree>
    <p:extLst>
      <p:ext uri="{BB962C8B-B14F-4D97-AF65-F5344CB8AC3E}">
        <p14:creationId xmlns:p14="http://schemas.microsoft.com/office/powerpoint/2010/main" val="297458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Прямая соединительная линия 2">
            <a:extLst>
              <a:ext uri="{FF2B5EF4-FFF2-40B4-BE49-F238E27FC236}">
                <a16:creationId xmlns:a16="http://schemas.microsoft.com/office/drawing/2014/main" id="{05A58D49-D3C4-44A9-B0AE-DC3BBAFA6997}"/>
              </a:ext>
            </a:extLst>
          </p:cNvPr>
          <p:cNvCxnSpPr/>
          <p:nvPr/>
        </p:nvCxnSpPr>
        <p:spPr>
          <a:xfrm flipV="1">
            <a:off x="184727" y="793537"/>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5280" y="1674445"/>
            <a:ext cx="8577811" cy="1200329"/>
          </a:xfrm>
          <a:prstGeom prst="rect">
            <a:avLst/>
          </a:prstGeom>
          <a:noFill/>
        </p:spPr>
        <p:txBody>
          <a:bodyPr wrap="square" rtlCol="0">
            <a:spAutoFit/>
          </a:bodyPr>
          <a:lstStyle/>
          <a:p>
            <a:pPr marL="342900" indent="-342900">
              <a:buAutoNum type="arabicPeriod"/>
            </a:pPr>
            <a:r>
              <a:rPr lang="ru-RU" dirty="0"/>
              <a:t>При увеличении солености воды, пельмени всплывают гораздо быстрее, т.к. плотность воды выше и она сильнее их выталкивает. Все остальные параметры примерно одинаковые (температура и время варки)</a:t>
            </a:r>
          </a:p>
          <a:p>
            <a:pPr marL="342900" indent="-342900">
              <a:buAutoNum type="arabicPeriod"/>
            </a:pPr>
            <a:r>
              <a:rPr lang="ru-RU" dirty="0"/>
              <a:t>Опыт проводился на мясных пельменях.</a:t>
            </a:r>
          </a:p>
        </p:txBody>
      </p:sp>
      <p:pic>
        <p:nvPicPr>
          <p:cNvPr id="6" name="Рисунок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242427" y="3428414"/>
            <a:ext cx="3723968" cy="2792976"/>
          </a:xfrm>
          <a:prstGeom prst="rect">
            <a:avLst/>
          </a:prstGeom>
        </p:spPr>
      </p:pic>
      <p:pic>
        <p:nvPicPr>
          <p:cNvPr id="7" name="Рисунок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03291" y="3737209"/>
            <a:ext cx="4424516" cy="2949677"/>
          </a:xfrm>
          <a:prstGeom prst="rect">
            <a:avLst/>
          </a:prstGeom>
        </p:spPr>
      </p:pic>
      <p:sp>
        <p:nvSpPr>
          <p:cNvPr id="13" name="TextBox 12"/>
          <p:cNvSpPr txBox="1"/>
          <p:nvPr/>
        </p:nvSpPr>
        <p:spPr>
          <a:xfrm>
            <a:off x="4704735" y="3035117"/>
            <a:ext cx="3067991" cy="369332"/>
          </a:xfrm>
          <a:prstGeom prst="rect">
            <a:avLst/>
          </a:prstGeom>
          <a:noFill/>
        </p:spPr>
        <p:txBody>
          <a:bodyPr wrap="square" rtlCol="0">
            <a:spAutoFit/>
          </a:bodyPr>
          <a:lstStyle/>
          <a:p>
            <a:pPr algn="ctr"/>
            <a:r>
              <a:rPr lang="ru-RU" b="1" dirty="0">
                <a:solidFill>
                  <a:srgbClr val="002060"/>
                </a:solidFill>
              </a:rPr>
              <a:t>Время всплытия -  15 сек.</a:t>
            </a:r>
          </a:p>
        </p:txBody>
      </p:sp>
      <p:sp>
        <p:nvSpPr>
          <p:cNvPr id="10" name="Заголовок 1">
            <a:extLst>
              <a:ext uri="{FF2B5EF4-FFF2-40B4-BE49-F238E27FC236}">
                <a16:creationId xmlns:a16="http://schemas.microsoft.com/office/drawing/2014/main" id="{3D88BE9D-4730-47C5-9FBB-AE1156A90DEA}"/>
              </a:ext>
            </a:extLst>
          </p:cNvPr>
          <p:cNvSpPr txBox="1">
            <a:spLocks/>
          </p:cNvSpPr>
          <p:nvPr/>
        </p:nvSpPr>
        <p:spPr>
          <a:xfrm>
            <a:off x="335280" y="222674"/>
            <a:ext cx="4790143"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t>Примечание:</a:t>
            </a:r>
          </a:p>
        </p:txBody>
      </p:sp>
      <p:sp>
        <p:nvSpPr>
          <p:cNvPr id="2" name="TextBox 1"/>
          <p:cNvSpPr txBox="1"/>
          <p:nvPr/>
        </p:nvSpPr>
        <p:spPr>
          <a:xfrm>
            <a:off x="335280" y="1061606"/>
            <a:ext cx="7086891" cy="584775"/>
          </a:xfrm>
          <a:prstGeom prst="rect">
            <a:avLst/>
          </a:prstGeom>
          <a:noFill/>
        </p:spPr>
        <p:txBody>
          <a:bodyPr wrap="square" rtlCol="0">
            <a:spAutoFit/>
          </a:bodyPr>
          <a:lstStyle/>
          <a:p>
            <a:r>
              <a:rPr lang="ru-RU" sz="3200" b="1" dirty="0">
                <a:latin typeface="Times New Roman" panose="02020603050405020304" pitchFamily="18" charset="0"/>
                <a:cs typeface="Times New Roman" panose="02020603050405020304" pitchFamily="18" charset="0"/>
              </a:rPr>
              <a:t>Опыт  «Соленая вода»</a:t>
            </a:r>
          </a:p>
        </p:txBody>
      </p:sp>
    </p:spTree>
    <p:extLst>
      <p:ext uri="{BB962C8B-B14F-4D97-AF65-F5344CB8AC3E}">
        <p14:creationId xmlns:p14="http://schemas.microsoft.com/office/powerpoint/2010/main" val="105276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956948355"/>
              </p:ext>
            </p:extLst>
          </p:nvPr>
        </p:nvGraphicFramePr>
        <p:xfrm>
          <a:off x="217714" y="863963"/>
          <a:ext cx="8675564" cy="5489791"/>
        </p:xfrm>
        <a:graphic>
          <a:graphicData uri="http://schemas.openxmlformats.org/drawingml/2006/table">
            <a:tbl>
              <a:tblPr firstRow="1" firstCol="1" bandRow="1">
                <a:tableStyleId>{00A15C55-8517-42AA-B614-E9B94910E393}</a:tableStyleId>
              </a:tblPr>
              <a:tblGrid>
                <a:gridCol w="1611086">
                  <a:extLst>
                    <a:ext uri="{9D8B030D-6E8A-4147-A177-3AD203B41FA5}">
                      <a16:colId xmlns:a16="http://schemas.microsoft.com/office/drawing/2014/main" val="3251483992"/>
                    </a:ext>
                  </a:extLst>
                </a:gridCol>
                <a:gridCol w="1915886">
                  <a:extLst>
                    <a:ext uri="{9D8B030D-6E8A-4147-A177-3AD203B41FA5}">
                      <a16:colId xmlns:a16="http://schemas.microsoft.com/office/drawing/2014/main" val="3430870192"/>
                    </a:ext>
                  </a:extLst>
                </a:gridCol>
                <a:gridCol w="1756228">
                  <a:extLst>
                    <a:ext uri="{9D8B030D-6E8A-4147-A177-3AD203B41FA5}">
                      <a16:colId xmlns:a16="http://schemas.microsoft.com/office/drawing/2014/main" val="852989932"/>
                    </a:ext>
                  </a:extLst>
                </a:gridCol>
                <a:gridCol w="1799772">
                  <a:extLst>
                    <a:ext uri="{9D8B030D-6E8A-4147-A177-3AD203B41FA5}">
                      <a16:colId xmlns:a16="http://schemas.microsoft.com/office/drawing/2014/main" val="2283210676"/>
                    </a:ext>
                  </a:extLst>
                </a:gridCol>
                <a:gridCol w="1592592">
                  <a:extLst>
                    <a:ext uri="{9D8B030D-6E8A-4147-A177-3AD203B41FA5}">
                      <a16:colId xmlns:a16="http://schemas.microsoft.com/office/drawing/2014/main" val="3387490963"/>
                    </a:ext>
                  </a:extLst>
                </a:gridCol>
              </a:tblGrid>
              <a:tr h="1283551">
                <a:tc>
                  <a:txBody>
                    <a:bodyPr/>
                    <a:lstStyle/>
                    <a:p>
                      <a:endParaRPr lang="ru-RU" sz="1800" dirty="0">
                        <a:solidFill>
                          <a:schemeClr val="tx1"/>
                        </a:solidFill>
                      </a:endParaRPr>
                    </a:p>
                  </a:txBody>
                  <a:tcPr/>
                </a:tc>
                <a:tc>
                  <a:txBody>
                    <a:bodyPr/>
                    <a:lstStyle/>
                    <a:p>
                      <a:r>
                        <a:rPr lang="ru-RU" sz="1800" dirty="0">
                          <a:solidFill>
                            <a:schemeClr val="tx1"/>
                          </a:solidFill>
                        </a:rPr>
                        <a:t>Время</a:t>
                      </a:r>
                      <a:r>
                        <a:rPr lang="ru-RU" sz="1800" baseline="0" dirty="0">
                          <a:solidFill>
                            <a:schemeClr val="tx1"/>
                          </a:solidFill>
                        </a:rPr>
                        <a:t> всплытия.</a:t>
                      </a:r>
                      <a:endParaRPr lang="ru-RU" sz="1800" dirty="0">
                        <a:solidFill>
                          <a:schemeClr val="tx1"/>
                        </a:solidFill>
                      </a:endParaRPr>
                    </a:p>
                  </a:txBody>
                  <a:tcPr/>
                </a:tc>
                <a:tc>
                  <a:txBody>
                    <a:bodyPr/>
                    <a:lstStyle/>
                    <a:p>
                      <a:r>
                        <a:rPr lang="ru-RU" sz="1800" dirty="0">
                          <a:solidFill>
                            <a:schemeClr val="tx1"/>
                          </a:solidFill>
                        </a:rPr>
                        <a:t>Температура и готовность при всплытии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chemeClr val="tx1"/>
                          </a:solidFill>
                        </a:rPr>
                        <a:t>Температура и готовность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chemeClr val="tx1"/>
                          </a:solidFill>
                        </a:rPr>
                        <a:t>через</a:t>
                      </a:r>
                      <a:r>
                        <a:rPr lang="ru-RU" sz="1800" baseline="0" dirty="0">
                          <a:solidFill>
                            <a:schemeClr val="tx1"/>
                          </a:solidFill>
                        </a:rPr>
                        <a:t> 5 минут</a:t>
                      </a:r>
                      <a:endParaRPr lang="ru-RU" sz="1800" dirty="0">
                        <a:solidFill>
                          <a:schemeClr val="tx1"/>
                        </a:solidFill>
                      </a:endParaRPr>
                    </a:p>
                    <a:p>
                      <a:endParaRPr lang="ru-RU" sz="1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chemeClr val="tx1"/>
                          </a:solidFill>
                        </a:rPr>
                        <a:t>Температура и готовность через</a:t>
                      </a:r>
                      <a:r>
                        <a:rPr lang="ru-RU" sz="1800" baseline="0" dirty="0">
                          <a:solidFill>
                            <a:schemeClr val="tx1"/>
                          </a:solidFill>
                        </a:rPr>
                        <a:t> 10 мин</a:t>
                      </a:r>
                      <a:endParaRPr lang="ru-RU" sz="1800" dirty="0">
                        <a:solidFill>
                          <a:schemeClr val="tx1"/>
                        </a:solidFill>
                      </a:endParaRPr>
                    </a:p>
                  </a:txBody>
                  <a:tcPr/>
                </a:tc>
                <a:extLst>
                  <a:ext uri="{0D108BD9-81ED-4DB2-BD59-A6C34878D82A}">
                    <a16:rowId xmlns:a16="http://schemas.microsoft.com/office/drawing/2014/main" val="3552496489"/>
                  </a:ext>
                </a:extLst>
              </a:tr>
              <a:tr h="805951">
                <a:tc>
                  <a:txBody>
                    <a:bodyPr/>
                    <a:lstStyle/>
                    <a:p>
                      <a:r>
                        <a:rPr lang="ru-RU" sz="1800" dirty="0">
                          <a:solidFill>
                            <a:schemeClr val="tx1"/>
                          </a:solidFill>
                        </a:rPr>
                        <a:t>Мясные пельмени</a:t>
                      </a:r>
                    </a:p>
                  </a:txBody>
                  <a:tcPr/>
                </a:tc>
                <a:tc>
                  <a:txBody>
                    <a:bodyPr/>
                    <a:lstStyle/>
                    <a:p>
                      <a:r>
                        <a:rPr lang="ru-RU" sz="1800" dirty="0"/>
                        <a:t>1 мин</a:t>
                      </a:r>
                      <a:r>
                        <a:rPr lang="ru-RU" sz="1800" baseline="0" dirty="0"/>
                        <a:t> 34 сек</a:t>
                      </a:r>
                      <a:br>
                        <a:rPr lang="ru-RU" sz="1800" baseline="0" dirty="0"/>
                      </a:br>
                      <a:r>
                        <a:rPr lang="ru-RU" sz="1800" baseline="0" dirty="0"/>
                        <a:t>(15 сек. в  сильно соленой воде*)</a:t>
                      </a:r>
                      <a:endParaRPr lang="ru-RU"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t>29,1</a:t>
                      </a:r>
                      <a:r>
                        <a:rPr lang="ru-RU" sz="1800" kern="1200" dirty="0">
                          <a:solidFill>
                            <a:schemeClr val="dk1"/>
                          </a:solidFill>
                          <a:effectLst/>
                          <a:latin typeface="+mn-lt"/>
                          <a:ea typeface="+mn-ea"/>
                          <a:cs typeface="+mn-cs"/>
                        </a:rPr>
                        <a:t>°</a:t>
                      </a:r>
                      <a:r>
                        <a:rPr lang="en-US" sz="1800" kern="1200" dirty="0">
                          <a:solidFill>
                            <a:schemeClr val="dk1"/>
                          </a:solidFill>
                          <a:effectLst/>
                          <a:latin typeface="+mn-lt"/>
                          <a:ea typeface="+mn-ea"/>
                          <a:cs typeface="+mn-cs"/>
                        </a:rPr>
                        <a:t>C</a:t>
                      </a:r>
                      <a:br>
                        <a:rPr lang="en-US" sz="1800" kern="1200" dirty="0">
                          <a:solidFill>
                            <a:schemeClr val="dk1"/>
                          </a:solidFill>
                          <a:effectLst/>
                          <a:latin typeface="+mn-lt"/>
                          <a:ea typeface="+mn-ea"/>
                          <a:cs typeface="+mn-cs"/>
                        </a:rPr>
                      </a:br>
                      <a:r>
                        <a:rPr lang="ru-RU" sz="1800" kern="1200" dirty="0">
                          <a:solidFill>
                            <a:schemeClr val="dk1"/>
                          </a:solidFill>
                          <a:effectLst/>
                          <a:latin typeface="+mn-lt"/>
                          <a:ea typeface="+mn-ea"/>
                          <a:cs typeface="+mn-cs"/>
                        </a:rPr>
                        <a:t>НЕ готовы</a:t>
                      </a:r>
                    </a:p>
                    <a:p>
                      <a:endParaRPr lang="ru-RU"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t>52,1</a:t>
                      </a:r>
                      <a:r>
                        <a:rPr lang="ru-RU" sz="1800" kern="1200" dirty="0">
                          <a:solidFill>
                            <a:schemeClr val="dk1"/>
                          </a:solidFill>
                          <a:effectLst/>
                          <a:latin typeface="+mn-lt"/>
                          <a:ea typeface="+mn-ea"/>
                          <a:cs typeface="+mn-cs"/>
                        </a:rPr>
                        <a:t>°</a:t>
                      </a:r>
                      <a:r>
                        <a:rPr lang="en-US" sz="1800" kern="1200" dirty="0">
                          <a:solidFill>
                            <a:schemeClr val="dk1"/>
                          </a:solidFill>
                          <a:effectLst/>
                          <a:latin typeface="+mn-lt"/>
                          <a:ea typeface="+mn-ea"/>
                          <a:cs typeface="+mn-cs"/>
                        </a:rPr>
                        <a:t>C</a:t>
                      </a:r>
                      <a:endParaRPr lang="ru-RU" sz="1800" kern="1200" dirty="0">
                        <a:solidFill>
                          <a:schemeClr val="dk1"/>
                        </a:solidFill>
                        <a:effectLst/>
                        <a:latin typeface="+mn-lt"/>
                        <a:ea typeface="+mn-ea"/>
                        <a:cs typeface="+mn-cs"/>
                      </a:endParaRPr>
                    </a:p>
                    <a:p>
                      <a:r>
                        <a:rPr lang="ru-RU" sz="1800" dirty="0"/>
                        <a:t>НЕ готовы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dk1"/>
                          </a:solidFill>
                          <a:effectLst/>
                          <a:latin typeface="+mn-lt"/>
                          <a:ea typeface="+mn-ea"/>
                          <a:cs typeface="+mn-cs"/>
                        </a:rPr>
                        <a:t>67,7°</a:t>
                      </a:r>
                      <a:r>
                        <a:rPr lang="en-US" sz="1800" kern="1200" dirty="0">
                          <a:solidFill>
                            <a:schemeClr val="dk1"/>
                          </a:solidFill>
                          <a:effectLst/>
                          <a:latin typeface="+mn-lt"/>
                          <a:ea typeface="+mn-ea"/>
                          <a:cs typeface="+mn-cs"/>
                        </a:rPr>
                        <a:t>C</a:t>
                      </a:r>
                      <a:endParaRPr lang="ru-RU" sz="1800" kern="1200" dirty="0">
                        <a:solidFill>
                          <a:schemeClr val="dk1"/>
                        </a:solidFill>
                        <a:effectLst/>
                        <a:latin typeface="+mn-lt"/>
                        <a:ea typeface="+mn-ea"/>
                        <a:cs typeface="+mn-cs"/>
                      </a:endParaRPr>
                    </a:p>
                    <a:p>
                      <a:r>
                        <a:rPr lang="ru-RU" sz="1800" dirty="0"/>
                        <a:t>Готовы.</a:t>
                      </a:r>
                    </a:p>
                  </a:txBody>
                  <a:tcPr/>
                </a:tc>
                <a:extLst>
                  <a:ext uri="{0D108BD9-81ED-4DB2-BD59-A6C34878D82A}">
                    <a16:rowId xmlns:a16="http://schemas.microsoft.com/office/drawing/2014/main" val="1730122573"/>
                  </a:ext>
                </a:extLst>
              </a:tr>
              <a:tr h="1044751">
                <a:tc>
                  <a:txBody>
                    <a:bodyPr/>
                    <a:lstStyle/>
                    <a:p>
                      <a:r>
                        <a:rPr lang="ru-RU" sz="1800" dirty="0">
                          <a:solidFill>
                            <a:schemeClr val="tx1"/>
                          </a:solidFill>
                        </a:rPr>
                        <a:t>Куриные пельмени</a:t>
                      </a:r>
                    </a:p>
                  </a:txBody>
                  <a:tcPr/>
                </a:tc>
                <a:tc>
                  <a:txBody>
                    <a:bodyPr/>
                    <a:lstStyle/>
                    <a:p>
                      <a:r>
                        <a:rPr lang="ru-RU" sz="1800" dirty="0"/>
                        <a:t>2</a:t>
                      </a:r>
                      <a:r>
                        <a:rPr lang="ru-RU" sz="1800" baseline="0" dirty="0"/>
                        <a:t> мин 50</a:t>
                      </a:r>
                      <a:r>
                        <a:rPr lang="ru-RU" sz="1800" dirty="0"/>
                        <a:t> сек</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t>39</a:t>
                      </a:r>
                      <a:r>
                        <a:rPr lang="ru-RU" sz="1800" kern="1200" dirty="0">
                          <a:solidFill>
                            <a:schemeClr val="dk1"/>
                          </a:solidFill>
                          <a:effectLst/>
                          <a:latin typeface="+mn-lt"/>
                          <a:ea typeface="+mn-ea"/>
                          <a:cs typeface="+mn-cs"/>
                        </a:rPr>
                        <a:t>,3°</a:t>
                      </a:r>
                      <a:r>
                        <a:rPr lang="en-US" sz="1800" kern="1200" dirty="0">
                          <a:solidFill>
                            <a:schemeClr val="dk1"/>
                          </a:solidFill>
                          <a:effectLst/>
                          <a:latin typeface="+mn-lt"/>
                          <a:ea typeface="+mn-ea"/>
                          <a:cs typeface="+mn-cs"/>
                        </a:rPr>
                        <a:t>C</a:t>
                      </a:r>
                      <a:endParaRPr lang="ru-RU" sz="1800" kern="1200" dirty="0">
                        <a:solidFill>
                          <a:schemeClr val="dk1"/>
                        </a:solidFill>
                        <a:effectLst/>
                        <a:latin typeface="+mn-lt"/>
                        <a:ea typeface="+mn-ea"/>
                        <a:cs typeface="+mn-cs"/>
                      </a:endParaRPr>
                    </a:p>
                    <a:p>
                      <a:r>
                        <a:rPr lang="ru-RU" sz="1800" dirty="0"/>
                        <a:t>НЕ  готовы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dk1"/>
                          </a:solidFill>
                          <a:effectLst/>
                          <a:latin typeface="+mn-lt"/>
                          <a:ea typeface="+mn-ea"/>
                          <a:cs typeface="+mn-cs"/>
                        </a:rPr>
                        <a:t>51,9°</a:t>
                      </a:r>
                      <a:r>
                        <a:rPr lang="en-US" sz="1800" kern="1200" dirty="0">
                          <a:solidFill>
                            <a:schemeClr val="dk1"/>
                          </a:solidFill>
                          <a:effectLst/>
                          <a:latin typeface="+mn-lt"/>
                          <a:ea typeface="+mn-ea"/>
                          <a:cs typeface="+mn-cs"/>
                        </a:rPr>
                        <a:t>C</a:t>
                      </a:r>
                      <a:br>
                        <a:rPr lang="ru-RU" sz="1800" kern="1200" dirty="0">
                          <a:solidFill>
                            <a:schemeClr val="dk1"/>
                          </a:solidFill>
                          <a:effectLst/>
                          <a:latin typeface="+mn-lt"/>
                          <a:ea typeface="+mn-ea"/>
                          <a:cs typeface="+mn-cs"/>
                        </a:rPr>
                      </a:br>
                      <a:r>
                        <a:rPr lang="ru-RU" sz="1800" kern="1200" dirty="0">
                          <a:solidFill>
                            <a:schemeClr val="dk1"/>
                          </a:solidFill>
                          <a:effectLst/>
                          <a:latin typeface="+mn-lt"/>
                          <a:ea typeface="+mn-ea"/>
                          <a:cs typeface="+mn-cs"/>
                        </a:rPr>
                        <a:t>Начинка готова.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baseline="0" dirty="0">
                          <a:solidFill>
                            <a:schemeClr val="dk1"/>
                          </a:solidFill>
                          <a:effectLst/>
                          <a:latin typeface="+mn-lt"/>
                          <a:ea typeface="+mn-ea"/>
                          <a:cs typeface="+mn-cs"/>
                        </a:rPr>
                        <a:t>Тесто НЕ готово</a:t>
                      </a:r>
                      <a:endParaRPr lang="ru-RU" sz="1800" kern="1200" dirty="0">
                        <a:solidFill>
                          <a:schemeClr val="dk1"/>
                        </a:solidFill>
                        <a:effectLst/>
                        <a:latin typeface="+mn-lt"/>
                        <a:ea typeface="+mn-ea"/>
                        <a:cs typeface="+mn-cs"/>
                      </a:endParaRPr>
                    </a:p>
                    <a:p>
                      <a:endParaRPr lang="ru-RU"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dk1"/>
                          </a:solidFill>
                          <a:effectLst/>
                          <a:latin typeface="+mn-lt"/>
                          <a:ea typeface="+mn-ea"/>
                          <a:cs typeface="+mn-cs"/>
                        </a:rPr>
                        <a:t>65,5°</a:t>
                      </a:r>
                      <a:r>
                        <a:rPr lang="en-US" sz="1800" kern="1200" dirty="0">
                          <a:solidFill>
                            <a:schemeClr val="dk1"/>
                          </a:solidFill>
                          <a:effectLst/>
                          <a:latin typeface="+mn-lt"/>
                          <a:ea typeface="+mn-ea"/>
                          <a:cs typeface="+mn-cs"/>
                        </a:rPr>
                        <a:t>C</a:t>
                      </a:r>
                      <a:endParaRPr lang="ru-RU" sz="1800" kern="1200" dirty="0">
                        <a:solidFill>
                          <a:schemeClr val="dk1"/>
                        </a:solidFill>
                        <a:effectLst/>
                        <a:latin typeface="+mn-lt"/>
                        <a:ea typeface="+mn-ea"/>
                        <a:cs typeface="+mn-cs"/>
                      </a:endParaRPr>
                    </a:p>
                    <a:p>
                      <a:r>
                        <a:rPr lang="ru-RU" sz="1800" dirty="0"/>
                        <a:t>Готовы.</a:t>
                      </a:r>
                    </a:p>
                  </a:txBody>
                  <a:tcPr/>
                </a:tc>
                <a:extLst>
                  <a:ext uri="{0D108BD9-81ED-4DB2-BD59-A6C34878D82A}">
                    <a16:rowId xmlns:a16="http://schemas.microsoft.com/office/drawing/2014/main" val="4019401074"/>
                  </a:ext>
                </a:extLst>
              </a:tr>
              <a:tr h="805951">
                <a:tc>
                  <a:txBody>
                    <a:bodyPr/>
                    <a:lstStyle/>
                    <a:p>
                      <a:r>
                        <a:rPr lang="ru-RU" sz="1800" dirty="0">
                          <a:solidFill>
                            <a:schemeClr val="tx1"/>
                          </a:solidFill>
                        </a:rPr>
                        <a:t>Пельмени</a:t>
                      </a:r>
                      <a:r>
                        <a:rPr lang="ru-RU" sz="1800" baseline="0" dirty="0">
                          <a:solidFill>
                            <a:schemeClr val="tx1"/>
                          </a:solidFill>
                        </a:rPr>
                        <a:t> из безглютенового теста</a:t>
                      </a:r>
                      <a:endParaRPr lang="ru-RU" sz="1800" dirty="0">
                        <a:solidFill>
                          <a:schemeClr val="tx1"/>
                        </a:solidFill>
                      </a:endParaRPr>
                    </a:p>
                  </a:txBody>
                  <a:tcPr/>
                </a:tc>
                <a:tc>
                  <a:txBody>
                    <a:bodyPr/>
                    <a:lstStyle/>
                    <a:p>
                      <a:r>
                        <a:rPr lang="ru-RU" sz="1800" dirty="0"/>
                        <a:t>1 мин</a:t>
                      </a:r>
                      <a:r>
                        <a:rPr lang="ru-RU" sz="1800" baseline="0" dirty="0"/>
                        <a:t> 25 сек</a:t>
                      </a:r>
                      <a:endParaRPr lang="ru-RU"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t>32</a:t>
                      </a:r>
                      <a:r>
                        <a:rPr lang="ru-RU" sz="1800" kern="1200" dirty="0">
                          <a:solidFill>
                            <a:schemeClr val="dk1"/>
                          </a:solidFill>
                          <a:effectLst/>
                          <a:latin typeface="+mn-lt"/>
                          <a:ea typeface="+mn-ea"/>
                          <a:cs typeface="+mn-cs"/>
                        </a:rPr>
                        <a:t>,6°</a:t>
                      </a:r>
                      <a:r>
                        <a:rPr lang="en-US" sz="1800" kern="1200" dirty="0">
                          <a:solidFill>
                            <a:schemeClr val="dk1"/>
                          </a:solidFill>
                          <a:effectLst/>
                          <a:latin typeface="+mn-lt"/>
                          <a:ea typeface="+mn-ea"/>
                          <a:cs typeface="+mn-cs"/>
                        </a:rPr>
                        <a:t>C</a:t>
                      </a:r>
                      <a:br>
                        <a:rPr lang="ru-RU" sz="1800" kern="1200" dirty="0">
                          <a:solidFill>
                            <a:schemeClr val="dk1"/>
                          </a:solidFill>
                          <a:effectLst/>
                          <a:latin typeface="+mn-lt"/>
                          <a:ea typeface="+mn-ea"/>
                          <a:cs typeface="+mn-cs"/>
                        </a:rPr>
                      </a:br>
                      <a:r>
                        <a:rPr lang="ru-RU" sz="1800" kern="1200" dirty="0">
                          <a:solidFill>
                            <a:schemeClr val="dk1"/>
                          </a:solidFill>
                          <a:effectLst/>
                          <a:latin typeface="+mn-lt"/>
                          <a:ea typeface="+mn-ea"/>
                          <a:cs typeface="+mn-cs"/>
                        </a:rPr>
                        <a:t>НЕ готовы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dk1"/>
                          </a:solidFill>
                          <a:effectLst/>
                          <a:latin typeface="+mn-lt"/>
                          <a:ea typeface="+mn-ea"/>
                          <a:cs typeface="+mn-cs"/>
                        </a:rPr>
                        <a:t>67,3°</a:t>
                      </a:r>
                      <a:r>
                        <a:rPr lang="en-US" sz="1800" kern="1200" dirty="0">
                          <a:solidFill>
                            <a:schemeClr val="dk1"/>
                          </a:solidFill>
                          <a:effectLst/>
                          <a:latin typeface="+mn-lt"/>
                          <a:ea typeface="+mn-ea"/>
                          <a:cs typeface="+mn-cs"/>
                        </a:rPr>
                        <a:t>C</a:t>
                      </a:r>
                      <a:endParaRPr lang="ru-RU"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dk1"/>
                          </a:solidFill>
                          <a:effectLst/>
                          <a:latin typeface="+mn-lt"/>
                          <a:ea typeface="+mn-ea"/>
                          <a:cs typeface="+mn-cs"/>
                        </a:rPr>
                        <a:t>Готовы.</a:t>
                      </a:r>
                      <a:endParaRPr lang="ru-RU" sz="1800" dirty="0"/>
                    </a:p>
                  </a:txBody>
                  <a:tcPr/>
                </a:tc>
                <a:tc>
                  <a:txBody>
                    <a:bodyPr/>
                    <a:lstStyle/>
                    <a:p>
                      <a:r>
                        <a:rPr lang="ru-RU" sz="1800" dirty="0"/>
                        <a:t>---</a:t>
                      </a:r>
                    </a:p>
                  </a:txBody>
                  <a:tcPr/>
                </a:tc>
                <a:extLst>
                  <a:ext uri="{0D108BD9-81ED-4DB2-BD59-A6C34878D82A}">
                    <a16:rowId xmlns:a16="http://schemas.microsoft.com/office/drawing/2014/main" val="3898386692"/>
                  </a:ext>
                </a:extLst>
              </a:tr>
              <a:tr h="1044751">
                <a:tc>
                  <a:txBody>
                    <a:bodyPr/>
                    <a:lstStyle/>
                    <a:p>
                      <a:r>
                        <a:rPr lang="ru-RU" sz="1800" dirty="0">
                          <a:solidFill>
                            <a:schemeClr val="tx1"/>
                          </a:solidFill>
                        </a:rPr>
                        <a:t>Вареники</a:t>
                      </a:r>
                      <a:r>
                        <a:rPr lang="ru-RU" sz="1800" baseline="0" dirty="0">
                          <a:solidFill>
                            <a:schemeClr val="tx1"/>
                          </a:solidFill>
                        </a:rPr>
                        <a:t> с картошкой и грибами</a:t>
                      </a:r>
                      <a:endParaRPr lang="ru-RU" sz="1800" dirty="0">
                        <a:solidFill>
                          <a:schemeClr val="tx1"/>
                        </a:solidFill>
                      </a:endParaRPr>
                    </a:p>
                  </a:txBody>
                  <a:tcPr/>
                </a:tc>
                <a:tc>
                  <a:txBody>
                    <a:bodyPr/>
                    <a:lstStyle/>
                    <a:p>
                      <a:r>
                        <a:rPr lang="ru-RU" sz="1800" dirty="0"/>
                        <a:t>4 мин 12 сек</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t>49,7</a:t>
                      </a:r>
                      <a:r>
                        <a:rPr lang="ru-RU" sz="1800" kern="1200" dirty="0">
                          <a:solidFill>
                            <a:schemeClr val="dk1"/>
                          </a:solidFill>
                          <a:effectLst/>
                          <a:latin typeface="+mn-lt"/>
                          <a:ea typeface="+mn-ea"/>
                          <a:cs typeface="+mn-cs"/>
                        </a:rPr>
                        <a:t>°</a:t>
                      </a:r>
                      <a:r>
                        <a:rPr lang="en-US" sz="1800" kern="1200" dirty="0">
                          <a:solidFill>
                            <a:schemeClr val="dk1"/>
                          </a:solidFill>
                          <a:effectLst/>
                          <a:latin typeface="+mn-lt"/>
                          <a:ea typeface="+mn-ea"/>
                          <a:cs typeface="+mn-cs"/>
                        </a:rPr>
                        <a:t>C</a:t>
                      </a:r>
                      <a:br>
                        <a:rPr lang="en-US" sz="1800" kern="1200" dirty="0">
                          <a:solidFill>
                            <a:schemeClr val="dk1"/>
                          </a:solidFill>
                          <a:effectLst/>
                          <a:latin typeface="+mn-lt"/>
                          <a:ea typeface="+mn-ea"/>
                          <a:cs typeface="+mn-cs"/>
                        </a:rPr>
                      </a:br>
                      <a:r>
                        <a:rPr lang="ru-RU" sz="1800" kern="1200" dirty="0">
                          <a:solidFill>
                            <a:schemeClr val="dk1"/>
                          </a:solidFill>
                          <a:effectLst/>
                          <a:latin typeface="+mn-lt"/>
                          <a:ea typeface="+mn-ea"/>
                          <a:cs typeface="+mn-cs"/>
                        </a:rPr>
                        <a:t>НЕ</a:t>
                      </a:r>
                      <a:r>
                        <a:rPr lang="ru-RU" sz="1800" kern="1200" baseline="0" dirty="0">
                          <a:solidFill>
                            <a:schemeClr val="dk1"/>
                          </a:solidFill>
                          <a:effectLst/>
                          <a:latin typeface="+mn-lt"/>
                          <a:ea typeface="+mn-ea"/>
                          <a:cs typeface="+mn-cs"/>
                        </a:rPr>
                        <a:t> готовы</a:t>
                      </a:r>
                      <a:endParaRPr lang="ru-RU" sz="1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7</a:t>
                      </a:r>
                      <a:r>
                        <a:rPr lang="ru-RU" sz="1800" kern="1200" dirty="0">
                          <a:solidFill>
                            <a:schemeClr val="dk1"/>
                          </a:solidFill>
                          <a:effectLst/>
                          <a:latin typeface="+mn-lt"/>
                          <a:ea typeface="+mn-ea"/>
                          <a:cs typeface="+mn-cs"/>
                        </a:rPr>
                        <a:t>4,5°</a:t>
                      </a:r>
                      <a:r>
                        <a:rPr lang="en-US" sz="1800" kern="1200" dirty="0">
                          <a:solidFill>
                            <a:schemeClr val="dk1"/>
                          </a:solidFill>
                          <a:effectLst/>
                          <a:latin typeface="+mn-lt"/>
                          <a:ea typeface="+mn-ea"/>
                          <a:cs typeface="+mn-cs"/>
                        </a:rPr>
                        <a:t>C</a:t>
                      </a:r>
                      <a:endParaRPr lang="ru-RU"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dk1"/>
                          </a:solidFill>
                          <a:effectLst/>
                          <a:latin typeface="+mn-lt"/>
                          <a:ea typeface="+mn-ea"/>
                          <a:cs typeface="+mn-cs"/>
                        </a:rPr>
                        <a:t>Начинка готова.</a:t>
                      </a:r>
                      <a:br>
                        <a:rPr lang="ru-RU" sz="1800" kern="1200" dirty="0">
                          <a:solidFill>
                            <a:schemeClr val="dk1"/>
                          </a:solidFill>
                          <a:effectLst/>
                          <a:latin typeface="+mn-lt"/>
                          <a:ea typeface="+mn-ea"/>
                          <a:cs typeface="+mn-cs"/>
                        </a:rPr>
                      </a:br>
                      <a:r>
                        <a:rPr lang="ru-RU" sz="1800" kern="1200" dirty="0">
                          <a:solidFill>
                            <a:schemeClr val="dk1"/>
                          </a:solidFill>
                          <a:effectLst/>
                          <a:latin typeface="+mn-lt"/>
                          <a:ea typeface="+mn-ea"/>
                          <a:cs typeface="+mn-cs"/>
                        </a:rPr>
                        <a:t>Тесто</a:t>
                      </a:r>
                      <a:r>
                        <a:rPr lang="ru-RU" sz="1800" kern="1200" baseline="0" dirty="0">
                          <a:solidFill>
                            <a:schemeClr val="dk1"/>
                          </a:solidFill>
                          <a:effectLst/>
                          <a:latin typeface="+mn-lt"/>
                          <a:ea typeface="+mn-ea"/>
                          <a:cs typeface="+mn-cs"/>
                        </a:rPr>
                        <a:t> НЕ готово.</a:t>
                      </a:r>
                      <a:endParaRPr lang="ru-RU"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7</a:t>
                      </a:r>
                      <a:r>
                        <a:rPr lang="ru-RU" sz="1800" kern="1200" dirty="0">
                          <a:solidFill>
                            <a:schemeClr val="dk1"/>
                          </a:solidFill>
                          <a:effectLst/>
                          <a:latin typeface="+mn-lt"/>
                          <a:ea typeface="+mn-ea"/>
                          <a:cs typeface="+mn-cs"/>
                        </a:rPr>
                        <a:t>9,5°</a:t>
                      </a:r>
                      <a:r>
                        <a:rPr lang="en-US" sz="1800" kern="1200" dirty="0">
                          <a:solidFill>
                            <a:schemeClr val="dk1"/>
                          </a:solidFill>
                          <a:effectLst/>
                          <a:latin typeface="+mn-lt"/>
                          <a:ea typeface="+mn-ea"/>
                          <a:cs typeface="+mn-cs"/>
                        </a:rPr>
                        <a:t>C</a:t>
                      </a:r>
                      <a:endParaRPr lang="ru-RU" sz="1800" kern="1200" dirty="0">
                        <a:solidFill>
                          <a:schemeClr val="dk1"/>
                        </a:solidFill>
                        <a:effectLst/>
                        <a:latin typeface="+mn-lt"/>
                        <a:ea typeface="+mn-ea"/>
                        <a:cs typeface="+mn-cs"/>
                      </a:endParaRPr>
                    </a:p>
                    <a:p>
                      <a:r>
                        <a:rPr lang="ru-RU" sz="1800" dirty="0"/>
                        <a:t>Готовы через 8 минут.</a:t>
                      </a:r>
                    </a:p>
                    <a:p>
                      <a:r>
                        <a:rPr lang="ru-RU" sz="1800" dirty="0"/>
                        <a:t>Готовы.</a:t>
                      </a:r>
                    </a:p>
                  </a:txBody>
                  <a:tcPr/>
                </a:tc>
                <a:extLst>
                  <a:ext uri="{0D108BD9-81ED-4DB2-BD59-A6C34878D82A}">
                    <a16:rowId xmlns:a16="http://schemas.microsoft.com/office/drawing/2014/main" val="1187039638"/>
                  </a:ext>
                </a:extLst>
              </a:tr>
            </a:tbl>
          </a:graphicData>
        </a:graphic>
      </p:graphicFrame>
      <p:sp>
        <p:nvSpPr>
          <p:cNvPr id="7" name="TextBox 6"/>
          <p:cNvSpPr txBox="1"/>
          <p:nvPr/>
        </p:nvSpPr>
        <p:spPr>
          <a:xfrm>
            <a:off x="457200" y="162232"/>
            <a:ext cx="5336013" cy="701731"/>
          </a:xfrm>
          <a:prstGeom prst="rect">
            <a:avLst/>
          </a:prstGeom>
          <a:noFill/>
        </p:spPr>
        <p:txBody>
          <a:bodyPr wrap="none" rtlCol="0">
            <a:spAutoFit/>
          </a:bodyPr>
          <a:lstStyle/>
          <a:p>
            <a:pPr defTabSz="914400">
              <a:lnSpc>
                <a:spcPct val="90000"/>
              </a:lnSpc>
              <a:spcBef>
                <a:spcPct val="0"/>
              </a:spcBef>
            </a:pPr>
            <a:r>
              <a:rPr lang="ru-RU" sz="4400" b="1" dirty="0">
                <a:latin typeface="Times New Roman" panose="02020603050405020304" pitchFamily="18" charset="0"/>
                <a:ea typeface="+mj-ea"/>
                <a:cs typeface="Times New Roman" panose="02020603050405020304" pitchFamily="18" charset="0"/>
              </a:rPr>
              <a:t>Результаты опытов:</a:t>
            </a:r>
          </a:p>
        </p:txBody>
      </p:sp>
    </p:spTree>
    <p:extLst>
      <p:ext uri="{BB962C8B-B14F-4D97-AF65-F5344CB8AC3E}">
        <p14:creationId xmlns:p14="http://schemas.microsoft.com/office/powerpoint/2010/main" val="1121704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AE270C83-473F-4C16-B0B7-98CAD049A981}"/>
              </a:ext>
            </a:extLst>
          </p:cNvPr>
          <p:cNvSpPr txBox="1">
            <a:spLocks/>
          </p:cNvSpPr>
          <p:nvPr/>
        </p:nvSpPr>
        <p:spPr>
          <a:xfrm>
            <a:off x="330337" y="0"/>
            <a:ext cx="8185013" cy="11329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latin typeface="Times New Roman" panose="02020603050405020304" pitchFamily="18" charset="0"/>
                <a:cs typeface="Times New Roman" panose="02020603050405020304" pitchFamily="18" charset="0"/>
              </a:rPr>
              <a:t>Дополнительное оборудование</a:t>
            </a:r>
          </a:p>
        </p:txBody>
      </p:sp>
      <p:cxnSp>
        <p:nvCxnSpPr>
          <p:cNvPr id="5" name="Прямая соединительная линия 4">
            <a:extLst>
              <a:ext uri="{FF2B5EF4-FFF2-40B4-BE49-F238E27FC236}">
                <a16:creationId xmlns:a16="http://schemas.microsoft.com/office/drawing/2014/main" id="{05A58D49-D3C4-44A9-B0AE-DC3BBAFA6997}"/>
              </a:ext>
            </a:extLst>
          </p:cNvPr>
          <p:cNvCxnSpPr/>
          <p:nvPr/>
        </p:nvCxnSpPr>
        <p:spPr>
          <a:xfrm flipV="1">
            <a:off x="207818" y="1132945"/>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0337" y="1841170"/>
            <a:ext cx="3274141" cy="461665"/>
          </a:xfrm>
          <a:prstGeom prst="rect">
            <a:avLst/>
          </a:prstGeom>
          <a:noFill/>
        </p:spPr>
        <p:txBody>
          <a:bodyPr wrap="square" rtlCol="0">
            <a:spAutoFit/>
          </a:bodyPr>
          <a:lstStyle/>
          <a:p>
            <a:pPr algn="ctr"/>
            <a:r>
              <a:rPr lang="ru-RU" sz="2400" b="1" dirty="0"/>
              <a:t>Безглютеновая смесь </a:t>
            </a:r>
          </a:p>
        </p:txBody>
      </p:sp>
      <p:pic>
        <p:nvPicPr>
          <p:cNvPr id="10" name="Рисунок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427406" y="1968802"/>
            <a:ext cx="2485103" cy="1863828"/>
          </a:xfrm>
          <a:prstGeom prst="rect">
            <a:avLst/>
          </a:prstGeom>
        </p:spPr>
      </p:pic>
      <p:sp>
        <p:nvSpPr>
          <p:cNvPr id="12" name="TextBox 11"/>
          <p:cNvSpPr txBox="1"/>
          <p:nvPr/>
        </p:nvSpPr>
        <p:spPr>
          <a:xfrm>
            <a:off x="5074786" y="1552491"/>
            <a:ext cx="3582517" cy="461665"/>
          </a:xfrm>
          <a:prstGeom prst="rect">
            <a:avLst/>
          </a:prstGeom>
          <a:noFill/>
        </p:spPr>
        <p:txBody>
          <a:bodyPr wrap="square" rtlCol="0">
            <a:spAutoFit/>
          </a:bodyPr>
          <a:lstStyle/>
          <a:p>
            <a:r>
              <a:rPr lang="ru-RU" sz="2400" b="1" dirty="0"/>
              <a:t>Вареники с картошкой</a:t>
            </a:r>
          </a:p>
        </p:txBody>
      </p:sp>
      <p:pic>
        <p:nvPicPr>
          <p:cNvPr id="14" name="Рисунок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88768" y="4629752"/>
            <a:ext cx="2625213" cy="1968910"/>
          </a:xfrm>
          <a:prstGeom prst="rect">
            <a:avLst/>
          </a:prstGeom>
        </p:spPr>
      </p:pic>
      <p:sp>
        <p:nvSpPr>
          <p:cNvPr id="16" name="TextBox 15"/>
          <p:cNvSpPr txBox="1"/>
          <p:nvPr/>
        </p:nvSpPr>
        <p:spPr>
          <a:xfrm>
            <a:off x="3827206" y="4168087"/>
            <a:ext cx="3200400" cy="461665"/>
          </a:xfrm>
          <a:prstGeom prst="rect">
            <a:avLst/>
          </a:prstGeom>
          <a:noFill/>
        </p:spPr>
        <p:txBody>
          <a:bodyPr wrap="square" rtlCol="0">
            <a:spAutoFit/>
          </a:bodyPr>
          <a:lstStyle/>
          <a:p>
            <a:r>
              <a:rPr lang="ru-RU" sz="2400" b="1" dirty="0"/>
              <a:t>Пельмени с курицей</a:t>
            </a:r>
          </a:p>
        </p:txBody>
      </p:sp>
      <p:pic>
        <p:nvPicPr>
          <p:cNvPr id="18" name="Рисунок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3856" y="2458508"/>
            <a:ext cx="2187105" cy="3247602"/>
          </a:xfrm>
          <a:prstGeom prst="rect">
            <a:avLst/>
          </a:prstGeom>
        </p:spPr>
      </p:pic>
    </p:spTree>
    <p:extLst>
      <p:ext uri="{BB962C8B-B14F-4D97-AF65-F5344CB8AC3E}">
        <p14:creationId xmlns:p14="http://schemas.microsoft.com/office/powerpoint/2010/main" val="2634395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08071074-40A5-4849-98C8-C4AC4F043A3E}"/>
              </a:ext>
            </a:extLst>
          </p:cNvPr>
          <p:cNvSpPr txBox="1">
            <a:spLocks/>
          </p:cNvSpPr>
          <p:nvPr/>
        </p:nvSpPr>
        <p:spPr>
          <a:xfrm>
            <a:off x="258536" y="81802"/>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latin typeface="Times New Roman" panose="02020603050405020304" pitchFamily="18" charset="0"/>
                <a:cs typeface="Times New Roman" panose="02020603050405020304" pitchFamily="18" charset="0"/>
              </a:rPr>
              <a:t>Опыт </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«Вареники с картошкой»</a:t>
            </a:r>
          </a:p>
        </p:txBody>
      </p:sp>
      <p:cxnSp>
        <p:nvCxnSpPr>
          <p:cNvPr id="5" name="Прямая соединительная линия 4">
            <a:extLst>
              <a:ext uri="{FF2B5EF4-FFF2-40B4-BE49-F238E27FC236}">
                <a16:creationId xmlns:a16="http://schemas.microsoft.com/office/drawing/2014/main" id="{05A58D49-D3C4-44A9-B0AE-DC3BBAFA6997}"/>
              </a:ext>
            </a:extLst>
          </p:cNvPr>
          <p:cNvCxnSpPr/>
          <p:nvPr/>
        </p:nvCxnSpPr>
        <p:spPr>
          <a:xfrm flipV="1">
            <a:off x="71275" y="1370566"/>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84336" y="1892182"/>
            <a:ext cx="1991032" cy="369332"/>
          </a:xfrm>
          <a:prstGeom prst="rect">
            <a:avLst/>
          </a:prstGeom>
          <a:noFill/>
        </p:spPr>
        <p:txBody>
          <a:bodyPr wrap="square" rtlCol="0">
            <a:spAutoFit/>
          </a:bodyPr>
          <a:lstStyle/>
          <a:p>
            <a:r>
              <a:rPr lang="ru-RU" b="1" dirty="0">
                <a:solidFill>
                  <a:srgbClr val="002060"/>
                </a:solidFill>
              </a:rPr>
              <a:t>Всплытие</a:t>
            </a:r>
          </a:p>
        </p:txBody>
      </p:sp>
      <p:sp>
        <p:nvSpPr>
          <p:cNvPr id="7" name="TextBox 6"/>
          <p:cNvSpPr txBox="1"/>
          <p:nvPr/>
        </p:nvSpPr>
        <p:spPr>
          <a:xfrm>
            <a:off x="4682395" y="2024637"/>
            <a:ext cx="3735366" cy="369332"/>
          </a:xfrm>
          <a:prstGeom prst="rect">
            <a:avLst/>
          </a:prstGeom>
          <a:noFill/>
        </p:spPr>
        <p:txBody>
          <a:bodyPr wrap="square" rtlCol="0">
            <a:spAutoFit/>
          </a:bodyPr>
          <a:lstStyle/>
          <a:p>
            <a:pPr algn="ctr"/>
            <a:r>
              <a:rPr lang="ru-RU" b="1" dirty="0">
                <a:solidFill>
                  <a:srgbClr val="002060"/>
                </a:solidFill>
              </a:rPr>
              <a:t>Температура при всплытии </a:t>
            </a:r>
            <a:r>
              <a:rPr lang="en-US" b="1" dirty="0">
                <a:solidFill>
                  <a:srgbClr val="002060"/>
                </a:solidFill>
              </a:rPr>
              <a:t>4</a:t>
            </a:r>
            <a:r>
              <a:rPr lang="ru-RU" b="1" dirty="0">
                <a:solidFill>
                  <a:srgbClr val="002060"/>
                </a:solidFill>
              </a:rPr>
              <a:t>9,</a:t>
            </a:r>
            <a:r>
              <a:rPr lang="en-US" b="1" dirty="0">
                <a:solidFill>
                  <a:srgbClr val="002060"/>
                </a:solidFill>
              </a:rPr>
              <a:t>7</a:t>
            </a:r>
            <a:r>
              <a:rPr lang="ru-RU" b="1" dirty="0">
                <a:solidFill>
                  <a:srgbClr val="002060"/>
                </a:solidFill>
              </a:rPr>
              <a:t>° С</a:t>
            </a:r>
          </a:p>
        </p:txBody>
      </p:sp>
      <p:sp>
        <p:nvSpPr>
          <p:cNvPr id="8" name="TextBox 7"/>
          <p:cNvSpPr txBox="1"/>
          <p:nvPr/>
        </p:nvSpPr>
        <p:spPr>
          <a:xfrm>
            <a:off x="1106129" y="4316308"/>
            <a:ext cx="2698955" cy="923330"/>
          </a:xfrm>
          <a:prstGeom prst="rect">
            <a:avLst/>
          </a:prstGeom>
          <a:noFill/>
        </p:spPr>
        <p:txBody>
          <a:bodyPr wrap="square" rtlCol="0">
            <a:spAutoFit/>
          </a:bodyPr>
          <a:lstStyle/>
          <a:p>
            <a:r>
              <a:rPr lang="ru-RU" b="1" dirty="0">
                <a:solidFill>
                  <a:srgbClr val="002060"/>
                </a:solidFill>
              </a:rPr>
              <a:t>Температура через 5 минут кипения </a:t>
            </a:r>
            <a:r>
              <a:rPr lang="en-US" b="1" dirty="0">
                <a:solidFill>
                  <a:srgbClr val="002060"/>
                </a:solidFill>
              </a:rPr>
              <a:t>7</a:t>
            </a:r>
            <a:r>
              <a:rPr lang="ru-RU" b="1" dirty="0">
                <a:solidFill>
                  <a:srgbClr val="002060"/>
                </a:solidFill>
              </a:rPr>
              <a:t>4,5° С</a:t>
            </a:r>
          </a:p>
          <a:p>
            <a:endParaRPr lang="ru-RU" b="1" dirty="0">
              <a:solidFill>
                <a:srgbClr val="002060"/>
              </a:solidFill>
            </a:endParaRPr>
          </a:p>
        </p:txBody>
      </p:sp>
      <p:sp>
        <p:nvSpPr>
          <p:cNvPr id="9" name="TextBox 8"/>
          <p:cNvSpPr txBox="1"/>
          <p:nvPr/>
        </p:nvSpPr>
        <p:spPr>
          <a:xfrm>
            <a:off x="5301718" y="4316308"/>
            <a:ext cx="2714355" cy="646331"/>
          </a:xfrm>
          <a:prstGeom prst="rect">
            <a:avLst/>
          </a:prstGeom>
          <a:noFill/>
        </p:spPr>
        <p:txBody>
          <a:bodyPr wrap="square" rtlCol="0">
            <a:spAutoFit/>
          </a:bodyPr>
          <a:lstStyle/>
          <a:p>
            <a:pPr algn="ctr"/>
            <a:r>
              <a:rPr lang="ru-RU" b="1" dirty="0">
                <a:solidFill>
                  <a:srgbClr val="002060"/>
                </a:solidFill>
              </a:rPr>
              <a:t>Температура через </a:t>
            </a:r>
            <a:br>
              <a:rPr lang="ru-RU" b="1" dirty="0">
                <a:solidFill>
                  <a:srgbClr val="002060"/>
                </a:solidFill>
              </a:rPr>
            </a:br>
            <a:r>
              <a:rPr lang="ru-RU" b="1" dirty="0">
                <a:solidFill>
                  <a:srgbClr val="002060"/>
                </a:solidFill>
              </a:rPr>
              <a:t>8 минут кипения 79,5° С</a:t>
            </a:r>
          </a:p>
        </p:txBody>
      </p:sp>
      <p:pic>
        <p:nvPicPr>
          <p:cNvPr id="2" name="Рисунок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54179" y="2358933"/>
            <a:ext cx="2694931" cy="1654452"/>
          </a:xfrm>
          <a:prstGeom prst="rect">
            <a:avLst/>
          </a:prstGeom>
        </p:spPr>
      </p:pic>
      <p:pic>
        <p:nvPicPr>
          <p:cNvPr id="3" name="Рисунок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9573" y="5347798"/>
            <a:ext cx="3798969" cy="1233575"/>
          </a:xfrm>
          <a:prstGeom prst="rect">
            <a:avLst/>
          </a:prstGeom>
        </p:spPr>
      </p:pic>
      <p:pic>
        <p:nvPicPr>
          <p:cNvPr id="12" name="Рисунок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01337" y="5347798"/>
            <a:ext cx="4127256" cy="1231035"/>
          </a:xfrm>
          <a:prstGeom prst="rect">
            <a:avLst/>
          </a:prstGeom>
        </p:spPr>
      </p:pic>
      <p:pic>
        <p:nvPicPr>
          <p:cNvPr id="13" name="Рисунок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01337" y="2557269"/>
            <a:ext cx="4127255" cy="1373879"/>
          </a:xfrm>
          <a:prstGeom prst="rect">
            <a:avLst/>
          </a:prstGeom>
        </p:spPr>
      </p:pic>
    </p:spTree>
    <p:extLst>
      <p:ext uri="{BB962C8B-B14F-4D97-AF65-F5344CB8AC3E}">
        <p14:creationId xmlns:p14="http://schemas.microsoft.com/office/powerpoint/2010/main" val="266151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839EC9-9405-4B7A-BDC2-DF9580DF4E45}"/>
              </a:ext>
            </a:extLst>
          </p:cNvPr>
          <p:cNvSpPr>
            <a:spLocks noGrp="1"/>
          </p:cNvSpPr>
          <p:nvPr>
            <p:ph type="title"/>
          </p:nvPr>
        </p:nvSpPr>
        <p:spPr>
          <a:xfrm>
            <a:off x="551532" y="25092"/>
            <a:ext cx="7711119" cy="1018617"/>
          </a:xfrm>
        </p:spPr>
        <p:txBody>
          <a:bodyPr>
            <a:normAutofit/>
          </a:bodyPr>
          <a:lstStyle/>
          <a:p>
            <a:r>
              <a:rPr lang="fr-029" dirty="0">
                <a:cs typeface="Times New Roman" panose="02020603050405020304" pitchFamily="18" charset="0"/>
              </a:rPr>
              <a:t>The task </a:t>
            </a:r>
            <a:r>
              <a:rPr lang="ru-RU" dirty="0">
                <a:cs typeface="Times New Roman" panose="02020603050405020304" pitchFamily="18" charset="0"/>
              </a:rPr>
              <a:t>:</a:t>
            </a:r>
          </a:p>
        </p:txBody>
      </p:sp>
      <p:sp>
        <p:nvSpPr>
          <p:cNvPr id="3" name="Объект 2">
            <a:extLst>
              <a:ext uri="{FF2B5EF4-FFF2-40B4-BE49-F238E27FC236}">
                <a16:creationId xmlns:a16="http://schemas.microsoft.com/office/drawing/2014/main" id="{3D1E086D-105F-4D2D-8180-830E0CAFC9DB}"/>
              </a:ext>
            </a:extLst>
          </p:cNvPr>
          <p:cNvSpPr>
            <a:spLocks noGrp="1"/>
          </p:cNvSpPr>
          <p:nvPr>
            <p:ph idx="1"/>
          </p:nvPr>
        </p:nvSpPr>
        <p:spPr>
          <a:xfrm>
            <a:off x="472760" y="1319496"/>
            <a:ext cx="8198479" cy="5275951"/>
          </a:xfrm>
        </p:spPr>
        <p:txBody>
          <a:bodyPr>
            <a:normAutofit/>
          </a:bodyPr>
          <a:lstStyle/>
          <a:p>
            <a:pPr marL="0" indent="0">
              <a:buNone/>
            </a:pPr>
            <a:r>
              <a:rPr lang="en-US" sz="3600" kern="1000" dirty="0">
                <a:latin typeface="Arial" panose="020B0604020202020204" pitchFamily="34" charset="0"/>
                <a:ea typeface="Times New Roman" panose="02020603050405020304" pitchFamily="18" charset="0"/>
              </a:rPr>
              <a:t>Frozen dumplings sink in water. However, when cooked in boiling water, they rise to the surface. Are the dumplings ready when they float to the surface? Explore this effect.</a:t>
            </a:r>
            <a:endParaRPr lang="ru-RU" sz="3600" kern="1000" dirty="0">
              <a:effectLst/>
              <a:latin typeface="Arial" panose="020B0604020202020204" pitchFamily="34" charset="0"/>
              <a:ea typeface="Times New Roman" panose="02020603050405020304" pitchFamily="18" charset="0"/>
            </a:endParaRPr>
          </a:p>
        </p:txBody>
      </p:sp>
      <p:cxnSp>
        <p:nvCxnSpPr>
          <p:cNvPr id="6" name="Прямая соединительная линия 5">
            <a:extLst>
              <a:ext uri="{FF2B5EF4-FFF2-40B4-BE49-F238E27FC236}">
                <a16:creationId xmlns:a16="http://schemas.microsoft.com/office/drawing/2014/main" id="{05A58D49-D3C4-44A9-B0AE-DC3BBAFA6997}"/>
              </a:ext>
            </a:extLst>
          </p:cNvPr>
          <p:cNvCxnSpPr/>
          <p:nvPr/>
        </p:nvCxnSpPr>
        <p:spPr>
          <a:xfrm flipV="1">
            <a:off x="207817" y="1006764"/>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962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487870" y="1816001"/>
            <a:ext cx="3024073" cy="2016049"/>
          </a:xfrm>
        </p:spPr>
      </p:pic>
      <p:sp>
        <p:nvSpPr>
          <p:cNvPr id="4" name="Заголовок 1">
            <a:extLst>
              <a:ext uri="{FF2B5EF4-FFF2-40B4-BE49-F238E27FC236}">
                <a16:creationId xmlns:a16="http://schemas.microsoft.com/office/drawing/2014/main" id="{08071074-40A5-4849-98C8-C4AC4F043A3E}"/>
              </a:ext>
            </a:extLst>
          </p:cNvPr>
          <p:cNvSpPr txBox="1">
            <a:spLocks/>
          </p:cNvSpPr>
          <p:nvPr/>
        </p:nvSpPr>
        <p:spPr>
          <a:xfrm>
            <a:off x="258536" y="81802"/>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latin typeface="Times New Roman" panose="02020603050405020304" pitchFamily="18" charset="0"/>
                <a:cs typeface="Times New Roman" panose="02020603050405020304" pitchFamily="18" charset="0"/>
              </a:rPr>
              <a:t>Опыт</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«Пельмени с говядиной»</a:t>
            </a:r>
          </a:p>
        </p:txBody>
      </p:sp>
      <p:cxnSp>
        <p:nvCxnSpPr>
          <p:cNvPr id="5" name="Прямая соединительная линия 4">
            <a:extLst>
              <a:ext uri="{FF2B5EF4-FFF2-40B4-BE49-F238E27FC236}">
                <a16:creationId xmlns:a16="http://schemas.microsoft.com/office/drawing/2014/main" id="{05A58D49-D3C4-44A9-B0AE-DC3BBAFA6997}"/>
              </a:ext>
            </a:extLst>
          </p:cNvPr>
          <p:cNvCxnSpPr/>
          <p:nvPr/>
        </p:nvCxnSpPr>
        <p:spPr>
          <a:xfrm flipV="1">
            <a:off x="71275" y="1370566"/>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327355" y="1892128"/>
            <a:ext cx="1991032" cy="369332"/>
          </a:xfrm>
          <a:prstGeom prst="rect">
            <a:avLst/>
          </a:prstGeom>
          <a:noFill/>
        </p:spPr>
        <p:txBody>
          <a:bodyPr wrap="square" rtlCol="0">
            <a:spAutoFit/>
          </a:bodyPr>
          <a:lstStyle/>
          <a:p>
            <a:r>
              <a:rPr lang="ru-RU" b="1" dirty="0">
                <a:solidFill>
                  <a:srgbClr val="FFFF00"/>
                </a:solidFill>
              </a:rPr>
              <a:t>Всплытие</a:t>
            </a:r>
          </a:p>
        </p:txBody>
      </p:sp>
      <p:pic>
        <p:nvPicPr>
          <p:cNvPr id="9" name="Рисунок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989" y="4639628"/>
            <a:ext cx="2698955" cy="1895442"/>
          </a:xfrm>
          <a:prstGeom prst="rect">
            <a:avLst/>
          </a:prstGeom>
        </p:spPr>
      </p:pic>
      <p:pic>
        <p:nvPicPr>
          <p:cNvPr id="10" name="Рисунок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39346" y="2444967"/>
            <a:ext cx="3789304" cy="1332114"/>
          </a:xfrm>
          <a:prstGeom prst="rect">
            <a:avLst/>
          </a:prstGeom>
        </p:spPr>
      </p:pic>
      <p:sp>
        <p:nvSpPr>
          <p:cNvPr id="11" name="TextBox 10"/>
          <p:cNvSpPr txBox="1"/>
          <p:nvPr/>
        </p:nvSpPr>
        <p:spPr>
          <a:xfrm>
            <a:off x="5076820" y="1710322"/>
            <a:ext cx="2714355" cy="646331"/>
          </a:xfrm>
          <a:prstGeom prst="rect">
            <a:avLst/>
          </a:prstGeom>
          <a:noFill/>
        </p:spPr>
        <p:txBody>
          <a:bodyPr wrap="square" rtlCol="0">
            <a:spAutoFit/>
          </a:bodyPr>
          <a:lstStyle/>
          <a:p>
            <a:pPr algn="ctr"/>
            <a:r>
              <a:rPr lang="ru-RU" b="1" dirty="0">
                <a:solidFill>
                  <a:srgbClr val="002060"/>
                </a:solidFill>
              </a:rPr>
              <a:t>Температура при</a:t>
            </a:r>
            <a:br>
              <a:rPr lang="ru-RU" b="1" dirty="0">
                <a:solidFill>
                  <a:srgbClr val="002060"/>
                </a:solidFill>
              </a:rPr>
            </a:br>
            <a:r>
              <a:rPr lang="ru-RU" b="1" dirty="0">
                <a:solidFill>
                  <a:srgbClr val="002060"/>
                </a:solidFill>
              </a:rPr>
              <a:t> всплытии 29,1° С</a:t>
            </a:r>
          </a:p>
        </p:txBody>
      </p:sp>
      <p:sp>
        <p:nvSpPr>
          <p:cNvPr id="12" name="TextBox 11"/>
          <p:cNvSpPr txBox="1"/>
          <p:nvPr/>
        </p:nvSpPr>
        <p:spPr>
          <a:xfrm>
            <a:off x="812988" y="4240833"/>
            <a:ext cx="2698955" cy="369332"/>
          </a:xfrm>
          <a:prstGeom prst="rect">
            <a:avLst/>
          </a:prstGeom>
          <a:noFill/>
        </p:spPr>
        <p:txBody>
          <a:bodyPr wrap="square" rtlCol="0">
            <a:spAutoFit/>
          </a:bodyPr>
          <a:lstStyle/>
          <a:p>
            <a:r>
              <a:rPr lang="ru-RU" b="1" dirty="0">
                <a:solidFill>
                  <a:srgbClr val="002060"/>
                </a:solidFill>
              </a:rPr>
              <a:t>Через 10 минут кипения</a:t>
            </a:r>
          </a:p>
        </p:txBody>
      </p:sp>
      <p:pic>
        <p:nvPicPr>
          <p:cNvPr id="13" name="Рисунок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568191" y="4814537"/>
            <a:ext cx="3789304" cy="1720533"/>
          </a:xfrm>
          <a:prstGeom prst="rect">
            <a:avLst/>
          </a:prstGeom>
        </p:spPr>
      </p:pic>
      <p:sp>
        <p:nvSpPr>
          <p:cNvPr id="14" name="TextBox 13"/>
          <p:cNvSpPr txBox="1"/>
          <p:nvPr/>
        </p:nvSpPr>
        <p:spPr>
          <a:xfrm>
            <a:off x="5105665" y="4102333"/>
            <a:ext cx="2714355" cy="646331"/>
          </a:xfrm>
          <a:prstGeom prst="rect">
            <a:avLst/>
          </a:prstGeom>
          <a:noFill/>
        </p:spPr>
        <p:txBody>
          <a:bodyPr wrap="square" rtlCol="0">
            <a:spAutoFit/>
          </a:bodyPr>
          <a:lstStyle/>
          <a:p>
            <a:pPr algn="ctr"/>
            <a:r>
              <a:rPr lang="ru-RU" b="1" dirty="0">
                <a:solidFill>
                  <a:srgbClr val="002060"/>
                </a:solidFill>
              </a:rPr>
              <a:t>Температура через </a:t>
            </a:r>
            <a:br>
              <a:rPr lang="ru-RU" b="1" dirty="0">
                <a:solidFill>
                  <a:srgbClr val="002060"/>
                </a:solidFill>
              </a:rPr>
            </a:br>
            <a:r>
              <a:rPr lang="ru-RU" b="1" dirty="0">
                <a:solidFill>
                  <a:srgbClr val="002060"/>
                </a:solidFill>
              </a:rPr>
              <a:t>10 минут кипения 67,7° С</a:t>
            </a:r>
          </a:p>
        </p:txBody>
      </p:sp>
    </p:spTree>
    <p:extLst>
      <p:ext uri="{BB962C8B-B14F-4D97-AF65-F5344CB8AC3E}">
        <p14:creationId xmlns:p14="http://schemas.microsoft.com/office/powerpoint/2010/main" val="3122413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08071074-40A5-4849-98C8-C4AC4F043A3E}"/>
              </a:ext>
            </a:extLst>
          </p:cNvPr>
          <p:cNvSpPr txBox="1">
            <a:spLocks/>
          </p:cNvSpPr>
          <p:nvPr/>
        </p:nvSpPr>
        <p:spPr>
          <a:xfrm>
            <a:off x="258536" y="81802"/>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latin typeface="Times New Roman" panose="02020603050405020304" pitchFamily="18" charset="0"/>
                <a:cs typeface="Times New Roman" panose="02020603050405020304" pitchFamily="18" charset="0"/>
              </a:rPr>
              <a:t>Опыт</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«Безглютеновое тесто»</a:t>
            </a:r>
          </a:p>
        </p:txBody>
      </p:sp>
      <p:cxnSp>
        <p:nvCxnSpPr>
          <p:cNvPr id="5" name="Прямая соединительная линия 4">
            <a:extLst>
              <a:ext uri="{FF2B5EF4-FFF2-40B4-BE49-F238E27FC236}">
                <a16:creationId xmlns:a16="http://schemas.microsoft.com/office/drawing/2014/main" id="{05A58D49-D3C4-44A9-B0AE-DC3BBAFA6997}"/>
              </a:ext>
            </a:extLst>
          </p:cNvPr>
          <p:cNvCxnSpPr/>
          <p:nvPr/>
        </p:nvCxnSpPr>
        <p:spPr>
          <a:xfrm flipV="1">
            <a:off x="71275" y="1370566"/>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68413" y="1772799"/>
            <a:ext cx="1991032" cy="923330"/>
          </a:xfrm>
          <a:prstGeom prst="rect">
            <a:avLst/>
          </a:prstGeom>
          <a:noFill/>
        </p:spPr>
        <p:txBody>
          <a:bodyPr wrap="square" rtlCol="0">
            <a:spAutoFit/>
          </a:bodyPr>
          <a:lstStyle/>
          <a:p>
            <a:pPr lvl="0" algn="ctr"/>
            <a:r>
              <a:rPr lang="ru-RU" b="1" dirty="0">
                <a:solidFill>
                  <a:srgbClr val="002060"/>
                </a:solidFill>
              </a:rPr>
              <a:t>Всплытие </a:t>
            </a:r>
            <a:br>
              <a:rPr lang="ru-RU" b="1" dirty="0">
                <a:solidFill>
                  <a:srgbClr val="002060"/>
                </a:solidFill>
              </a:rPr>
            </a:br>
            <a:r>
              <a:rPr lang="ru-RU" b="1" dirty="0">
                <a:solidFill>
                  <a:srgbClr val="002060"/>
                </a:solidFill>
              </a:rPr>
              <a:t>(</a:t>
            </a:r>
            <a:r>
              <a:rPr lang="en-US" b="1" dirty="0">
                <a:solidFill>
                  <a:srgbClr val="002060"/>
                </a:solidFill>
              </a:rPr>
              <a:t>t</a:t>
            </a:r>
            <a:r>
              <a:rPr lang="ru-RU" b="1" dirty="0">
                <a:solidFill>
                  <a:srgbClr val="002060"/>
                </a:solidFill>
              </a:rPr>
              <a:t>° </a:t>
            </a:r>
            <a:r>
              <a:rPr lang="en-US" b="1" dirty="0">
                <a:solidFill>
                  <a:srgbClr val="002060"/>
                </a:solidFill>
              </a:rPr>
              <a:t>= 32</a:t>
            </a:r>
            <a:r>
              <a:rPr lang="ru-RU" b="1" dirty="0">
                <a:solidFill>
                  <a:srgbClr val="002060"/>
                </a:solidFill>
              </a:rPr>
              <a:t>,</a:t>
            </a:r>
            <a:r>
              <a:rPr lang="en-US" b="1" dirty="0">
                <a:solidFill>
                  <a:srgbClr val="002060"/>
                </a:solidFill>
              </a:rPr>
              <a:t>6</a:t>
            </a:r>
            <a:r>
              <a:rPr lang="ru-RU" b="1" dirty="0">
                <a:solidFill>
                  <a:srgbClr val="002060"/>
                </a:solidFill>
              </a:rPr>
              <a:t> ° С)</a:t>
            </a:r>
          </a:p>
          <a:p>
            <a:endParaRPr lang="ru-RU" b="1" dirty="0">
              <a:solidFill>
                <a:srgbClr val="002060"/>
              </a:solidFill>
            </a:endParaRPr>
          </a:p>
        </p:txBody>
      </p:sp>
      <p:sp>
        <p:nvSpPr>
          <p:cNvPr id="8" name="TextBox 7"/>
          <p:cNvSpPr txBox="1"/>
          <p:nvPr/>
        </p:nvSpPr>
        <p:spPr>
          <a:xfrm>
            <a:off x="527390" y="1772799"/>
            <a:ext cx="3674496" cy="923330"/>
          </a:xfrm>
          <a:prstGeom prst="rect">
            <a:avLst/>
          </a:prstGeom>
          <a:noFill/>
        </p:spPr>
        <p:txBody>
          <a:bodyPr wrap="square" rtlCol="0">
            <a:spAutoFit/>
          </a:bodyPr>
          <a:lstStyle/>
          <a:p>
            <a:r>
              <a:rPr lang="ru-RU" b="1" dirty="0">
                <a:solidFill>
                  <a:srgbClr val="002060"/>
                </a:solidFill>
              </a:rPr>
              <a:t>Самостоятельно изготовила безглютеновое тесто, начинка из говяжьих пельменей. </a:t>
            </a:r>
          </a:p>
        </p:txBody>
      </p:sp>
      <p:sp>
        <p:nvSpPr>
          <p:cNvPr id="9" name="TextBox 8"/>
          <p:cNvSpPr txBox="1"/>
          <p:nvPr/>
        </p:nvSpPr>
        <p:spPr>
          <a:xfrm>
            <a:off x="5093002" y="4450261"/>
            <a:ext cx="2714355" cy="646331"/>
          </a:xfrm>
          <a:prstGeom prst="rect">
            <a:avLst/>
          </a:prstGeom>
          <a:noFill/>
        </p:spPr>
        <p:txBody>
          <a:bodyPr wrap="square" rtlCol="0">
            <a:spAutoFit/>
          </a:bodyPr>
          <a:lstStyle/>
          <a:p>
            <a:pPr algn="ctr"/>
            <a:r>
              <a:rPr lang="ru-RU" b="1" dirty="0">
                <a:solidFill>
                  <a:srgbClr val="002060"/>
                </a:solidFill>
              </a:rPr>
              <a:t>Температура через </a:t>
            </a:r>
            <a:br>
              <a:rPr lang="ru-RU" b="1" dirty="0">
                <a:solidFill>
                  <a:srgbClr val="002060"/>
                </a:solidFill>
              </a:rPr>
            </a:br>
            <a:r>
              <a:rPr lang="ru-RU" b="1" dirty="0">
                <a:solidFill>
                  <a:srgbClr val="002060"/>
                </a:solidFill>
              </a:rPr>
              <a:t>5 минут кипения 67,3° С</a:t>
            </a:r>
          </a:p>
        </p:txBody>
      </p:sp>
      <p:pic>
        <p:nvPicPr>
          <p:cNvPr id="3" name="Рисунок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7390" y="2856493"/>
            <a:ext cx="3214675" cy="2411007"/>
          </a:xfrm>
          <a:prstGeom prst="rect">
            <a:avLst/>
          </a:prstGeom>
        </p:spPr>
      </p:pic>
      <p:pic>
        <p:nvPicPr>
          <p:cNvPr id="10" name="Рисунок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93002" y="2484720"/>
            <a:ext cx="2541853" cy="1694568"/>
          </a:xfrm>
          <a:prstGeom prst="rect">
            <a:avLst/>
          </a:prstGeom>
        </p:spPr>
      </p:pic>
      <p:pic>
        <p:nvPicPr>
          <p:cNvPr id="11" name="Рисунок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254060" y="5267500"/>
            <a:ext cx="2553297" cy="1330821"/>
          </a:xfrm>
          <a:prstGeom prst="rect">
            <a:avLst/>
          </a:prstGeom>
        </p:spPr>
      </p:pic>
      <p:sp>
        <p:nvSpPr>
          <p:cNvPr id="13" name="TextBox 12"/>
          <p:cNvSpPr txBox="1"/>
          <p:nvPr/>
        </p:nvSpPr>
        <p:spPr>
          <a:xfrm>
            <a:off x="527390" y="5427864"/>
            <a:ext cx="3214675" cy="1200329"/>
          </a:xfrm>
          <a:prstGeom prst="rect">
            <a:avLst/>
          </a:prstGeom>
          <a:noFill/>
        </p:spPr>
        <p:txBody>
          <a:bodyPr wrap="square" rtlCol="0">
            <a:spAutoFit/>
          </a:bodyPr>
          <a:lstStyle/>
          <a:p>
            <a:r>
              <a:rPr lang="ru-RU" b="1" dirty="0">
                <a:solidFill>
                  <a:srgbClr val="002060"/>
                </a:solidFill>
              </a:rPr>
              <a:t>Состав безглютенового теста:</a:t>
            </a:r>
          </a:p>
          <a:p>
            <a:r>
              <a:rPr lang="ru-RU" b="1" dirty="0">
                <a:solidFill>
                  <a:srgbClr val="002060"/>
                </a:solidFill>
              </a:rPr>
              <a:t>Мука рисовая, мука кукурузная, крахмал кукурузный, вода, соль.</a:t>
            </a:r>
          </a:p>
        </p:txBody>
      </p:sp>
    </p:spTree>
    <p:extLst>
      <p:ext uri="{BB962C8B-B14F-4D97-AF65-F5344CB8AC3E}">
        <p14:creationId xmlns:p14="http://schemas.microsoft.com/office/powerpoint/2010/main" val="3714163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08071074-40A5-4849-98C8-C4AC4F043A3E}"/>
              </a:ext>
            </a:extLst>
          </p:cNvPr>
          <p:cNvSpPr txBox="1">
            <a:spLocks/>
          </p:cNvSpPr>
          <p:nvPr/>
        </p:nvSpPr>
        <p:spPr>
          <a:xfrm>
            <a:off x="258536" y="81802"/>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latin typeface="Times New Roman" panose="02020603050405020304" pitchFamily="18" charset="0"/>
                <a:cs typeface="Times New Roman" panose="02020603050405020304" pitchFamily="18" charset="0"/>
              </a:rPr>
              <a:t>Опыт </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«Пельмени с курицей»</a:t>
            </a:r>
          </a:p>
        </p:txBody>
      </p:sp>
      <p:cxnSp>
        <p:nvCxnSpPr>
          <p:cNvPr id="5" name="Прямая соединительная линия 4">
            <a:extLst>
              <a:ext uri="{FF2B5EF4-FFF2-40B4-BE49-F238E27FC236}">
                <a16:creationId xmlns:a16="http://schemas.microsoft.com/office/drawing/2014/main" id="{05A58D49-D3C4-44A9-B0AE-DC3BBAFA6997}"/>
              </a:ext>
            </a:extLst>
          </p:cNvPr>
          <p:cNvCxnSpPr/>
          <p:nvPr/>
        </p:nvCxnSpPr>
        <p:spPr>
          <a:xfrm flipV="1">
            <a:off x="71275" y="1370566"/>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47047" y="1728928"/>
            <a:ext cx="1991032" cy="369332"/>
          </a:xfrm>
          <a:prstGeom prst="rect">
            <a:avLst/>
          </a:prstGeom>
          <a:noFill/>
        </p:spPr>
        <p:txBody>
          <a:bodyPr wrap="square" rtlCol="0">
            <a:spAutoFit/>
          </a:bodyPr>
          <a:lstStyle/>
          <a:p>
            <a:r>
              <a:rPr lang="ru-RU" b="1" dirty="0">
                <a:solidFill>
                  <a:srgbClr val="002060"/>
                </a:solidFill>
              </a:rPr>
              <a:t>Всплытие</a:t>
            </a:r>
          </a:p>
        </p:txBody>
      </p:sp>
      <p:sp>
        <p:nvSpPr>
          <p:cNvPr id="7" name="TextBox 6"/>
          <p:cNvSpPr txBox="1"/>
          <p:nvPr/>
        </p:nvSpPr>
        <p:spPr>
          <a:xfrm>
            <a:off x="4911211" y="1972403"/>
            <a:ext cx="3617381" cy="369332"/>
          </a:xfrm>
          <a:prstGeom prst="rect">
            <a:avLst/>
          </a:prstGeom>
          <a:noFill/>
        </p:spPr>
        <p:txBody>
          <a:bodyPr wrap="square" rtlCol="0">
            <a:spAutoFit/>
          </a:bodyPr>
          <a:lstStyle/>
          <a:p>
            <a:pPr algn="ctr"/>
            <a:r>
              <a:rPr lang="ru-RU" b="1" dirty="0">
                <a:solidFill>
                  <a:srgbClr val="002060"/>
                </a:solidFill>
              </a:rPr>
              <a:t>Температура при всплытии 39,3° С</a:t>
            </a:r>
          </a:p>
        </p:txBody>
      </p:sp>
      <p:sp>
        <p:nvSpPr>
          <p:cNvPr id="8" name="TextBox 7"/>
          <p:cNvSpPr txBox="1"/>
          <p:nvPr/>
        </p:nvSpPr>
        <p:spPr>
          <a:xfrm>
            <a:off x="1106129" y="4316308"/>
            <a:ext cx="2698955" cy="923330"/>
          </a:xfrm>
          <a:prstGeom prst="rect">
            <a:avLst/>
          </a:prstGeom>
          <a:noFill/>
        </p:spPr>
        <p:txBody>
          <a:bodyPr wrap="square" rtlCol="0">
            <a:spAutoFit/>
          </a:bodyPr>
          <a:lstStyle/>
          <a:p>
            <a:r>
              <a:rPr lang="ru-RU" b="1" dirty="0">
                <a:solidFill>
                  <a:srgbClr val="002060"/>
                </a:solidFill>
              </a:rPr>
              <a:t>Температура через 5 минут кипения 51,9° С</a:t>
            </a:r>
          </a:p>
          <a:p>
            <a:endParaRPr lang="ru-RU" b="1" dirty="0">
              <a:solidFill>
                <a:srgbClr val="002060"/>
              </a:solidFill>
            </a:endParaRPr>
          </a:p>
        </p:txBody>
      </p:sp>
      <p:sp>
        <p:nvSpPr>
          <p:cNvPr id="9" name="TextBox 8"/>
          <p:cNvSpPr txBox="1"/>
          <p:nvPr/>
        </p:nvSpPr>
        <p:spPr>
          <a:xfrm>
            <a:off x="5301718" y="4316308"/>
            <a:ext cx="2714355" cy="646331"/>
          </a:xfrm>
          <a:prstGeom prst="rect">
            <a:avLst/>
          </a:prstGeom>
          <a:noFill/>
        </p:spPr>
        <p:txBody>
          <a:bodyPr wrap="square" rtlCol="0">
            <a:spAutoFit/>
          </a:bodyPr>
          <a:lstStyle/>
          <a:p>
            <a:pPr algn="ctr"/>
            <a:r>
              <a:rPr lang="ru-RU" b="1" dirty="0">
                <a:solidFill>
                  <a:srgbClr val="002060"/>
                </a:solidFill>
              </a:rPr>
              <a:t>Температура через </a:t>
            </a:r>
            <a:br>
              <a:rPr lang="ru-RU" b="1" dirty="0">
                <a:solidFill>
                  <a:srgbClr val="002060"/>
                </a:solidFill>
              </a:rPr>
            </a:br>
            <a:r>
              <a:rPr lang="ru-RU" b="1" dirty="0">
                <a:solidFill>
                  <a:srgbClr val="002060"/>
                </a:solidFill>
              </a:rPr>
              <a:t>10 минут кипения 65,5° С</a:t>
            </a:r>
          </a:p>
        </p:txBody>
      </p:sp>
      <p:pic>
        <p:nvPicPr>
          <p:cNvPr id="10" name="Рисунок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37470" y="2410023"/>
            <a:ext cx="3642852" cy="1550104"/>
          </a:xfrm>
          <a:prstGeom prst="rect">
            <a:avLst/>
          </a:prstGeom>
        </p:spPr>
      </p:pic>
      <p:pic>
        <p:nvPicPr>
          <p:cNvPr id="11" name="Рисунок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5881" y="2108418"/>
            <a:ext cx="3019203" cy="1921251"/>
          </a:xfrm>
          <a:prstGeom prst="rect">
            <a:avLst/>
          </a:prstGeom>
        </p:spPr>
      </p:pic>
      <p:pic>
        <p:nvPicPr>
          <p:cNvPr id="14" name="Рисунок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9327" y="5060590"/>
            <a:ext cx="3786699" cy="1631574"/>
          </a:xfrm>
          <a:prstGeom prst="rect">
            <a:avLst/>
          </a:prstGeom>
        </p:spPr>
      </p:pic>
      <p:pic>
        <p:nvPicPr>
          <p:cNvPr id="15" name="Рисунок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837470" y="5099216"/>
            <a:ext cx="3642852" cy="1592948"/>
          </a:xfrm>
          <a:prstGeom prst="rect">
            <a:avLst/>
          </a:prstGeom>
        </p:spPr>
      </p:pic>
    </p:spTree>
    <p:extLst>
      <p:ext uri="{BB962C8B-B14F-4D97-AF65-F5344CB8AC3E}">
        <p14:creationId xmlns:p14="http://schemas.microsoft.com/office/powerpoint/2010/main" val="34249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4098B40-1DC7-45B2-A78D-7D79B1C30C8C}"/>
              </a:ext>
            </a:extLst>
          </p:cNvPr>
          <p:cNvSpPr>
            <a:spLocks noGrp="1"/>
          </p:cNvSpPr>
          <p:nvPr>
            <p:ph idx="1"/>
          </p:nvPr>
        </p:nvSpPr>
        <p:spPr>
          <a:xfrm>
            <a:off x="309715" y="1782763"/>
            <a:ext cx="8603375" cy="3688889"/>
          </a:xfrm>
        </p:spPr>
        <p:txBody>
          <a:bodyPr>
            <a:normAutofit/>
          </a:bodyPr>
          <a:lstStyle/>
          <a:p>
            <a:pPr>
              <a:lnSpc>
                <a:spcPct val="150000"/>
              </a:lnSpc>
              <a:buFont typeface="Wingdings" panose="05000000000000000000" pitchFamily="2" charset="2"/>
              <a:buChar char="Ø"/>
            </a:pPr>
            <a:r>
              <a:rPr lang="ru-RU" sz="3200" b="1" dirty="0"/>
              <a:t> </a:t>
            </a:r>
            <a:r>
              <a:rPr lang="en-US" sz="3200" b="1" dirty="0"/>
              <a:t>Cook dumplings</a:t>
            </a:r>
          </a:p>
          <a:p>
            <a:pPr>
              <a:lnSpc>
                <a:spcPct val="150000"/>
              </a:lnSpc>
              <a:buFont typeface="Wingdings" panose="05000000000000000000" pitchFamily="2" charset="2"/>
              <a:buChar char="Ø"/>
            </a:pPr>
            <a:r>
              <a:rPr lang="en-US" sz="3200" b="1" dirty="0"/>
              <a:t> Take measurements.</a:t>
            </a:r>
          </a:p>
          <a:p>
            <a:pPr>
              <a:lnSpc>
                <a:spcPct val="150000"/>
              </a:lnSpc>
              <a:buFont typeface="Wingdings" panose="05000000000000000000" pitchFamily="2" charset="2"/>
              <a:buChar char="Ø"/>
            </a:pPr>
            <a:r>
              <a:rPr lang="en-US" sz="3200" b="1" dirty="0"/>
              <a:t> Build a physical model.</a:t>
            </a:r>
          </a:p>
          <a:p>
            <a:pPr>
              <a:lnSpc>
                <a:spcPct val="150000"/>
              </a:lnSpc>
              <a:buFont typeface="Wingdings" panose="05000000000000000000" pitchFamily="2" charset="2"/>
              <a:buChar char="Ø"/>
            </a:pPr>
            <a:r>
              <a:rPr lang="en-US" sz="3200" b="1" dirty="0"/>
              <a:t> Study this effect.</a:t>
            </a:r>
            <a:endParaRPr lang="ru-RU" sz="3200" b="1" dirty="0"/>
          </a:p>
        </p:txBody>
      </p:sp>
      <p:cxnSp>
        <p:nvCxnSpPr>
          <p:cNvPr id="6" name="Прямая соединительная линия 5">
            <a:extLst>
              <a:ext uri="{FF2B5EF4-FFF2-40B4-BE49-F238E27FC236}">
                <a16:creationId xmlns:a16="http://schemas.microsoft.com/office/drawing/2014/main" id="{05A58D49-D3C4-44A9-B0AE-DC3BBAFA6997}"/>
              </a:ext>
            </a:extLst>
          </p:cNvPr>
          <p:cNvCxnSpPr/>
          <p:nvPr/>
        </p:nvCxnSpPr>
        <p:spPr>
          <a:xfrm flipV="1">
            <a:off x="184726" y="985460"/>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Заголовок 1">
            <a:extLst>
              <a:ext uri="{FF2B5EF4-FFF2-40B4-BE49-F238E27FC236}">
                <a16:creationId xmlns:a16="http://schemas.microsoft.com/office/drawing/2014/main" id="{C8839EC9-9405-4B7A-BDC2-DF9580DF4E45}"/>
              </a:ext>
            </a:extLst>
          </p:cNvPr>
          <p:cNvSpPr txBox="1">
            <a:spLocks/>
          </p:cNvSpPr>
          <p:nvPr/>
        </p:nvSpPr>
        <p:spPr>
          <a:xfrm>
            <a:off x="551532" y="-4405"/>
            <a:ext cx="7711119" cy="10186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029" dirty="0">
                <a:cs typeface="Times New Roman" panose="02020603050405020304" pitchFamily="18" charset="0"/>
              </a:rPr>
              <a:t>Solution plan</a:t>
            </a:r>
            <a:r>
              <a:rPr lang="ru-RU" dirty="0">
                <a:cs typeface="Times New Roman" panose="02020603050405020304" pitchFamily="18" charset="0"/>
              </a:rPr>
              <a:t>:</a:t>
            </a:r>
          </a:p>
        </p:txBody>
      </p:sp>
    </p:spTree>
    <p:extLst>
      <p:ext uri="{BB962C8B-B14F-4D97-AF65-F5344CB8AC3E}">
        <p14:creationId xmlns:p14="http://schemas.microsoft.com/office/powerpoint/2010/main" val="3692602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упить электронный цифровой термометр - Грейн Март"/>
          <p:cNvPicPr>
            <a:picLocks noChangeAspect="1" noChangeArrowheads="1"/>
          </p:cNvPicPr>
          <p:nvPr/>
        </p:nvPicPr>
        <p:blipFill rotWithShape="1">
          <a:blip r:embed="rId2">
            <a:extLst>
              <a:ext uri="{28A0092B-C50C-407E-A947-70E740481C1C}">
                <a14:useLocalDpi xmlns:a14="http://schemas.microsoft.com/office/drawing/2010/main" val="0"/>
              </a:ext>
            </a:extLst>
          </a:blip>
          <a:srcRect l="19476" t="-1004" r="14746" b="1089"/>
          <a:stretch/>
        </p:blipFill>
        <p:spPr bwMode="auto">
          <a:xfrm rot="4864822">
            <a:off x="988115" y="747477"/>
            <a:ext cx="1637463" cy="248726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extLst>
              <a:ext uri="{BEBA8EAE-BF5A-486C-A8C5-ECC9F3942E4B}">
                <a14:imgProps xmlns:a14="http://schemas.microsoft.com/office/drawing/2010/main">
                  <a14:imgLayer r:embed="rId4">
                    <a14:imgEffect>
                      <a14:backgroundRemoval t="4722" b="97778" l="313" r="100000">
                        <a14:foregroundMark x1="25313" y1="38611" x2="21953" y2="58056"/>
                        <a14:foregroundMark x1="47266" y1="66806" x2="60547" y2="35139"/>
                        <a14:foregroundMark x1="49922" y1="33889" x2="48750" y2="33194"/>
                        <a14:foregroundMark x1="37422" y1="37222" x2="60859" y2="67500"/>
                        <a14:foregroundMark x1="65781" y1="60694" x2="28750" y2="19722"/>
                        <a14:foregroundMark x1="23828" y1="18333" x2="17422" y2="25139"/>
                        <a14:foregroundMark x1="13984" y1="24444" x2="14375" y2="22361"/>
                        <a14:foregroundMark x1="29844" y1="15000" x2="29844" y2="15000"/>
                        <a14:foregroundMark x1="29844" y1="10972" x2="30234" y2="10972"/>
                        <a14:foregroundMark x1="30625" y1="6944" x2="32500" y2="6944"/>
                        <a14:foregroundMark x1="38594" y1="11667" x2="81719" y2="60694"/>
                        <a14:foregroundMark x1="11719" y1="27083" x2="22656" y2="72917"/>
                        <a14:foregroundMark x1="12812" y1="59444" x2="12812" y2="59444"/>
                        <a14:foregroundMark x1="14375" y1="63472" x2="13984" y2="42639"/>
                        <a14:foregroundMark x1="13203" y1="44583" x2="13203" y2="44583"/>
                        <a14:foregroundMark x1="11719" y1="43889" x2="11719" y2="43889"/>
                        <a14:foregroundMark x1="11328" y1="41250" x2="11328" y2="41250"/>
                        <a14:foregroundMark x1="3750" y1="41250" x2="3750" y2="41250"/>
                        <a14:foregroundMark x1="19297" y1="76944" x2="54844" y2="89028"/>
                        <a14:foregroundMark x1="34063" y1="96389" x2="34063" y2="96389"/>
                        <a14:foregroundMark x1="87031" y1="62778" x2="95703" y2="38611"/>
                        <a14:foregroundMark x1="55625" y1="83611" x2="85469" y2="82222"/>
                        <a14:foregroundMark x1="53359" y1="15000" x2="83594" y2="31806"/>
                        <a14:foregroundMark x1="35547" y1="3611" x2="57891" y2="10278"/>
                        <a14:foregroundMark x1="94219" y1="61389" x2="94219" y2="61389"/>
                      </a14:backgroundRemoval>
                    </a14:imgEffect>
                  </a14:imgLayer>
                </a14:imgProps>
              </a:ext>
            </a:extLst>
          </a:blip>
          <a:stretch>
            <a:fillRect/>
          </a:stretch>
        </p:blipFill>
        <p:spPr>
          <a:xfrm>
            <a:off x="3531654" y="2007422"/>
            <a:ext cx="3353415" cy="1886296"/>
          </a:xfrm>
          <a:prstGeom prst="rect">
            <a:avLst/>
          </a:prstGeom>
          <a:ln>
            <a:noFill/>
          </a:ln>
          <a:effectLst/>
        </p:spPr>
      </p:pic>
      <p:pic>
        <p:nvPicPr>
          <p:cNvPr id="1028" name="Picture 4" descr="Кухонные электронные весы для продуктов Momert 6848 - купить в Москве у  официального дилера по спеццен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517" y="4472993"/>
            <a:ext cx="3089200" cy="231690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6"/>
          <a:stretch>
            <a:fillRect/>
          </a:stretch>
        </p:blipFill>
        <p:spPr>
          <a:xfrm>
            <a:off x="4684093" y="4520496"/>
            <a:ext cx="3244344" cy="2162896"/>
          </a:xfrm>
          <a:prstGeom prst="rect">
            <a:avLst/>
          </a:prstGeom>
        </p:spPr>
      </p:pic>
      <p:sp>
        <p:nvSpPr>
          <p:cNvPr id="6" name="TextBox 5"/>
          <p:cNvSpPr txBox="1"/>
          <p:nvPr/>
        </p:nvSpPr>
        <p:spPr>
          <a:xfrm>
            <a:off x="6920693" y="1395323"/>
            <a:ext cx="1768113" cy="1200329"/>
          </a:xfrm>
          <a:prstGeom prst="rect">
            <a:avLst/>
          </a:prstGeom>
          <a:noFill/>
        </p:spPr>
        <p:txBody>
          <a:bodyPr wrap="none" rtlCol="0">
            <a:spAutoFit/>
          </a:bodyPr>
          <a:lstStyle/>
          <a:p>
            <a:r>
              <a:rPr lang="ru-RU" sz="2400" b="1" dirty="0"/>
              <a:t>-</a:t>
            </a:r>
            <a:r>
              <a:rPr lang="en-US" sz="2400" b="1" dirty="0"/>
              <a:t> </a:t>
            </a:r>
            <a:r>
              <a:rPr lang="fr-029" sz="2400" b="1" dirty="0"/>
              <a:t>Water</a:t>
            </a:r>
          </a:p>
          <a:p>
            <a:r>
              <a:rPr lang="fr-029" sz="2400" b="1" dirty="0"/>
              <a:t>- Salt</a:t>
            </a:r>
          </a:p>
          <a:p>
            <a:r>
              <a:rPr lang="fr-029" sz="2400" b="1" dirty="0"/>
              <a:t>- Stopwatch</a:t>
            </a:r>
            <a:r>
              <a:rPr lang="ru-RU" sz="2400" b="1" dirty="0"/>
              <a:t> </a:t>
            </a:r>
          </a:p>
        </p:txBody>
      </p:sp>
      <p:sp>
        <p:nvSpPr>
          <p:cNvPr id="15" name="TextBox 14"/>
          <p:cNvSpPr txBox="1"/>
          <p:nvPr/>
        </p:nvSpPr>
        <p:spPr>
          <a:xfrm>
            <a:off x="415685" y="2595652"/>
            <a:ext cx="3331031" cy="1200329"/>
          </a:xfrm>
          <a:prstGeom prst="rect">
            <a:avLst/>
          </a:prstGeom>
          <a:noFill/>
        </p:spPr>
        <p:txBody>
          <a:bodyPr wrap="square" rtlCol="0">
            <a:spAutoFit/>
          </a:bodyPr>
          <a:lstStyle/>
          <a:p>
            <a:r>
              <a:rPr lang="ru-RU" sz="2400" b="1" dirty="0"/>
              <a:t> </a:t>
            </a:r>
            <a:r>
              <a:rPr lang="en-US" sz="2400" dirty="0"/>
              <a:t>Thermometer for products with a probe </a:t>
            </a:r>
            <a:r>
              <a:rPr lang="ru-RU" sz="2400" b="1" dirty="0"/>
              <a:t>(</a:t>
            </a:r>
            <a:r>
              <a:rPr lang="en-US" sz="2400" b="1" dirty="0"/>
              <a:t>from</a:t>
            </a:r>
            <a:r>
              <a:rPr lang="ru-RU" sz="2400" b="1" dirty="0"/>
              <a:t> -30</a:t>
            </a:r>
            <a:r>
              <a:rPr lang="fr-029" sz="2400" dirty="0">
                <a:solidFill>
                  <a:srgbClr val="000000"/>
                </a:solidFill>
                <a:latin typeface="Helvetica Neue"/>
              </a:rPr>
              <a:t>°C</a:t>
            </a:r>
            <a:r>
              <a:rPr lang="ru-RU" sz="2400" b="1" dirty="0"/>
              <a:t> </a:t>
            </a:r>
            <a:r>
              <a:rPr lang="en-US" sz="2400" b="1" dirty="0"/>
              <a:t>to</a:t>
            </a:r>
            <a:r>
              <a:rPr lang="ru-RU" sz="2400" b="1" dirty="0"/>
              <a:t> +250</a:t>
            </a:r>
            <a:r>
              <a:rPr lang="fr-029" sz="2400" dirty="0">
                <a:solidFill>
                  <a:srgbClr val="000000"/>
                </a:solidFill>
                <a:latin typeface="Helvetica Neue"/>
              </a:rPr>
              <a:t>°C</a:t>
            </a:r>
            <a:r>
              <a:rPr lang="ru-RU" sz="2400" b="1" dirty="0"/>
              <a:t>)</a:t>
            </a:r>
          </a:p>
        </p:txBody>
      </p:sp>
      <p:cxnSp>
        <p:nvCxnSpPr>
          <p:cNvPr id="10" name="Прямая соединительная линия 9">
            <a:extLst>
              <a:ext uri="{FF2B5EF4-FFF2-40B4-BE49-F238E27FC236}">
                <a16:creationId xmlns:a16="http://schemas.microsoft.com/office/drawing/2014/main" id="{05A58D49-D3C4-44A9-B0AE-DC3BBAFA6997}"/>
              </a:ext>
            </a:extLst>
          </p:cNvPr>
          <p:cNvCxnSpPr/>
          <p:nvPr/>
        </p:nvCxnSpPr>
        <p:spPr>
          <a:xfrm flipV="1">
            <a:off x="207817" y="1001511"/>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Заголовок 1">
            <a:extLst>
              <a:ext uri="{FF2B5EF4-FFF2-40B4-BE49-F238E27FC236}">
                <a16:creationId xmlns:a16="http://schemas.microsoft.com/office/drawing/2014/main" id="{C8839EC9-9405-4B7A-BDC2-DF9580DF4E45}"/>
              </a:ext>
            </a:extLst>
          </p:cNvPr>
          <p:cNvSpPr txBox="1">
            <a:spLocks/>
          </p:cNvSpPr>
          <p:nvPr/>
        </p:nvSpPr>
        <p:spPr>
          <a:xfrm>
            <a:off x="551532" y="25092"/>
            <a:ext cx="7711119" cy="10186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029" dirty="0">
                <a:cs typeface="Times New Roman" panose="02020603050405020304" pitchFamily="18" charset="0"/>
              </a:rPr>
              <a:t>Equipment</a:t>
            </a:r>
            <a:endParaRPr lang="ru-RU" dirty="0">
              <a:cs typeface="Times New Roman" panose="02020603050405020304" pitchFamily="18" charset="0"/>
            </a:endParaRPr>
          </a:p>
        </p:txBody>
      </p:sp>
    </p:spTree>
    <p:extLst>
      <p:ext uri="{BB962C8B-B14F-4D97-AF65-F5344CB8AC3E}">
        <p14:creationId xmlns:p14="http://schemas.microsoft.com/office/powerpoint/2010/main" val="1954897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4510468" y="1761419"/>
            <a:ext cx="4146835" cy="816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b="1" dirty="0"/>
              <a:t>1. Dumplings of the same size - in boiling water</a:t>
            </a:r>
            <a:endParaRPr lang="ru-RU" sz="2400" b="1" dirty="0"/>
          </a:p>
        </p:txBody>
      </p:sp>
      <p:pic>
        <p:nvPicPr>
          <p:cNvPr id="10" name="Рисунок 9"/>
          <p:cNvPicPr>
            <a:picLocks noChangeAspect="1"/>
          </p:cNvPicPr>
          <p:nvPr/>
        </p:nvPicPr>
        <p:blipFill>
          <a:blip r:embed="rId2" cstate="hq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rot="21049282">
            <a:off x="299618" y="3391471"/>
            <a:ext cx="3789304" cy="1720533"/>
          </a:xfrm>
          <a:prstGeom prst="snip2DiagRect">
            <a:avLst>
              <a:gd name="adj1" fmla="val 0"/>
              <a:gd name="adj2" fmla="val 50000"/>
            </a:avLst>
          </a:prstGeom>
        </p:spPr>
      </p:pic>
      <p:cxnSp>
        <p:nvCxnSpPr>
          <p:cNvPr id="6" name="Прямая соединительная линия 5">
            <a:extLst>
              <a:ext uri="{FF2B5EF4-FFF2-40B4-BE49-F238E27FC236}">
                <a16:creationId xmlns:a16="http://schemas.microsoft.com/office/drawing/2014/main" id="{05A58D49-D3C4-44A9-B0AE-DC3BBAFA6997}"/>
              </a:ext>
            </a:extLst>
          </p:cNvPr>
          <p:cNvCxnSpPr/>
          <p:nvPr/>
        </p:nvCxnSpPr>
        <p:spPr>
          <a:xfrm flipV="1">
            <a:off x="71275" y="972077"/>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0128" y="1286741"/>
            <a:ext cx="3008670" cy="2256503"/>
          </a:xfrm>
          <a:prstGeom prst="snip2DiagRect">
            <a:avLst>
              <a:gd name="adj1" fmla="val 0"/>
              <a:gd name="adj2" fmla="val 26920"/>
            </a:avLst>
          </a:prstGeom>
        </p:spPr>
      </p:pic>
      <p:sp>
        <p:nvSpPr>
          <p:cNvPr id="11" name="Объект 2"/>
          <p:cNvSpPr txBox="1">
            <a:spLocks/>
          </p:cNvSpPr>
          <p:nvPr/>
        </p:nvSpPr>
        <p:spPr>
          <a:xfrm>
            <a:off x="4510468" y="3973973"/>
            <a:ext cx="4542503" cy="816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ru-RU" sz="2400" b="1" dirty="0"/>
              <a:t>2</a:t>
            </a:r>
            <a:r>
              <a:rPr lang="en-US" sz="2400" b="1" dirty="0"/>
              <a:t>.</a:t>
            </a:r>
            <a:r>
              <a:rPr lang="fr-029" sz="2400" b="1" dirty="0"/>
              <a:t> Temperature measurement</a:t>
            </a:r>
            <a:r>
              <a:rPr lang="en-US" sz="2400" b="1" dirty="0"/>
              <a:t> </a:t>
            </a:r>
            <a:endParaRPr lang="ru-RU" sz="2400" b="1" dirty="0"/>
          </a:p>
        </p:txBody>
      </p:sp>
      <p:sp>
        <p:nvSpPr>
          <p:cNvPr id="12" name="Объект 2"/>
          <p:cNvSpPr txBox="1">
            <a:spLocks/>
          </p:cNvSpPr>
          <p:nvPr/>
        </p:nvSpPr>
        <p:spPr>
          <a:xfrm>
            <a:off x="4510468" y="5542898"/>
            <a:ext cx="4542503" cy="816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ru-RU" sz="2400" b="1" dirty="0"/>
              <a:t>3</a:t>
            </a:r>
            <a:r>
              <a:rPr lang="en-US" sz="2400" b="1" dirty="0"/>
              <a:t>. </a:t>
            </a:r>
            <a:r>
              <a:rPr lang="ru-RU" sz="2400" b="1" dirty="0"/>
              <a:t>Ма</a:t>
            </a:r>
            <a:r>
              <a:rPr lang="en-US" sz="2400" b="1" dirty="0"/>
              <a:t>ss </a:t>
            </a:r>
            <a:r>
              <a:rPr lang="fr-029" sz="2400" b="1" dirty="0"/>
              <a:t>measurement</a:t>
            </a:r>
            <a:endParaRPr lang="ru-RU" sz="2400" b="1" dirty="0"/>
          </a:p>
        </p:txBody>
      </p:sp>
      <p:sp>
        <p:nvSpPr>
          <p:cNvPr id="13" name="Объект 2"/>
          <p:cNvSpPr txBox="1">
            <a:spLocks/>
          </p:cNvSpPr>
          <p:nvPr/>
        </p:nvSpPr>
        <p:spPr>
          <a:xfrm>
            <a:off x="4271320" y="3221576"/>
            <a:ext cx="4625130" cy="816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000" b="1" dirty="0"/>
              <a:t>Every minute for one dumpling:</a:t>
            </a:r>
            <a:endParaRPr lang="ru-RU" sz="2000" b="1" dirty="0"/>
          </a:p>
        </p:txBody>
      </p:sp>
      <p:sp>
        <p:nvSpPr>
          <p:cNvPr id="14" name="Заголовок 1">
            <a:extLst>
              <a:ext uri="{FF2B5EF4-FFF2-40B4-BE49-F238E27FC236}">
                <a16:creationId xmlns:a16="http://schemas.microsoft.com/office/drawing/2014/main" id="{C8839EC9-9405-4B7A-BDC2-DF9580DF4E45}"/>
              </a:ext>
            </a:extLst>
          </p:cNvPr>
          <p:cNvSpPr txBox="1">
            <a:spLocks/>
          </p:cNvSpPr>
          <p:nvPr/>
        </p:nvSpPr>
        <p:spPr>
          <a:xfrm>
            <a:off x="551532" y="25092"/>
            <a:ext cx="7711119" cy="10186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dirty="0">
              <a:cs typeface="Times New Roman" panose="02020603050405020304" pitchFamily="18" charset="0"/>
            </a:endParaRPr>
          </a:p>
        </p:txBody>
      </p:sp>
      <p:pic>
        <p:nvPicPr>
          <p:cNvPr id="15" name="Рисунок 14"/>
          <p:cNvPicPr/>
          <p:nvPr/>
        </p:nvPicPr>
        <p:blipFill rotWithShape="1">
          <a:blip r:embed="rId5" cstate="hqprint">
            <a:extLst>
              <a:ext uri="{28A0092B-C50C-407E-A947-70E740481C1C}">
                <a14:useLocalDpi xmlns:a14="http://schemas.microsoft.com/office/drawing/2010/main" val="0"/>
              </a:ext>
            </a:extLst>
          </a:blip>
          <a:srcRect l="8745" t="5102" r="8180" b="13277"/>
          <a:stretch/>
        </p:blipFill>
        <p:spPr bwMode="auto">
          <a:xfrm>
            <a:off x="1120878" y="5096900"/>
            <a:ext cx="2325504" cy="1476260"/>
          </a:xfrm>
          <a:prstGeom prst="rect">
            <a:avLst/>
          </a:prstGeom>
          <a:ln>
            <a:noFill/>
          </a:ln>
          <a:extLst>
            <a:ext uri="{53640926-AAD7-44D8-BBD7-CCE9431645EC}">
              <a14:shadowObscured xmlns:a14="http://schemas.microsoft.com/office/drawing/2010/main"/>
            </a:ext>
          </a:extLst>
        </p:spPr>
      </p:pic>
      <p:sp>
        <p:nvSpPr>
          <p:cNvPr id="5" name="Rectangle 2"/>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8" name="Прямоугольник 7"/>
          <p:cNvSpPr/>
          <p:nvPr/>
        </p:nvSpPr>
        <p:spPr>
          <a:xfrm>
            <a:off x="810128" y="249776"/>
            <a:ext cx="5662127" cy="707886"/>
          </a:xfrm>
          <a:prstGeom prst="rect">
            <a:avLst/>
          </a:prstGeom>
        </p:spPr>
        <p:txBody>
          <a:bodyPr wrap="none">
            <a:spAutoFit/>
          </a:bodyPr>
          <a:lstStyle/>
          <a:p>
            <a:pPr lvl="0" defTabSz="914400" eaLnBrk="0" fontAlgn="base" hangingPunct="0">
              <a:spcBef>
                <a:spcPct val="0"/>
              </a:spcBef>
              <a:spcAft>
                <a:spcPct val="0"/>
              </a:spcAft>
            </a:pPr>
            <a:r>
              <a:rPr lang="ru-RU" altLang="ru-RU" sz="4000" dirty="0">
                <a:solidFill>
                  <a:srgbClr val="202124"/>
                </a:solidFill>
                <a:latin typeface="inherit"/>
              </a:rPr>
              <a:t>Experimental technique</a:t>
            </a:r>
            <a:r>
              <a:rPr lang="ru-RU" altLang="ru-RU" sz="4000" dirty="0"/>
              <a:t> </a:t>
            </a:r>
            <a:endParaRPr lang="ru-RU" altLang="ru-RU" sz="4000" dirty="0">
              <a:latin typeface="Arial" panose="020B0604020202020204" pitchFamily="34" charset="0"/>
            </a:endParaRPr>
          </a:p>
        </p:txBody>
      </p:sp>
    </p:spTree>
    <p:extLst>
      <p:ext uri="{BB962C8B-B14F-4D97-AF65-F5344CB8AC3E}">
        <p14:creationId xmlns:p14="http://schemas.microsoft.com/office/powerpoint/2010/main" val="172313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2350523742"/>
              </p:ext>
            </p:extLst>
          </p:nvPr>
        </p:nvGraphicFramePr>
        <p:xfrm>
          <a:off x="617802" y="2029939"/>
          <a:ext cx="7964709" cy="460586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Прямая соединительная линия 5">
            <a:extLst>
              <a:ext uri="{FF2B5EF4-FFF2-40B4-BE49-F238E27FC236}">
                <a16:creationId xmlns:a16="http://schemas.microsoft.com/office/drawing/2014/main" id="{05A58D49-D3C4-44A9-B0AE-DC3BBAFA6997}"/>
              </a:ext>
            </a:extLst>
          </p:cNvPr>
          <p:cNvCxnSpPr/>
          <p:nvPr/>
        </p:nvCxnSpPr>
        <p:spPr>
          <a:xfrm flipV="1">
            <a:off x="235975" y="914398"/>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 name="Группа 4"/>
          <p:cNvGrpSpPr/>
          <p:nvPr/>
        </p:nvGrpSpPr>
        <p:grpSpPr>
          <a:xfrm>
            <a:off x="2780754" y="1014947"/>
            <a:ext cx="4481143" cy="1562429"/>
            <a:chOff x="1232058" y="2778431"/>
            <a:chExt cx="5522574" cy="2371705"/>
          </a:xfrm>
        </p:grpSpPr>
        <p:sp>
          <p:nvSpPr>
            <p:cNvPr id="9" name="TextBox 8"/>
            <p:cNvSpPr txBox="1"/>
            <p:nvPr/>
          </p:nvSpPr>
          <p:spPr>
            <a:xfrm>
              <a:off x="1707258" y="3281366"/>
              <a:ext cx="5047374" cy="1868770"/>
            </a:xfrm>
            <a:prstGeom prst="rect">
              <a:avLst/>
            </a:prstGeom>
            <a:solidFill>
              <a:schemeClr val="bg1"/>
            </a:solidFill>
            <a:ln w="38100">
              <a:solidFill>
                <a:srgbClr val="FF0000"/>
              </a:solidFill>
            </a:ln>
          </p:spPr>
          <p:txBody>
            <a:bodyPr wrap="square" rtlCol="0">
              <a:spAutoFit/>
            </a:bodyPr>
            <a:lstStyle/>
            <a:p>
              <a:pPr marL="88900" indent="-88900" algn="ctr"/>
              <a:r>
                <a:rPr lang="ru-RU" dirty="0"/>
                <a:t>   </a:t>
              </a:r>
              <a:endParaRPr lang="en-US" dirty="0"/>
            </a:p>
            <a:p>
              <a:pPr marL="88900" indent="-88900" algn="ctr"/>
              <a:r>
                <a:rPr lang="ru-RU" dirty="0"/>
                <a:t> </a:t>
              </a:r>
              <a:r>
                <a:rPr lang="en-US" dirty="0"/>
                <a:t>The salinity of the water does not affect the heating of the dumplings</a:t>
              </a:r>
              <a:r>
                <a:rPr lang="ru-RU" sz="2000" dirty="0"/>
                <a:t>!</a:t>
              </a:r>
            </a:p>
            <a:p>
              <a:endParaRPr lang="ru-RU" dirty="0"/>
            </a:p>
          </p:txBody>
        </p:sp>
        <p:sp>
          <p:nvSpPr>
            <p:cNvPr id="11" name="Овал 10"/>
            <p:cNvSpPr/>
            <p:nvPr/>
          </p:nvSpPr>
          <p:spPr>
            <a:xfrm>
              <a:off x="1250058" y="2778431"/>
              <a:ext cx="914400" cy="1178995"/>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Хорда 9"/>
            <p:cNvSpPr/>
            <p:nvPr/>
          </p:nvSpPr>
          <p:spPr>
            <a:xfrm rot="12781983">
              <a:off x="1232058" y="2913348"/>
              <a:ext cx="914400" cy="914401"/>
            </a:xfrm>
            <a:prstGeom prst="chord">
              <a:avLst>
                <a:gd name="adj1" fmla="val 6261567"/>
                <a:gd name="adj2" fmla="val 1620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Box 11"/>
            <p:cNvSpPr txBox="1"/>
            <p:nvPr/>
          </p:nvSpPr>
          <p:spPr>
            <a:xfrm>
              <a:off x="1492415" y="2923208"/>
              <a:ext cx="413284" cy="981105"/>
            </a:xfrm>
            <a:prstGeom prst="rect">
              <a:avLst/>
            </a:prstGeom>
            <a:noFill/>
          </p:spPr>
          <p:txBody>
            <a:bodyPr wrap="none" rtlCol="0">
              <a:spAutoFit/>
            </a:bodyPr>
            <a:lstStyle/>
            <a:p>
              <a:r>
                <a:rPr lang="ru-RU" sz="3600" b="1" dirty="0">
                  <a:solidFill>
                    <a:srgbClr val="FF0000"/>
                  </a:solidFill>
                </a:rPr>
                <a:t>!</a:t>
              </a:r>
            </a:p>
          </p:txBody>
        </p:sp>
      </p:grpSp>
      <p:sp>
        <p:nvSpPr>
          <p:cNvPr id="14" name="Заголовок 1">
            <a:extLst>
              <a:ext uri="{FF2B5EF4-FFF2-40B4-BE49-F238E27FC236}">
                <a16:creationId xmlns:a16="http://schemas.microsoft.com/office/drawing/2014/main" id="{C8839EC9-9405-4B7A-BDC2-DF9580DF4E45}"/>
              </a:ext>
            </a:extLst>
          </p:cNvPr>
          <p:cNvSpPr txBox="1">
            <a:spLocks/>
          </p:cNvSpPr>
          <p:nvPr/>
        </p:nvSpPr>
        <p:spPr>
          <a:xfrm>
            <a:off x="551532" y="25092"/>
            <a:ext cx="7711119" cy="10186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dirty="0">
              <a:cs typeface="Times New Roman" panose="02020603050405020304" pitchFamily="18" charset="0"/>
            </a:endParaRPr>
          </a:p>
        </p:txBody>
      </p:sp>
      <p:sp>
        <p:nvSpPr>
          <p:cNvPr id="2" name="Rectangle 1"/>
          <p:cNvSpPr>
            <a:spLocks noChangeArrowheads="1"/>
          </p:cNvSpPr>
          <p:nvPr/>
        </p:nvSpPr>
        <p:spPr bwMode="auto">
          <a:xfrm>
            <a:off x="1268300" y="1856309"/>
            <a:ext cx="1819235" cy="1257407"/>
          </a:xfrm>
          <a:prstGeom prst="rect">
            <a:avLst/>
          </a:prstGeom>
          <a:solidFill>
            <a:schemeClr val="bg1"/>
          </a:solidFill>
          <a:ln>
            <a:noFill/>
          </a:ln>
          <a:effec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100" b="0" i="0" u="none" strike="noStrike" cap="none" normalizeH="0" baseline="0" dirty="0">
                <a:ln>
                  <a:noFill/>
                </a:ln>
                <a:solidFill>
                  <a:srgbClr val="202124"/>
                </a:solidFill>
                <a:effectLst/>
                <a:latin typeface="inherit"/>
              </a:rPr>
              <a:t>The temperature inside the </a:t>
            </a:r>
            <a:r>
              <a:rPr kumimoji="0" lang="ru-RU" altLang="ru-RU" sz="2100" b="0" i="0" u="none" strike="noStrike" cap="none" normalizeH="0" baseline="0" noProof="1">
                <a:ln>
                  <a:noFill/>
                </a:ln>
                <a:solidFill>
                  <a:srgbClr val="202124"/>
                </a:solidFill>
                <a:effectLst/>
                <a:latin typeface="inherit"/>
              </a:rPr>
              <a:t>dumplings</a:t>
            </a:r>
            <a:r>
              <a:rPr kumimoji="0" lang="ru-RU" altLang="ru-RU" sz="2100" b="0" i="0" u="none" strike="noStrike" cap="none" normalizeH="0" baseline="0" dirty="0">
                <a:ln>
                  <a:noFill/>
                </a:ln>
                <a:solidFill>
                  <a:srgbClr val="202124"/>
                </a:solidFill>
                <a:effectLst/>
                <a:latin typeface="inherit"/>
              </a:rPr>
              <a:t>, ° C</a:t>
            </a:r>
            <a:r>
              <a:rPr kumimoji="0" lang="ru-RU" altLang="ru-RU" sz="800" b="0" i="0" u="none" strike="noStrike" cap="none" normalizeH="0" baseline="0" dirty="0">
                <a:ln>
                  <a:noFill/>
                </a:ln>
                <a:solidFill>
                  <a:schemeClr val="tx1"/>
                </a:solidFill>
                <a:effectLst/>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5" name="Прямоугольник 14"/>
          <p:cNvSpPr/>
          <p:nvPr/>
        </p:nvSpPr>
        <p:spPr>
          <a:xfrm>
            <a:off x="852712" y="192373"/>
            <a:ext cx="4568430" cy="769441"/>
          </a:xfrm>
          <a:prstGeom prst="rect">
            <a:avLst/>
          </a:prstGeom>
        </p:spPr>
        <p:txBody>
          <a:bodyPr wrap="none">
            <a:spAutoFit/>
          </a:bodyPr>
          <a:lstStyle/>
          <a:p>
            <a:r>
              <a:rPr lang="fr-029" sz="4400" dirty="0"/>
              <a:t>Heating dumplings</a:t>
            </a:r>
            <a:endParaRPr lang="ru-RU" sz="4400" dirty="0"/>
          </a:p>
        </p:txBody>
      </p:sp>
      <p:sp>
        <p:nvSpPr>
          <p:cNvPr id="16" name="Rectangle 4"/>
          <p:cNvSpPr>
            <a:spLocks noChangeArrowheads="1"/>
          </p:cNvSpPr>
          <p:nvPr/>
        </p:nvSpPr>
        <p:spPr bwMode="auto">
          <a:xfrm>
            <a:off x="3626940" y="6347894"/>
            <a:ext cx="2173672" cy="287910"/>
          </a:xfrm>
          <a:prstGeom prst="rect">
            <a:avLst/>
          </a:prstGeom>
          <a:solidFill>
            <a:schemeClr val="bg1"/>
          </a:solidFill>
          <a:ln>
            <a:noFill/>
          </a:ln>
          <a:effec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100" b="0" i="0" u="none" strike="noStrike" cap="none" normalizeH="0" baseline="0" dirty="0">
                <a:ln>
                  <a:noFill/>
                </a:ln>
                <a:solidFill>
                  <a:srgbClr val="202124"/>
                </a:solidFill>
                <a:effectLst/>
                <a:latin typeface="inherit"/>
              </a:rPr>
              <a:t>Cooking time, </a:t>
            </a:r>
            <a:r>
              <a:rPr lang="en-US" altLang="ru-RU" sz="2100" dirty="0">
                <a:solidFill>
                  <a:srgbClr val="202124"/>
                </a:solidFill>
                <a:latin typeface="inherit"/>
              </a:rPr>
              <a:t>m</a:t>
            </a:r>
            <a:r>
              <a:rPr kumimoji="0" lang="ru-RU" altLang="ru-RU" sz="2100" b="0" i="0" u="none" strike="noStrike" cap="none" normalizeH="0" baseline="0" dirty="0">
                <a:ln>
                  <a:noFill/>
                </a:ln>
                <a:solidFill>
                  <a:srgbClr val="202124"/>
                </a:solidFill>
                <a:effectLst/>
                <a:latin typeface="inherit"/>
              </a:rPr>
              <a:t>in</a:t>
            </a:r>
            <a:r>
              <a:rPr kumimoji="0" lang="ru-RU" altLang="ru-RU" sz="800" b="0" i="0" u="none" strike="noStrike" cap="none" normalizeH="0" baseline="0" dirty="0">
                <a:ln>
                  <a:noFill/>
                </a:ln>
                <a:solidFill>
                  <a:schemeClr val="tx1"/>
                </a:solidFill>
                <a:effectLst/>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231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2803" t="19535" r="14343" b="26401"/>
          <a:stretch/>
        </p:blipFill>
        <p:spPr>
          <a:xfrm>
            <a:off x="501796" y="1793073"/>
            <a:ext cx="5464807" cy="3525398"/>
          </a:xfrm>
        </p:spPr>
      </p:pic>
      <p:grpSp>
        <p:nvGrpSpPr>
          <p:cNvPr id="7" name="Группа 6"/>
          <p:cNvGrpSpPr/>
          <p:nvPr/>
        </p:nvGrpSpPr>
        <p:grpSpPr>
          <a:xfrm>
            <a:off x="4325619" y="5148145"/>
            <a:ext cx="4518647" cy="1453720"/>
            <a:chOff x="1232058" y="2778431"/>
            <a:chExt cx="5568794" cy="2206689"/>
          </a:xfrm>
        </p:grpSpPr>
        <p:sp>
          <p:nvSpPr>
            <p:cNvPr id="8" name="TextBox 7"/>
            <p:cNvSpPr txBox="1"/>
            <p:nvPr/>
          </p:nvSpPr>
          <p:spPr>
            <a:xfrm>
              <a:off x="1753478" y="3515800"/>
              <a:ext cx="5047374" cy="1469320"/>
            </a:xfrm>
            <a:prstGeom prst="rect">
              <a:avLst/>
            </a:prstGeom>
            <a:solidFill>
              <a:schemeClr val="bg1"/>
            </a:solidFill>
            <a:ln w="38100">
              <a:solidFill>
                <a:srgbClr val="FF0000"/>
              </a:solidFill>
            </a:ln>
          </p:spPr>
          <p:txBody>
            <a:bodyPr wrap="square" rtlCol="0">
              <a:spAutoFit/>
            </a:bodyPr>
            <a:lstStyle/>
            <a:p>
              <a:pPr marL="88900" indent="-88900" algn="ctr">
                <a:lnSpc>
                  <a:spcPct val="150000"/>
                </a:lnSpc>
              </a:pPr>
              <a:r>
                <a:rPr lang="en-US" sz="2000" dirty="0">
                  <a:latin typeface="Calibri" panose="020F0502020204030204" pitchFamily="34" charset="0"/>
                </a:rPr>
                <a:t>Density of dumplings</a:t>
              </a:r>
            </a:p>
            <a:p>
              <a:pPr marL="88900" indent="-88900" algn="ctr">
                <a:lnSpc>
                  <a:spcPct val="150000"/>
                </a:lnSpc>
              </a:pPr>
              <a:r>
                <a:rPr lang="en-US" sz="2000" dirty="0">
                  <a:latin typeface="Calibri" panose="020F0502020204030204" pitchFamily="34" charset="0"/>
                </a:rPr>
                <a:t> changes during cooking</a:t>
              </a:r>
              <a:endParaRPr lang="ru-RU" sz="2000" dirty="0">
                <a:latin typeface="Calibri" panose="020F0502020204030204" pitchFamily="34" charset="0"/>
              </a:endParaRPr>
            </a:p>
          </p:txBody>
        </p:sp>
        <p:sp>
          <p:nvSpPr>
            <p:cNvPr id="9" name="Хорда 8"/>
            <p:cNvSpPr/>
            <p:nvPr/>
          </p:nvSpPr>
          <p:spPr>
            <a:xfrm rot="12781983">
              <a:off x="1232058" y="2913348"/>
              <a:ext cx="914400" cy="914401"/>
            </a:xfrm>
            <a:prstGeom prst="chord">
              <a:avLst>
                <a:gd name="adj1" fmla="val 6261567"/>
                <a:gd name="adj2" fmla="val 1620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Овал 9"/>
            <p:cNvSpPr/>
            <p:nvPr/>
          </p:nvSpPr>
          <p:spPr>
            <a:xfrm>
              <a:off x="1250058" y="2778431"/>
              <a:ext cx="914400" cy="1178995"/>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TextBox 10"/>
            <p:cNvSpPr txBox="1"/>
            <p:nvPr/>
          </p:nvSpPr>
          <p:spPr>
            <a:xfrm>
              <a:off x="1492415" y="2923208"/>
              <a:ext cx="413284" cy="981106"/>
            </a:xfrm>
            <a:prstGeom prst="rect">
              <a:avLst/>
            </a:prstGeom>
            <a:noFill/>
          </p:spPr>
          <p:txBody>
            <a:bodyPr wrap="none" rtlCol="0">
              <a:spAutoFit/>
            </a:bodyPr>
            <a:lstStyle/>
            <a:p>
              <a:r>
                <a:rPr lang="ru-RU" sz="3600" b="1" dirty="0">
                  <a:solidFill>
                    <a:srgbClr val="FF0000"/>
                  </a:solidFill>
                </a:rPr>
                <a:t>!</a:t>
              </a:r>
            </a:p>
          </p:txBody>
        </p:sp>
      </p:grpSp>
      <p:sp>
        <p:nvSpPr>
          <p:cNvPr id="12" name="Объект 2"/>
          <p:cNvSpPr txBox="1">
            <a:spLocks/>
          </p:cNvSpPr>
          <p:nvPr/>
        </p:nvSpPr>
        <p:spPr>
          <a:xfrm>
            <a:off x="6152415" y="1793073"/>
            <a:ext cx="2813036" cy="22501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b="1" dirty="0">
                <a:latin typeface="Calibri" panose="020F0502020204030204" pitchFamily="34" charset="0"/>
              </a:rPr>
              <a:t>The size of the finished dumplings increased by ~ 30%.</a:t>
            </a:r>
          </a:p>
          <a:p>
            <a:pPr marL="0" indent="0">
              <a:lnSpc>
                <a:spcPct val="150000"/>
              </a:lnSpc>
              <a:buNone/>
            </a:pPr>
            <a:r>
              <a:rPr lang="en-US" sz="2400" b="1" dirty="0">
                <a:latin typeface="Calibri" panose="020F0502020204030204" pitchFamily="34" charset="0"/>
              </a:rPr>
              <a:t>Mass increased by ~ 75%</a:t>
            </a:r>
            <a:endParaRPr lang="ru-RU" sz="2400" b="1" dirty="0">
              <a:latin typeface="Calibri" panose="020F0502020204030204" pitchFamily="34" charset="0"/>
            </a:endParaRPr>
          </a:p>
        </p:txBody>
      </p:sp>
      <p:cxnSp>
        <p:nvCxnSpPr>
          <p:cNvPr id="14" name="Прямая соединительная линия 13">
            <a:extLst>
              <a:ext uri="{FF2B5EF4-FFF2-40B4-BE49-F238E27FC236}">
                <a16:creationId xmlns:a16="http://schemas.microsoft.com/office/drawing/2014/main" id="{05A58D49-D3C4-44A9-B0AE-DC3BBAFA6997}"/>
              </a:ext>
            </a:extLst>
          </p:cNvPr>
          <p:cNvCxnSpPr/>
          <p:nvPr/>
        </p:nvCxnSpPr>
        <p:spPr>
          <a:xfrm flipV="1">
            <a:off x="237087" y="887134"/>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7" name="Группа 16"/>
          <p:cNvGrpSpPr/>
          <p:nvPr/>
        </p:nvGrpSpPr>
        <p:grpSpPr>
          <a:xfrm>
            <a:off x="739932" y="1929413"/>
            <a:ext cx="2339005" cy="207204"/>
            <a:chOff x="5292990" y="1328800"/>
            <a:chExt cx="2123810" cy="152400"/>
          </a:xfrm>
        </p:grpSpPr>
        <p:cxnSp>
          <p:nvCxnSpPr>
            <p:cNvPr id="5" name="Прямая соединительная линия 4"/>
            <p:cNvCxnSpPr/>
            <p:nvPr/>
          </p:nvCxnSpPr>
          <p:spPr>
            <a:xfrm>
              <a:off x="5292990" y="1332089"/>
              <a:ext cx="212381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H="1" flipV="1">
              <a:off x="5315005" y="1328800"/>
              <a:ext cx="4146" cy="15240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H="1" flipV="1">
              <a:off x="7401609" y="1328800"/>
              <a:ext cx="4146" cy="15240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Группа 17"/>
          <p:cNvGrpSpPr/>
          <p:nvPr/>
        </p:nvGrpSpPr>
        <p:grpSpPr>
          <a:xfrm>
            <a:off x="3589147" y="1929413"/>
            <a:ext cx="1824424" cy="207204"/>
            <a:chOff x="5292990" y="1328800"/>
            <a:chExt cx="2123810" cy="152400"/>
          </a:xfrm>
        </p:grpSpPr>
        <p:cxnSp>
          <p:nvCxnSpPr>
            <p:cNvPr id="19" name="Прямая соединительная линия 18"/>
            <p:cNvCxnSpPr/>
            <p:nvPr/>
          </p:nvCxnSpPr>
          <p:spPr>
            <a:xfrm>
              <a:off x="5292990" y="1332089"/>
              <a:ext cx="212381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H="1" flipV="1">
              <a:off x="5315005" y="1328800"/>
              <a:ext cx="4146" cy="15240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H="1" flipV="1">
              <a:off x="7401609" y="1328800"/>
              <a:ext cx="4146" cy="15240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1018775" y="1146025"/>
            <a:ext cx="2210499" cy="707886"/>
          </a:xfrm>
          <a:prstGeom prst="rect">
            <a:avLst/>
          </a:prstGeom>
          <a:noFill/>
        </p:spPr>
        <p:txBody>
          <a:bodyPr wrap="square" rtlCol="0">
            <a:spAutoFit/>
          </a:bodyPr>
          <a:lstStyle/>
          <a:p>
            <a:pPr algn="ctr"/>
            <a:r>
              <a:rPr lang="en-US" sz="2000" i="1" dirty="0"/>
              <a:t>M = </a:t>
            </a:r>
            <a:r>
              <a:rPr lang="en-US" sz="2000" dirty="0"/>
              <a:t>14±1 g</a:t>
            </a:r>
            <a:endParaRPr lang="ru-RU" sz="2000" i="1" dirty="0"/>
          </a:p>
          <a:p>
            <a:pPr algn="ctr"/>
            <a:r>
              <a:rPr lang="en-US" sz="2000" i="1" dirty="0"/>
              <a:t>D = </a:t>
            </a:r>
            <a:r>
              <a:rPr lang="en-US" sz="2000" dirty="0"/>
              <a:t>4,0±0,2 sm</a:t>
            </a:r>
            <a:endParaRPr lang="ru-RU" sz="2000" dirty="0"/>
          </a:p>
        </p:txBody>
      </p:sp>
      <p:sp>
        <p:nvSpPr>
          <p:cNvPr id="23" name="TextBox 22"/>
          <p:cNvSpPr txBox="1"/>
          <p:nvPr/>
        </p:nvSpPr>
        <p:spPr>
          <a:xfrm>
            <a:off x="3465035" y="1146025"/>
            <a:ext cx="2177170" cy="707886"/>
          </a:xfrm>
          <a:prstGeom prst="rect">
            <a:avLst/>
          </a:prstGeom>
          <a:noFill/>
        </p:spPr>
        <p:txBody>
          <a:bodyPr wrap="square" rtlCol="0">
            <a:spAutoFit/>
          </a:bodyPr>
          <a:lstStyle/>
          <a:p>
            <a:pPr algn="ctr"/>
            <a:r>
              <a:rPr lang="en-US" sz="2000" i="1" dirty="0"/>
              <a:t>m = 8</a:t>
            </a:r>
            <a:r>
              <a:rPr lang="en-US" sz="2000" dirty="0"/>
              <a:t>±1 g</a:t>
            </a:r>
            <a:endParaRPr lang="ru-RU" sz="2000" i="1" dirty="0"/>
          </a:p>
          <a:p>
            <a:pPr algn="ctr"/>
            <a:r>
              <a:rPr lang="en-US" sz="2000" i="1" dirty="0"/>
              <a:t>d = </a:t>
            </a:r>
            <a:r>
              <a:rPr lang="en-US" sz="2000" dirty="0"/>
              <a:t>3,0±0,2 sm</a:t>
            </a:r>
            <a:endParaRPr lang="ru-RU" sz="2000" dirty="0"/>
          </a:p>
        </p:txBody>
      </p:sp>
      <p:sp>
        <p:nvSpPr>
          <p:cNvPr id="25" name="Заголовок 1">
            <a:extLst>
              <a:ext uri="{FF2B5EF4-FFF2-40B4-BE49-F238E27FC236}">
                <a16:creationId xmlns:a16="http://schemas.microsoft.com/office/drawing/2014/main" id="{C8839EC9-9405-4B7A-BDC2-DF9580DF4E45}"/>
              </a:ext>
            </a:extLst>
          </p:cNvPr>
          <p:cNvSpPr txBox="1">
            <a:spLocks/>
          </p:cNvSpPr>
          <p:nvPr/>
        </p:nvSpPr>
        <p:spPr>
          <a:xfrm>
            <a:off x="551532" y="25092"/>
            <a:ext cx="7711119" cy="10186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Times New Roman" panose="02020603050405020304" pitchFamily="18" charset="0"/>
              </a:rPr>
              <a:t>Check weighing</a:t>
            </a:r>
            <a:endParaRPr lang="ru-RU" dirty="0">
              <a:cs typeface="Times New Roman" panose="02020603050405020304" pitchFamily="18" charset="0"/>
            </a:endParaRPr>
          </a:p>
        </p:txBody>
      </p:sp>
      <p:graphicFrame>
        <p:nvGraphicFramePr>
          <p:cNvPr id="28" name="Объект 27"/>
          <p:cNvGraphicFramePr>
            <a:graphicFrameLocks noChangeAspect="1"/>
          </p:cNvGraphicFramePr>
          <p:nvPr>
            <p:extLst>
              <p:ext uri="{D42A27DB-BD31-4B8C-83A1-F6EECF244321}">
                <p14:modId xmlns:p14="http://schemas.microsoft.com/office/powerpoint/2010/main" val="924936726"/>
              </p:ext>
            </p:extLst>
          </p:nvPr>
        </p:nvGraphicFramePr>
        <p:xfrm>
          <a:off x="1697914" y="5344984"/>
          <a:ext cx="1379363" cy="1273258"/>
        </p:xfrm>
        <a:graphic>
          <a:graphicData uri="http://schemas.openxmlformats.org/presentationml/2006/ole">
            <mc:AlternateContent xmlns:mc="http://schemas.openxmlformats.org/markup-compatibility/2006">
              <mc:Choice xmlns:v="urn:schemas-microsoft-com:vml" Requires="v">
                <p:oleObj name="Уравнение" r:id="rId3" imgW="495000" imgH="457200" progId="Equation.3">
                  <p:embed/>
                </p:oleObj>
              </mc:Choice>
              <mc:Fallback>
                <p:oleObj name="Уравнение" r:id="rId3" imgW="495000" imgH="457200" progId="Equation.3">
                  <p:embed/>
                  <p:pic>
                    <p:nvPicPr>
                      <p:cNvPr id="0" name=""/>
                      <p:cNvPicPr/>
                      <p:nvPr/>
                    </p:nvPicPr>
                    <p:blipFill>
                      <a:blip r:embed="rId4"/>
                      <a:stretch>
                        <a:fillRect/>
                      </a:stretch>
                    </p:blipFill>
                    <p:spPr>
                      <a:xfrm>
                        <a:off x="1697914" y="5344984"/>
                        <a:ext cx="1379363" cy="1273258"/>
                      </a:xfrm>
                      <a:prstGeom prst="rect">
                        <a:avLst/>
                      </a:prstGeom>
                    </p:spPr>
                  </p:pic>
                </p:oleObj>
              </mc:Fallback>
            </mc:AlternateContent>
          </a:graphicData>
        </a:graphic>
      </p:graphicFrame>
      <p:sp>
        <p:nvSpPr>
          <p:cNvPr id="29" name="TextBox 28"/>
          <p:cNvSpPr txBox="1"/>
          <p:nvPr/>
        </p:nvSpPr>
        <p:spPr>
          <a:xfrm>
            <a:off x="3065102" y="5545247"/>
            <a:ext cx="821700" cy="369332"/>
          </a:xfrm>
          <a:prstGeom prst="rect">
            <a:avLst/>
          </a:prstGeom>
          <a:noFill/>
        </p:spPr>
        <p:txBody>
          <a:bodyPr wrap="none" rtlCol="0">
            <a:spAutoFit/>
          </a:bodyPr>
          <a:lstStyle/>
          <a:p>
            <a:r>
              <a:rPr lang="en-US" dirty="0"/>
              <a:t>weight</a:t>
            </a:r>
            <a:endParaRPr lang="ru-RU" dirty="0"/>
          </a:p>
        </p:txBody>
      </p:sp>
      <p:sp>
        <p:nvSpPr>
          <p:cNvPr id="30" name="TextBox 29"/>
          <p:cNvSpPr txBox="1"/>
          <p:nvPr/>
        </p:nvSpPr>
        <p:spPr>
          <a:xfrm>
            <a:off x="3044411" y="6115005"/>
            <a:ext cx="883062" cy="369332"/>
          </a:xfrm>
          <a:prstGeom prst="rect">
            <a:avLst/>
          </a:prstGeom>
          <a:noFill/>
        </p:spPr>
        <p:txBody>
          <a:bodyPr wrap="none" rtlCol="0">
            <a:spAutoFit/>
          </a:bodyPr>
          <a:lstStyle/>
          <a:p>
            <a:r>
              <a:rPr lang="en-US" dirty="0"/>
              <a:t>volume</a:t>
            </a:r>
            <a:endParaRPr lang="ru-RU" dirty="0"/>
          </a:p>
        </p:txBody>
      </p:sp>
      <p:sp>
        <p:nvSpPr>
          <p:cNvPr id="31" name="TextBox 30"/>
          <p:cNvSpPr txBox="1"/>
          <p:nvPr/>
        </p:nvSpPr>
        <p:spPr>
          <a:xfrm>
            <a:off x="539026" y="5880129"/>
            <a:ext cx="867545" cy="369332"/>
          </a:xfrm>
          <a:prstGeom prst="rect">
            <a:avLst/>
          </a:prstGeom>
          <a:noFill/>
        </p:spPr>
        <p:txBody>
          <a:bodyPr wrap="none" rtlCol="0">
            <a:spAutoFit/>
          </a:bodyPr>
          <a:lstStyle/>
          <a:p>
            <a:r>
              <a:rPr lang="en-US" dirty="0"/>
              <a:t>density</a:t>
            </a:r>
            <a:endParaRPr lang="ru-RU" dirty="0"/>
          </a:p>
        </p:txBody>
      </p:sp>
    </p:spTree>
    <p:extLst>
      <p:ext uri="{BB962C8B-B14F-4D97-AF65-F5344CB8AC3E}">
        <p14:creationId xmlns:p14="http://schemas.microsoft.com/office/powerpoint/2010/main" val="14325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a:extLst>
              <a:ext uri="{FF2B5EF4-FFF2-40B4-BE49-F238E27FC236}">
                <a16:creationId xmlns:a16="http://schemas.microsoft.com/office/drawing/2014/main" id="{05A58D49-D3C4-44A9-B0AE-DC3BBAFA6997}"/>
              </a:ext>
            </a:extLst>
          </p:cNvPr>
          <p:cNvCxnSpPr/>
          <p:nvPr/>
        </p:nvCxnSpPr>
        <p:spPr>
          <a:xfrm flipV="1">
            <a:off x="380581" y="1146319"/>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6543" y="262949"/>
            <a:ext cx="5843238" cy="769441"/>
          </a:xfrm>
          <a:prstGeom prst="rect">
            <a:avLst/>
          </a:prstGeom>
          <a:noFill/>
        </p:spPr>
        <p:txBody>
          <a:bodyPr wrap="square" rtlCol="0">
            <a:spAutoFit/>
          </a:bodyPr>
          <a:lstStyle/>
          <a:p>
            <a:r>
              <a:rPr lang="en-US" sz="4400" dirty="0">
                <a:latin typeface="+mj-lt"/>
                <a:ea typeface="+mj-ea"/>
                <a:cs typeface="Times New Roman" panose="02020603050405020304" pitchFamily="18" charset="0"/>
              </a:rPr>
              <a:t>Density</a:t>
            </a:r>
            <a:endParaRPr lang="ru-RU" sz="4400" dirty="0">
              <a:latin typeface="+mj-lt"/>
              <a:ea typeface="+mj-ea"/>
              <a:cs typeface="Times New Roman" panose="02020603050405020304" pitchFamily="18" charset="0"/>
            </a:endParaRPr>
          </a:p>
        </p:txBody>
      </p:sp>
      <p:grpSp>
        <p:nvGrpSpPr>
          <p:cNvPr id="7" name="Группа 6"/>
          <p:cNvGrpSpPr/>
          <p:nvPr/>
        </p:nvGrpSpPr>
        <p:grpSpPr>
          <a:xfrm>
            <a:off x="3035592" y="4940118"/>
            <a:ext cx="5267751" cy="1534627"/>
            <a:chOff x="1232058" y="2750420"/>
            <a:chExt cx="5277435" cy="2329507"/>
          </a:xfrm>
        </p:grpSpPr>
        <p:sp>
          <p:nvSpPr>
            <p:cNvPr id="8" name="TextBox 7"/>
            <p:cNvSpPr txBox="1"/>
            <p:nvPr/>
          </p:nvSpPr>
          <p:spPr>
            <a:xfrm>
              <a:off x="1808284" y="3538188"/>
              <a:ext cx="4701209" cy="1541739"/>
            </a:xfrm>
            <a:prstGeom prst="rect">
              <a:avLst/>
            </a:prstGeom>
            <a:noFill/>
            <a:ln w="38100">
              <a:solidFill>
                <a:srgbClr val="FF0000"/>
              </a:solidFill>
            </a:ln>
          </p:spPr>
          <p:txBody>
            <a:bodyPr wrap="square" rtlCol="0">
              <a:spAutoFit/>
            </a:bodyPr>
            <a:lstStyle/>
            <a:p>
              <a:pPr algn="ctr"/>
              <a:r>
                <a:rPr lang="ru-RU" sz="2000" dirty="0"/>
                <a:t>  </a:t>
              </a:r>
              <a:r>
                <a:rPr lang="en-US" sz="2000" dirty="0"/>
                <a:t>Hot steam and air expand the dumpling, its volume increases, the density decreases.</a:t>
              </a:r>
              <a:endParaRPr lang="ru-RU" sz="2000" dirty="0"/>
            </a:p>
          </p:txBody>
        </p:sp>
        <p:sp>
          <p:nvSpPr>
            <p:cNvPr id="9" name="Хорда 8"/>
            <p:cNvSpPr/>
            <p:nvPr/>
          </p:nvSpPr>
          <p:spPr>
            <a:xfrm rot="12781983">
              <a:off x="1232058" y="2913348"/>
              <a:ext cx="914400" cy="914401"/>
            </a:xfrm>
            <a:prstGeom prst="chord">
              <a:avLst>
                <a:gd name="adj1" fmla="val 6261567"/>
                <a:gd name="adj2" fmla="val 1620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Овал 9"/>
            <p:cNvSpPr/>
            <p:nvPr/>
          </p:nvSpPr>
          <p:spPr>
            <a:xfrm>
              <a:off x="1368580" y="2750420"/>
              <a:ext cx="769796" cy="11789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TextBox 10"/>
            <p:cNvSpPr txBox="1"/>
            <p:nvPr/>
          </p:nvSpPr>
          <p:spPr>
            <a:xfrm>
              <a:off x="1568916" y="2900628"/>
              <a:ext cx="335965" cy="981106"/>
            </a:xfrm>
            <a:prstGeom prst="rect">
              <a:avLst/>
            </a:prstGeom>
            <a:noFill/>
          </p:spPr>
          <p:txBody>
            <a:bodyPr wrap="none" rtlCol="0">
              <a:spAutoFit/>
            </a:bodyPr>
            <a:lstStyle/>
            <a:p>
              <a:r>
                <a:rPr lang="ru-RU" sz="3600" b="1" dirty="0">
                  <a:solidFill>
                    <a:srgbClr val="FF0000"/>
                  </a:solidFill>
                </a:rPr>
                <a:t>!</a:t>
              </a:r>
            </a:p>
          </p:txBody>
        </p:sp>
      </p:grpSp>
      <p:sp>
        <p:nvSpPr>
          <p:cNvPr id="3" name="Овал 2"/>
          <p:cNvSpPr/>
          <p:nvPr/>
        </p:nvSpPr>
        <p:spPr>
          <a:xfrm>
            <a:off x="1049348" y="2491083"/>
            <a:ext cx="2189299" cy="1274489"/>
          </a:xfrm>
          <a:custGeom>
            <a:avLst/>
            <a:gdLst>
              <a:gd name="connsiteX0" fmla="*/ 0 w 1244906"/>
              <a:gd name="connsiteY0" fmla="*/ 534318 h 1068636"/>
              <a:gd name="connsiteX1" fmla="*/ 622453 w 1244906"/>
              <a:gd name="connsiteY1" fmla="*/ 0 h 1068636"/>
              <a:gd name="connsiteX2" fmla="*/ 1244906 w 1244906"/>
              <a:gd name="connsiteY2" fmla="*/ 534318 h 1068636"/>
              <a:gd name="connsiteX3" fmla="*/ 622453 w 1244906"/>
              <a:gd name="connsiteY3" fmla="*/ 1068636 h 1068636"/>
              <a:gd name="connsiteX4" fmla="*/ 0 w 1244906"/>
              <a:gd name="connsiteY4" fmla="*/ 534318 h 1068636"/>
              <a:gd name="connsiteX0" fmla="*/ 5709 w 1250615"/>
              <a:gd name="connsiteY0" fmla="*/ 541776 h 1076094"/>
              <a:gd name="connsiteX1" fmla="*/ 336215 w 1250615"/>
              <a:gd name="connsiteY1" fmla="*/ 249829 h 1076094"/>
              <a:gd name="connsiteX2" fmla="*/ 628162 w 1250615"/>
              <a:gd name="connsiteY2" fmla="*/ 7458 h 1076094"/>
              <a:gd name="connsiteX3" fmla="*/ 1250615 w 1250615"/>
              <a:gd name="connsiteY3" fmla="*/ 541776 h 1076094"/>
              <a:gd name="connsiteX4" fmla="*/ 628162 w 1250615"/>
              <a:gd name="connsiteY4" fmla="*/ 1076094 h 1076094"/>
              <a:gd name="connsiteX5" fmla="*/ 5709 w 1250615"/>
              <a:gd name="connsiteY5" fmla="*/ 541776 h 1076094"/>
              <a:gd name="connsiteX0" fmla="*/ 5709 w 1256658"/>
              <a:gd name="connsiteY0" fmla="*/ 534869 h 1069187"/>
              <a:gd name="connsiteX1" fmla="*/ 336215 w 1256658"/>
              <a:gd name="connsiteY1" fmla="*/ 242922 h 1069187"/>
              <a:gd name="connsiteX2" fmla="*/ 628162 w 1256658"/>
              <a:gd name="connsiteY2" fmla="*/ 551 h 1069187"/>
              <a:gd name="connsiteX3" fmla="*/ 876043 w 1256658"/>
              <a:gd name="connsiteY3" fmla="*/ 187838 h 1069187"/>
              <a:gd name="connsiteX4" fmla="*/ 1250615 w 1256658"/>
              <a:gd name="connsiteY4" fmla="*/ 534869 h 1069187"/>
              <a:gd name="connsiteX5" fmla="*/ 628162 w 1256658"/>
              <a:gd name="connsiteY5" fmla="*/ 1069187 h 1069187"/>
              <a:gd name="connsiteX6" fmla="*/ 5709 w 1256658"/>
              <a:gd name="connsiteY6" fmla="*/ 534869 h 1069187"/>
              <a:gd name="connsiteX0" fmla="*/ 5709 w 1463780"/>
              <a:gd name="connsiteY0" fmla="*/ 534869 h 1069193"/>
              <a:gd name="connsiteX1" fmla="*/ 336215 w 1463780"/>
              <a:gd name="connsiteY1" fmla="*/ 242922 h 1069193"/>
              <a:gd name="connsiteX2" fmla="*/ 628162 w 1463780"/>
              <a:gd name="connsiteY2" fmla="*/ 551 h 1069193"/>
              <a:gd name="connsiteX3" fmla="*/ 876043 w 1463780"/>
              <a:gd name="connsiteY3" fmla="*/ 187838 h 1069193"/>
              <a:gd name="connsiteX4" fmla="*/ 1459935 w 1463780"/>
              <a:gd name="connsiteY4" fmla="*/ 523852 h 1069193"/>
              <a:gd name="connsiteX5" fmla="*/ 628162 w 1463780"/>
              <a:gd name="connsiteY5" fmla="*/ 1069187 h 1069193"/>
              <a:gd name="connsiteX6" fmla="*/ 5709 w 1463780"/>
              <a:gd name="connsiteY6" fmla="*/ 534869 h 1069193"/>
              <a:gd name="connsiteX0" fmla="*/ 5709 w 1481611"/>
              <a:gd name="connsiteY0" fmla="*/ 534735 h 1069059"/>
              <a:gd name="connsiteX1" fmla="*/ 336215 w 1481611"/>
              <a:gd name="connsiteY1" fmla="*/ 242788 h 1069059"/>
              <a:gd name="connsiteX2" fmla="*/ 628162 w 1481611"/>
              <a:gd name="connsiteY2" fmla="*/ 417 h 1069059"/>
              <a:gd name="connsiteX3" fmla="*/ 876043 w 1481611"/>
              <a:gd name="connsiteY3" fmla="*/ 187704 h 1069059"/>
              <a:gd name="connsiteX4" fmla="*/ 1217564 w 1481611"/>
              <a:gd name="connsiteY4" fmla="*/ 452109 h 1069059"/>
              <a:gd name="connsiteX5" fmla="*/ 1459935 w 1481611"/>
              <a:gd name="connsiteY5" fmla="*/ 523718 h 1069059"/>
              <a:gd name="connsiteX6" fmla="*/ 628162 w 1481611"/>
              <a:gd name="connsiteY6" fmla="*/ 1069053 h 1069059"/>
              <a:gd name="connsiteX7" fmla="*/ 5709 w 1481611"/>
              <a:gd name="connsiteY7" fmla="*/ 534735 h 1069059"/>
              <a:gd name="connsiteX0" fmla="*/ 5709 w 1461087"/>
              <a:gd name="connsiteY0" fmla="*/ 534735 h 1069054"/>
              <a:gd name="connsiteX1" fmla="*/ 336215 w 1461087"/>
              <a:gd name="connsiteY1" fmla="*/ 242788 h 1069054"/>
              <a:gd name="connsiteX2" fmla="*/ 628162 w 1461087"/>
              <a:gd name="connsiteY2" fmla="*/ 417 h 1069054"/>
              <a:gd name="connsiteX3" fmla="*/ 876043 w 1461087"/>
              <a:gd name="connsiteY3" fmla="*/ 187704 h 1069054"/>
              <a:gd name="connsiteX4" fmla="*/ 1217564 w 1461087"/>
              <a:gd name="connsiteY4" fmla="*/ 452109 h 1069054"/>
              <a:gd name="connsiteX5" fmla="*/ 1459935 w 1461087"/>
              <a:gd name="connsiteY5" fmla="*/ 523718 h 1069054"/>
              <a:gd name="connsiteX6" fmla="*/ 1173497 w 1461087"/>
              <a:gd name="connsiteY6" fmla="*/ 529227 h 1069054"/>
              <a:gd name="connsiteX7" fmla="*/ 628162 w 1461087"/>
              <a:gd name="connsiteY7" fmla="*/ 1069053 h 1069054"/>
              <a:gd name="connsiteX8" fmla="*/ 5709 w 1461087"/>
              <a:gd name="connsiteY8" fmla="*/ 534735 h 1069054"/>
              <a:gd name="connsiteX0" fmla="*/ 3421 w 1668119"/>
              <a:gd name="connsiteY0" fmla="*/ 534735 h 1069054"/>
              <a:gd name="connsiteX1" fmla="*/ 543247 w 1668119"/>
              <a:gd name="connsiteY1" fmla="*/ 242788 h 1069054"/>
              <a:gd name="connsiteX2" fmla="*/ 835194 w 1668119"/>
              <a:gd name="connsiteY2" fmla="*/ 417 h 1069054"/>
              <a:gd name="connsiteX3" fmla="*/ 1083075 w 1668119"/>
              <a:gd name="connsiteY3" fmla="*/ 187704 h 1069054"/>
              <a:gd name="connsiteX4" fmla="*/ 1424596 w 1668119"/>
              <a:gd name="connsiteY4" fmla="*/ 452109 h 1069054"/>
              <a:gd name="connsiteX5" fmla="*/ 1666967 w 1668119"/>
              <a:gd name="connsiteY5" fmla="*/ 523718 h 1069054"/>
              <a:gd name="connsiteX6" fmla="*/ 1380529 w 1668119"/>
              <a:gd name="connsiteY6" fmla="*/ 529227 h 1069054"/>
              <a:gd name="connsiteX7" fmla="*/ 835194 w 1668119"/>
              <a:gd name="connsiteY7" fmla="*/ 1069053 h 1069054"/>
              <a:gd name="connsiteX8" fmla="*/ 3421 w 1668119"/>
              <a:gd name="connsiteY8" fmla="*/ 534735 h 1069054"/>
              <a:gd name="connsiteX0" fmla="*/ 22446 w 1687144"/>
              <a:gd name="connsiteY0" fmla="*/ 534735 h 1069054"/>
              <a:gd name="connsiteX1" fmla="*/ 264817 w 1687144"/>
              <a:gd name="connsiteY1" fmla="*/ 474143 h 1069054"/>
              <a:gd name="connsiteX2" fmla="*/ 562272 w 1687144"/>
              <a:gd name="connsiteY2" fmla="*/ 242788 h 1069054"/>
              <a:gd name="connsiteX3" fmla="*/ 854219 w 1687144"/>
              <a:gd name="connsiteY3" fmla="*/ 417 h 1069054"/>
              <a:gd name="connsiteX4" fmla="*/ 1102100 w 1687144"/>
              <a:gd name="connsiteY4" fmla="*/ 187704 h 1069054"/>
              <a:gd name="connsiteX5" fmla="*/ 1443621 w 1687144"/>
              <a:gd name="connsiteY5" fmla="*/ 452109 h 1069054"/>
              <a:gd name="connsiteX6" fmla="*/ 1685992 w 1687144"/>
              <a:gd name="connsiteY6" fmla="*/ 523718 h 1069054"/>
              <a:gd name="connsiteX7" fmla="*/ 1399554 w 1687144"/>
              <a:gd name="connsiteY7" fmla="*/ 529227 h 1069054"/>
              <a:gd name="connsiteX8" fmla="*/ 854219 w 1687144"/>
              <a:gd name="connsiteY8" fmla="*/ 1069053 h 1069054"/>
              <a:gd name="connsiteX9" fmla="*/ 22446 w 1687144"/>
              <a:gd name="connsiteY9" fmla="*/ 534735 h 1069054"/>
              <a:gd name="connsiteX0" fmla="*/ 0 w 1664698"/>
              <a:gd name="connsiteY0" fmla="*/ 534735 h 1069106"/>
              <a:gd name="connsiteX1" fmla="*/ 242371 w 1664698"/>
              <a:gd name="connsiteY1" fmla="*/ 474143 h 1069106"/>
              <a:gd name="connsiteX2" fmla="*/ 539826 w 1664698"/>
              <a:gd name="connsiteY2" fmla="*/ 242788 h 1069106"/>
              <a:gd name="connsiteX3" fmla="*/ 831773 w 1664698"/>
              <a:gd name="connsiteY3" fmla="*/ 417 h 1069106"/>
              <a:gd name="connsiteX4" fmla="*/ 1079654 w 1664698"/>
              <a:gd name="connsiteY4" fmla="*/ 187704 h 1069106"/>
              <a:gd name="connsiteX5" fmla="*/ 1421175 w 1664698"/>
              <a:gd name="connsiteY5" fmla="*/ 452109 h 1069106"/>
              <a:gd name="connsiteX6" fmla="*/ 1663546 w 1664698"/>
              <a:gd name="connsiteY6" fmla="*/ 523718 h 1069106"/>
              <a:gd name="connsiteX7" fmla="*/ 1377108 w 1664698"/>
              <a:gd name="connsiteY7" fmla="*/ 529227 h 1069106"/>
              <a:gd name="connsiteX8" fmla="*/ 831773 w 1664698"/>
              <a:gd name="connsiteY8" fmla="*/ 1069053 h 1069106"/>
              <a:gd name="connsiteX9" fmla="*/ 242371 w 1664698"/>
              <a:gd name="connsiteY9" fmla="*/ 562278 h 1069106"/>
              <a:gd name="connsiteX10" fmla="*/ 0 w 1664698"/>
              <a:gd name="connsiteY10" fmla="*/ 534735 h 1069106"/>
              <a:gd name="connsiteX0" fmla="*/ 0 w 1664698"/>
              <a:gd name="connsiteY0" fmla="*/ 534735 h 1072892"/>
              <a:gd name="connsiteX1" fmla="*/ 242371 w 1664698"/>
              <a:gd name="connsiteY1" fmla="*/ 474143 h 1072892"/>
              <a:gd name="connsiteX2" fmla="*/ 539826 w 1664698"/>
              <a:gd name="connsiteY2" fmla="*/ 242788 h 1072892"/>
              <a:gd name="connsiteX3" fmla="*/ 831773 w 1664698"/>
              <a:gd name="connsiteY3" fmla="*/ 417 h 1072892"/>
              <a:gd name="connsiteX4" fmla="*/ 1079654 w 1664698"/>
              <a:gd name="connsiteY4" fmla="*/ 187704 h 1072892"/>
              <a:gd name="connsiteX5" fmla="*/ 1421175 w 1664698"/>
              <a:gd name="connsiteY5" fmla="*/ 452109 h 1072892"/>
              <a:gd name="connsiteX6" fmla="*/ 1663546 w 1664698"/>
              <a:gd name="connsiteY6" fmla="*/ 523718 h 1072892"/>
              <a:gd name="connsiteX7" fmla="*/ 1377108 w 1664698"/>
              <a:gd name="connsiteY7" fmla="*/ 529227 h 1072892"/>
              <a:gd name="connsiteX8" fmla="*/ 831773 w 1664698"/>
              <a:gd name="connsiteY8" fmla="*/ 1069053 h 1072892"/>
              <a:gd name="connsiteX9" fmla="*/ 594910 w 1664698"/>
              <a:gd name="connsiteY9" fmla="*/ 760581 h 1072892"/>
              <a:gd name="connsiteX10" fmla="*/ 242371 w 1664698"/>
              <a:gd name="connsiteY10" fmla="*/ 562278 h 1072892"/>
              <a:gd name="connsiteX11" fmla="*/ 0 w 1664698"/>
              <a:gd name="connsiteY11" fmla="*/ 534735 h 107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4698" h="1072892">
                <a:moveTo>
                  <a:pt x="0" y="534735"/>
                </a:moveTo>
                <a:cubicBezTo>
                  <a:pt x="0" y="520046"/>
                  <a:pt x="152400" y="522801"/>
                  <a:pt x="242371" y="474143"/>
                </a:cubicBezTo>
                <a:cubicBezTo>
                  <a:pt x="332342" y="425485"/>
                  <a:pt x="434248" y="303381"/>
                  <a:pt x="539826" y="242788"/>
                </a:cubicBezTo>
                <a:cubicBezTo>
                  <a:pt x="645404" y="182195"/>
                  <a:pt x="741802" y="9598"/>
                  <a:pt x="831773" y="417"/>
                </a:cubicBezTo>
                <a:cubicBezTo>
                  <a:pt x="921744" y="-8764"/>
                  <a:pt x="985093" y="136292"/>
                  <a:pt x="1079654" y="187704"/>
                </a:cubicBezTo>
                <a:cubicBezTo>
                  <a:pt x="1174215" y="239116"/>
                  <a:pt x="1323860" y="396107"/>
                  <a:pt x="1421175" y="452109"/>
                </a:cubicBezTo>
                <a:cubicBezTo>
                  <a:pt x="1518490" y="508111"/>
                  <a:pt x="1647021" y="492504"/>
                  <a:pt x="1663546" y="523718"/>
                </a:cubicBezTo>
                <a:cubicBezTo>
                  <a:pt x="1680071" y="554933"/>
                  <a:pt x="1515737" y="438338"/>
                  <a:pt x="1377108" y="529227"/>
                </a:cubicBezTo>
                <a:cubicBezTo>
                  <a:pt x="1238479" y="620116"/>
                  <a:pt x="962139" y="1030494"/>
                  <a:pt x="831773" y="1069053"/>
                </a:cubicBezTo>
                <a:cubicBezTo>
                  <a:pt x="701407" y="1107612"/>
                  <a:pt x="693144" y="845043"/>
                  <a:pt x="594910" y="760581"/>
                </a:cubicBezTo>
                <a:cubicBezTo>
                  <a:pt x="496676" y="676119"/>
                  <a:pt x="323161" y="607264"/>
                  <a:pt x="242371" y="562278"/>
                </a:cubicBezTo>
                <a:cubicBezTo>
                  <a:pt x="103742" y="473225"/>
                  <a:pt x="0" y="549424"/>
                  <a:pt x="0" y="534735"/>
                </a:cubicBezTo>
                <a:close/>
              </a:path>
            </a:pathLst>
          </a:custGeom>
          <a:solidFill>
            <a:schemeClr val="bg1"/>
          </a:solidFill>
          <a:ln w="76200">
            <a:solidFill>
              <a:srgbClr val="9E8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Овал 11"/>
          <p:cNvSpPr/>
          <p:nvPr/>
        </p:nvSpPr>
        <p:spPr>
          <a:xfrm>
            <a:off x="6076335" y="2322000"/>
            <a:ext cx="2111945" cy="1612653"/>
          </a:xfrm>
          <a:prstGeom prst="ellipse">
            <a:avLst/>
          </a:prstGeom>
          <a:blipFill>
            <a:blip r:embed="rId2"/>
            <a:tile tx="0" ty="0" sx="100000" sy="100000" flip="none" algn="tl"/>
          </a:blipFill>
          <a:ln w="95250">
            <a:solidFill>
              <a:srgbClr val="9E8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3" name="Прямая соединительная линия 12"/>
          <p:cNvCxnSpPr/>
          <p:nvPr/>
        </p:nvCxnSpPr>
        <p:spPr>
          <a:xfrm flipH="1">
            <a:off x="5701763" y="3170299"/>
            <a:ext cx="374572" cy="0"/>
          </a:xfrm>
          <a:prstGeom prst="line">
            <a:avLst/>
          </a:prstGeom>
          <a:solidFill>
            <a:schemeClr val="bg1"/>
          </a:solidFill>
          <a:ln w="95250">
            <a:solidFill>
              <a:srgbClr val="9E8063"/>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Прямая соединительная линия 13"/>
          <p:cNvCxnSpPr/>
          <p:nvPr/>
        </p:nvCxnSpPr>
        <p:spPr>
          <a:xfrm>
            <a:off x="8188280" y="3170299"/>
            <a:ext cx="352541" cy="0"/>
          </a:xfrm>
          <a:prstGeom prst="line">
            <a:avLst/>
          </a:prstGeom>
          <a:solidFill>
            <a:schemeClr val="bg1"/>
          </a:solidFill>
          <a:ln w="95250">
            <a:solidFill>
              <a:srgbClr val="9E8063"/>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Прямая со стрелкой 15"/>
          <p:cNvCxnSpPr/>
          <p:nvPr/>
        </p:nvCxnSpPr>
        <p:spPr>
          <a:xfrm>
            <a:off x="3678474" y="3128327"/>
            <a:ext cx="1229997" cy="0"/>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23" name="Овал 22"/>
          <p:cNvSpPr/>
          <p:nvPr/>
        </p:nvSpPr>
        <p:spPr>
          <a:xfrm>
            <a:off x="1854338" y="2849171"/>
            <a:ext cx="676755" cy="676755"/>
          </a:xfrm>
          <a:prstGeom prst="ellipse">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Овал 23"/>
          <p:cNvSpPr/>
          <p:nvPr/>
        </p:nvSpPr>
        <p:spPr>
          <a:xfrm>
            <a:off x="6793929" y="3172800"/>
            <a:ext cx="676755" cy="676755"/>
          </a:xfrm>
          <a:prstGeom prst="ellipse">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6" name="Прямая со стрелкой 25"/>
          <p:cNvCxnSpPr/>
          <p:nvPr/>
        </p:nvCxnSpPr>
        <p:spPr>
          <a:xfrm flipV="1">
            <a:off x="7132306" y="2491083"/>
            <a:ext cx="0" cy="38758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V="1">
            <a:off x="7468124" y="2660847"/>
            <a:ext cx="335294" cy="34619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7552267" y="3345416"/>
            <a:ext cx="292989" cy="16862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flipV="1">
            <a:off x="6389781" y="2701449"/>
            <a:ext cx="360426" cy="30146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V="1">
            <a:off x="6389781" y="3229971"/>
            <a:ext cx="397708" cy="242076"/>
          </a:xfrm>
          <a:prstGeom prst="straightConnector1">
            <a:avLst/>
          </a:prstGeom>
          <a:ln w="317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282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071074-40A5-4849-98C8-C4AC4F043A3E}"/>
              </a:ext>
            </a:extLst>
          </p:cNvPr>
          <p:cNvSpPr>
            <a:spLocks noGrp="1"/>
          </p:cNvSpPr>
          <p:nvPr>
            <p:ph type="title"/>
          </p:nvPr>
        </p:nvSpPr>
        <p:spPr>
          <a:xfrm>
            <a:off x="258536" y="81802"/>
            <a:ext cx="7886700" cy="826905"/>
          </a:xfrm>
        </p:spPr>
        <p:txBody>
          <a:bodyPr>
            <a:normAutofit/>
          </a:bodyPr>
          <a:lstStyle/>
          <a:p>
            <a:r>
              <a:rPr lang="en-US" dirty="0">
                <a:cs typeface="Times New Roman" panose="02020603050405020304" pitchFamily="18" charset="0"/>
              </a:rPr>
              <a:t>Qualitative model</a:t>
            </a:r>
            <a:endParaRPr lang="ru-RU" dirty="0">
              <a:cs typeface="Times New Roman" panose="02020603050405020304" pitchFamily="18" charset="0"/>
            </a:endParaRPr>
          </a:p>
        </p:txBody>
      </p:sp>
      <p:cxnSp>
        <p:nvCxnSpPr>
          <p:cNvPr id="56" name="Прямая соединительная линия 55">
            <a:extLst>
              <a:ext uri="{FF2B5EF4-FFF2-40B4-BE49-F238E27FC236}">
                <a16:creationId xmlns:a16="http://schemas.microsoft.com/office/drawing/2014/main" id="{05A58D49-D3C4-44A9-B0AE-DC3BBAFA6997}"/>
              </a:ext>
            </a:extLst>
          </p:cNvPr>
          <p:cNvCxnSpPr/>
          <p:nvPr/>
        </p:nvCxnSpPr>
        <p:spPr>
          <a:xfrm flipV="1">
            <a:off x="258536" y="949495"/>
            <a:ext cx="8728364" cy="36945"/>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Объект 3"/>
          <p:cNvGraphicFramePr>
            <a:graphicFrameLocks noChangeAspect="1"/>
          </p:cNvGraphicFramePr>
          <p:nvPr>
            <p:extLst>
              <p:ext uri="{D42A27DB-BD31-4B8C-83A1-F6EECF244321}">
                <p14:modId xmlns:p14="http://schemas.microsoft.com/office/powerpoint/2010/main" val="1823839880"/>
              </p:ext>
            </p:extLst>
          </p:nvPr>
        </p:nvGraphicFramePr>
        <p:xfrm>
          <a:off x="516462" y="1079726"/>
          <a:ext cx="5837391" cy="4259898"/>
        </p:xfrm>
        <a:graphic>
          <a:graphicData uri="http://schemas.openxmlformats.org/presentationml/2006/ole">
            <mc:AlternateContent xmlns:mc="http://schemas.openxmlformats.org/markup-compatibility/2006">
              <mc:Choice xmlns:v="urn:schemas-microsoft-com:vml" Requires="v">
                <p:oleObj name="CorelDRAW" r:id="rId2" imgW="10334408" imgH="7542952" progId="CorelDRAW.Graphic.11">
                  <p:embed/>
                </p:oleObj>
              </mc:Choice>
              <mc:Fallback>
                <p:oleObj name="CorelDRAW" r:id="rId2" imgW="10334408" imgH="7542952" progId="CorelDRAW.Graphic.11">
                  <p:embed/>
                  <p:pic>
                    <p:nvPicPr>
                      <p:cNvPr id="0" name=""/>
                      <p:cNvPicPr/>
                      <p:nvPr/>
                    </p:nvPicPr>
                    <p:blipFill>
                      <a:blip r:embed="rId3"/>
                      <a:stretch>
                        <a:fillRect/>
                      </a:stretch>
                    </p:blipFill>
                    <p:spPr>
                      <a:xfrm>
                        <a:off x="516462" y="1079726"/>
                        <a:ext cx="5837391" cy="4259898"/>
                      </a:xfrm>
                      <a:prstGeom prst="rect">
                        <a:avLst/>
                      </a:prstGeom>
                    </p:spPr>
                  </p:pic>
                </p:oleObj>
              </mc:Fallback>
            </mc:AlternateContent>
          </a:graphicData>
        </a:graphic>
      </p:graphicFrame>
      <p:grpSp>
        <p:nvGrpSpPr>
          <p:cNvPr id="20" name="Группа 19"/>
          <p:cNvGrpSpPr/>
          <p:nvPr/>
        </p:nvGrpSpPr>
        <p:grpSpPr>
          <a:xfrm>
            <a:off x="3725938" y="5076305"/>
            <a:ext cx="5047948" cy="1457447"/>
            <a:chOff x="1591843" y="2978905"/>
            <a:chExt cx="7206333" cy="1981154"/>
          </a:xfrm>
        </p:grpSpPr>
        <p:sp>
          <p:nvSpPr>
            <p:cNvPr id="21" name="TextBox 20"/>
            <p:cNvSpPr txBox="1"/>
            <p:nvPr/>
          </p:nvSpPr>
          <p:spPr>
            <a:xfrm>
              <a:off x="2186843" y="3579436"/>
              <a:ext cx="6611333" cy="1380623"/>
            </a:xfrm>
            <a:prstGeom prst="rect">
              <a:avLst/>
            </a:prstGeom>
            <a:noFill/>
            <a:ln w="38100">
              <a:solidFill>
                <a:srgbClr val="FF0000"/>
              </a:solidFill>
            </a:ln>
          </p:spPr>
          <p:txBody>
            <a:bodyPr wrap="square" rtlCol="0">
              <a:spAutoFit/>
            </a:bodyPr>
            <a:lstStyle/>
            <a:p>
              <a:pPr marL="88900" indent="-88900" algn="ctr"/>
              <a:r>
                <a:rPr lang="en-US" sz="2000" dirty="0"/>
                <a:t>The density decreases, the Archimedean force becomes higher than the force of gravity, and the dumpling floats.</a:t>
              </a:r>
              <a:endParaRPr lang="ru-RU" sz="2000" dirty="0"/>
            </a:p>
          </p:txBody>
        </p:sp>
        <p:sp>
          <p:nvSpPr>
            <p:cNvPr id="22" name="Хорда 21"/>
            <p:cNvSpPr/>
            <p:nvPr/>
          </p:nvSpPr>
          <p:spPr>
            <a:xfrm rot="12781983">
              <a:off x="1591843" y="3103787"/>
              <a:ext cx="914400" cy="914399"/>
            </a:xfrm>
            <a:prstGeom prst="chord">
              <a:avLst>
                <a:gd name="adj1" fmla="val 6261567"/>
                <a:gd name="adj2" fmla="val 1620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Овал 22"/>
            <p:cNvSpPr/>
            <p:nvPr/>
          </p:nvSpPr>
          <p:spPr>
            <a:xfrm>
              <a:off x="1594170" y="3034030"/>
              <a:ext cx="914400" cy="8785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TextBox 23"/>
            <p:cNvSpPr txBox="1"/>
            <p:nvPr/>
          </p:nvSpPr>
          <p:spPr>
            <a:xfrm>
              <a:off x="1809676" y="2978905"/>
              <a:ext cx="478735" cy="878578"/>
            </a:xfrm>
            <a:prstGeom prst="rect">
              <a:avLst/>
            </a:prstGeom>
            <a:noFill/>
          </p:spPr>
          <p:txBody>
            <a:bodyPr wrap="square" rtlCol="0">
              <a:spAutoFit/>
            </a:bodyPr>
            <a:lstStyle/>
            <a:p>
              <a:r>
                <a:rPr lang="ru-RU" sz="3600" dirty="0">
                  <a:solidFill>
                    <a:srgbClr val="FF0000"/>
                  </a:solidFill>
                </a:rPr>
                <a:t>!</a:t>
              </a:r>
            </a:p>
          </p:txBody>
        </p:sp>
      </p:grpSp>
    </p:spTree>
    <p:extLst>
      <p:ext uri="{BB962C8B-B14F-4D97-AF65-F5344CB8AC3E}">
        <p14:creationId xmlns:p14="http://schemas.microsoft.com/office/powerpoint/2010/main" val="222058085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7061</TotalTime>
  <Words>969</Words>
  <Application>Microsoft Office PowerPoint</Application>
  <PresentationFormat>Экран (4:3)</PresentationFormat>
  <Paragraphs>180</Paragraphs>
  <Slides>22</Slides>
  <Notes>0</Notes>
  <HiddenSlides>7</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2</vt:i4>
      </vt:variant>
      <vt:variant>
        <vt:lpstr>Заголовки слайдов</vt:lpstr>
      </vt:variant>
      <vt:variant>
        <vt:i4>22</vt:i4>
      </vt:variant>
    </vt:vector>
  </HeadingPairs>
  <TitlesOfParts>
    <vt:vector size="32" baseType="lpstr">
      <vt:lpstr>Arial</vt:lpstr>
      <vt:lpstr>Calibri</vt:lpstr>
      <vt:lpstr>Calibri Light</vt:lpstr>
      <vt:lpstr>Helvetica Neue</vt:lpstr>
      <vt:lpstr>inherit</vt:lpstr>
      <vt:lpstr>Times New Roman</vt:lpstr>
      <vt:lpstr>Wingdings</vt:lpstr>
      <vt:lpstr>Тема Office</vt:lpstr>
      <vt:lpstr>Уравнение</vt:lpstr>
      <vt:lpstr>CorelDRAW</vt:lpstr>
      <vt:lpstr>Презентация PowerPoint</vt:lpstr>
      <vt:lpstr>The task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Qualitative model</vt:lpstr>
      <vt:lpstr>Other reasons why dumplings go up</vt:lpstr>
      <vt:lpstr>Презентация PowerPoint</vt:lpstr>
      <vt:lpstr>Conclusion:</vt:lpstr>
      <vt:lpstr>Conclusion:</vt:lpstr>
      <vt:lpstr>List of sources used</vt:lpstr>
      <vt:lpstr>Thanks for your attention!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VII Региональный Воронежский  ТЮЕ</dc:title>
  <dc:creator>Алексей Переселков</dc:creator>
  <cp:lastModifiedBy>admin</cp:lastModifiedBy>
  <cp:revision>216</cp:revision>
  <dcterms:created xsi:type="dcterms:W3CDTF">2021-04-09T15:28:12Z</dcterms:created>
  <dcterms:modified xsi:type="dcterms:W3CDTF">2021-08-12T05:36:48Z</dcterms:modified>
</cp:coreProperties>
</file>