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lD++e+Yrc4Z3+yg1EVDqfmJxX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957e1d08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e957e1d08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1"/>
            </a:gs>
            <a:gs pos="100000">
              <a:schemeClr val="dk1"/>
            </a:gs>
          </a:gsLst>
          <a:lin ang="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4745725" y="0"/>
            <a:ext cx="4406366" cy="5143500"/>
          </a:xfrm>
          <a:custGeom>
            <a:avLst/>
            <a:gdLst/>
            <a:ahLst/>
            <a:cxnLst/>
            <a:rect l="l" t="t" r="r" b="b"/>
            <a:pathLst>
              <a:path w="6228079" h="6858000" extrusionOk="0">
                <a:moveTo>
                  <a:pt x="0" y="0"/>
                </a:moveTo>
                <a:cubicBezTo>
                  <a:pt x="1192022" y="1180275"/>
                  <a:pt x="1930400" y="2817749"/>
                  <a:pt x="1930400" y="4627690"/>
                </a:cubicBezTo>
                <a:cubicBezTo>
                  <a:pt x="1931225" y="5388331"/>
                  <a:pt x="1798574" y="6143219"/>
                  <a:pt x="1538478" y="6858000"/>
                </a:cubicBezTo>
                <a:lnTo>
                  <a:pt x="6228080" y="6858000"/>
                </a:lnTo>
                <a:lnTo>
                  <a:pt x="622808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>
            <a:off x="4907910" y="0"/>
            <a:ext cx="4243868" cy="5143500"/>
          </a:xfrm>
          <a:custGeom>
            <a:avLst/>
            <a:gdLst/>
            <a:ahLst/>
            <a:cxnLst/>
            <a:rect l="l" t="t" r="r" b="b"/>
            <a:pathLst>
              <a:path w="5998400" h="6858000" extrusionOk="0">
                <a:moveTo>
                  <a:pt x="2752407" y="0"/>
                </a:moveTo>
                <a:cubicBezTo>
                  <a:pt x="2856294" y="466997"/>
                  <a:pt x="2908554" y="943991"/>
                  <a:pt x="2908300" y="1422400"/>
                </a:cubicBezTo>
                <a:cubicBezTo>
                  <a:pt x="2908300" y="3686239"/>
                  <a:pt x="1753171" y="5680139"/>
                  <a:pt x="0" y="6847206"/>
                </a:cubicBezTo>
                <a:lnTo>
                  <a:pt x="0" y="6858000"/>
                </a:lnTo>
                <a:lnTo>
                  <a:pt x="5998401" y="6858000"/>
                </a:lnTo>
                <a:lnTo>
                  <a:pt x="5998401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571500" dist="19050" dir="10800000" algn="bl" rotWithShape="0">
              <a:schemeClr val="dk1">
                <a:alpha val="34509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/>
          <p:nvPr/>
        </p:nvSpPr>
        <p:spPr>
          <a:xfrm>
            <a:off x="6451122" y="0"/>
            <a:ext cx="2697686" cy="3605879"/>
          </a:xfrm>
          <a:custGeom>
            <a:avLst/>
            <a:gdLst/>
            <a:ahLst/>
            <a:cxnLst/>
            <a:rect l="l" t="t" r="r" b="b"/>
            <a:pathLst>
              <a:path w="3812984" h="4807839" extrusionOk="0">
                <a:moveTo>
                  <a:pt x="3812984" y="4807839"/>
                </a:moveTo>
                <a:lnTo>
                  <a:pt x="3812984" y="0"/>
                </a:lnTo>
                <a:lnTo>
                  <a:pt x="0" y="0"/>
                </a:lnTo>
                <a:cubicBezTo>
                  <a:pt x="1961959" y="853313"/>
                  <a:pt x="3421634" y="2644648"/>
                  <a:pt x="3812984" y="4807839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571500" dist="19050" dir="10800000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9"/>
          <p:cNvSpPr txBox="1">
            <a:spLocks noGrp="1"/>
          </p:cNvSpPr>
          <p:nvPr>
            <p:ph type="ctrTitle"/>
          </p:nvPr>
        </p:nvSpPr>
        <p:spPr>
          <a:xfrm>
            <a:off x="779100" y="1991825"/>
            <a:ext cx="55776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/>
          <p:nvPr/>
        </p:nvSpPr>
        <p:spPr>
          <a:xfrm>
            <a:off x="721700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8"/>
          <p:cNvSpPr/>
          <p:nvPr/>
        </p:nvSpPr>
        <p:spPr>
          <a:xfrm>
            <a:off x="7366595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4509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8"/>
          <p:cNvSpPr/>
          <p:nvPr/>
        </p:nvSpPr>
        <p:spPr>
          <a:xfrm>
            <a:off x="7765453" y="0"/>
            <a:ext cx="1378552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9" name="Google Shape;79;p18"/>
          <p:cNvSpPr/>
          <p:nvPr/>
        </p:nvSpPr>
        <p:spPr>
          <a:xfrm rot="10800000">
            <a:off x="9" y="3749421"/>
            <a:ext cx="1378553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"/>
          <p:cNvSpPr/>
          <p:nvPr/>
        </p:nvSpPr>
        <p:spPr>
          <a:xfrm>
            <a:off x="721700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7366595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4509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0"/>
          <p:cNvSpPr/>
          <p:nvPr/>
        </p:nvSpPr>
        <p:spPr>
          <a:xfrm>
            <a:off x="7765453" y="0"/>
            <a:ext cx="1378552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779100" y="1492425"/>
            <a:ext cx="3252900" cy="29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body" idx="2"/>
          </p:nvPr>
        </p:nvSpPr>
        <p:spPr>
          <a:xfrm>
            <a:off x="4488203" y="1492425"/>
            <a:ext cx="3252900" cy="29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/>
          <p:nvPr/>
        </p:nvSpPr>
        <p:spPr>
          <a:xfrm>
            <a:off x="721700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1"/>
          <p:cNvSpPr/>
          <p:nvPr/>
        </p:nvSpPr>
        <p:spPr>
          <a:xfrm>
            <a:off x="7366595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4509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1"/>
          <p:cNvSpPr/>
          <p:nvPr/>
        </p:nvSpPr>
        <p:spPr>
          <a:xfrm>
            <a:off x="7765453" y="0"/>
            <a:ext cx="1378552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1"/>
          </p:nvPr>
        </p:nvSpPr>
        <p:spPr>
          <a:xfrm>
            <a:off x="779100" y="1492425"/>
            <a:ext cx="2168700" cy="29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body" idx="2"/>
          </p:nvPr>
        </p:nvSpPr>
        <p:spPr>
          <a:xfrm>
            <a:off x="3175738" y="1492425"/>
            <a:ext cx="2168700" cy="29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3"/>
          </p:nvPr>
        </p:nvSpPr>
        <p:spPr>
          <a:xfrm>
            <a:off x="5572375" y="1492425"/>
            <a:ext cx="2168700" cy="29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body" idx="1"/>
          </p:nvPr>
        </p:nvSpPr>
        <p:spPr>
          <a:xfrm>
            <a:off x="1777400" y="2161800"/>
            <a:ext cx="55893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06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●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marL="914400" lvl="1" indent="-4064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○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4064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■"/>
              <a:defRPr sz="2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4064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●"/>
              <a:defRPr sz="28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064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○"/>
              <a:defRPr sz="2800">
                <a:latin typeface="Arial"/>
                <a:ea typeface="Arial"/>
                <a:cs typeface="Arial"/>
                <a:sym typeface="Arial"/>
              </a:defRPr>
            </a:lvl5pPr>
            <a:lvl6pPr marL="2743200" lvl="5" indent="-4064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■"/>
              <a:defRPr sz="2800">
                <a:latin typeface="Arial"/>
                <a:ea typeface="Arial"/>
                <a:cs typeface="Arial"/>
                <a:sym typeface="Arial"/>
              </a:defRPr>
            </a:lvl6pPr>
            <a:lvl7pPr marL="3200400" lvl="6" indent="-4064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●"/>
              <a:defRPr sz="2800">
                <a:latin typeface="Arial"/>
                <a:ea typeface="Arial"/>
                <a:cs typeface="Arial"/>
                <a:sym typeface="Arial"/>
              </a:defRPr>
            </a:lvl7pPr>
            <a:lvl8pPr marL="3657600" lvl="7" indent="-4064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○"/>
              <a:defRPr sz="2800">
                <a:latin typeface="Arial"/>
                <a:ea typeface="Arial"/>
                <a:cs typeface="Arial"/>
                <a:sym typeface="Arial"/>
              </a:defRPr>
            </a:lvl8pPr>
            <a:lvl9pPr marL="4114800" lvl="8" indent="-406400" algn="ctr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800"/>
              <a:buFont typeface="Arial"/>
              <a:buChar char="■"/>
              <a:defRPr sz="2800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2"/>
          <p:cNvSpPr txBox="1"/>
          <p:nvPr/>
        </p:nvSpPr>
        <p:spPr>
          <a:xfrm>
            <a:off x="3593400" y="286244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" sz="96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96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Google Shape;35;p12"/>
          <p:cNvSpPr/>
          <p:nvPr/>
        </p:nvSpPr>
        <p:spPr>
          <a:xfrm>
            <a:off x="721700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2"/>
          <p:cNvSpPr/>
          <p:nvPr/>
        </p:nvSpPr>
        <p:spPr>
          <a:xfrm>
            <a:off x="7366595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4509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/>
          <p:nvPr/>
        </p:nvSpPr>
        <p:spPr>
          <a:xfrm>
            <a:off x="7765453" y="0"/>
            <a:ext cx="1378552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2"/>
          <p:cNvSpPr/>
          <p:nvPr/>
        </p:nvSpPr>
        <p:spPr>
          <a:xfrm rot="10800000">
            <a:off x="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2"/>
          <p:cNvSpPr/>
          <p:nvPr/>
        </p:nvSpPr>
        <p:spPr>
          <a:xfrm rot="10800000">
            <a:off x="7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4509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2"/>
          <p:cNvSpPr/>
          <p:nvPr/>
        </p:nvSpPr>
        <p:spPr>
          <a:xfrm rot="10800000">
            <a:off x="9" y="3749421"/>
            <a:ext cx="1378553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_1">
    <p:bg>
      <p:bgPr>
        <a:gradFill>
          <a:gsLst>
            <a:gs pos="0">
              <a:schemeClr val="accent2"/>
            </a:gs>
            <a:gs pos="72000">
              <a:schemeClr val="accent3"/>
            </a:gs>
            <a:gs pos="100000">
              <a:schemeClr val="accent3"/>
            </a:gs>
          </a:gsLst>
          <a:lin ang="5400700" scaled="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" name="Google Shape;43;p13"/>
          <p:cNvSpPr/>
          <p:nvPr/>
        </p:nvSpPr>
        <p:spPr>
          <a:xfrm>
            <a:off x="721700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3"/>
          <p:cNvSpPr/>
          <p:nvPr/>
        </p:nvSpPr>
        <p:spPr>
          <a:xfrm>
            <a:off x="7366595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3"/>
          <p:cNvSpPr/>
          <p:nvPr/>
        </p:nvSpPr>
        <p:spPr>
          <a:xfrm>
            <a:off x="7765453" y="0"/>
            <a:ext cx="1378552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3"/>
          <p:cNvSpPr/>
          <p:nvPr/>
        </p:nvSpPr>
        <p:spPr>
          <a:xfrm rot="10800000">
            <a:off x="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/>
          <p:nvPr/>
        </p:nvSpPr>
        <p:spPr>
          <a:xfrm rot="10800000">
            <a:off x="7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3"/>
          <p:cNvSpPr/>
          <p:nvPr/>
        </p:nvSpPr>
        <p:spPr>
          <a:xfrm rot="10800000">
            <a:off x="9" y="3749421"/>
            <a:ext cx="1378553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gradFill>
          <a:gsLst>
            <a:gs pos="0">
              <a:schemeClr val="accent4"/>
            </a:gs>
            <a:gs pos="100000">
              <a:schemeClr val="accent2"/>
            </a:gs>
          </a:gsLst>
          <a:lin ang="0" scaled="0"/>
        </a:gra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/>
          <p:nvPr/>
        </p:nvSpPr>
        <p:spPr>
          <a:xfrm>
            <a:off x="4745725" y="0"/>
            <a:ext cx="4406366" cy="5143500"/>
          </a:xfrm>
          <a:custGeom>
            <a:avLst/>
            <a:gdLst/>
            <a:ahLst/>
            <a:cxnLst/>
            <a:rect l="l" t="t" r="r" b="b"/>
            <a:pathLst>
              <a:path w="6228079" h="6858000" extrusionOk="0">
                <a:moveTo>
                  <a:pt x="0" y="0"/>
                </a:moveTo>
                <a:cubicBezTo>
                  <a:pt x="1192022" y="1180275"/>
                  <a:pt x="1930400" y="2817749"/>
                  <a:pt x="1930400" y="4627690"/>
                </a:cubicBezTo>
                <a:cubicBezTo>
                  <a:pt x="1931225" y="5388331"/>
                  <a:pt x="1798574" y="6143219"/>
                  <a:pt x="1538478" y="6858000"/>
                </a:cubicBezTo>
                <a:lnTo>
                  <a:pt x="6228080" y="6858000"/>
                </a:lnTo>
                <a:lnTo>
                  <a:pt x="6228080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571500" dist="19050" dir="10800000" algn="bl" rotWithShape="0">
              <a:schemeClr val="dk1">
                <a:alpha val="34509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4"/>
          <p:cNvSpPr/>
          <p:nvPr/>
        </p:nvSpPr>
        <p:spPr>
          <a:xfrm>
            <a:off x="4907910" y="0"/>
            <a:ext cx="4243868" cy="5143500"/>
          </a:xfrm>
          <a:custGeom>
            <a:avLst/>
            <a:gdLst/>
            <a:ahLst/>
            <a:cxnLst/>
            <a:rect l="l" t="t" r="r" b="b"/>
            <a:pathLst>
              <a:path w="5998400" h="6858000" extrusionOk="0">
                <a:moveTo>
                  <a:pt x="2752407" y="0"/>
                </a:moveTo>
                <a:cubicBezTo>
                  <a:pt x="2856294" y="466997"/>
                  <a:pt x="2908554" y="943991"/>
                  <a:pt x="2908300" y="1422400"/>
                </a:cubicBezTo>
                <a:cubicBezTo>
                  <a:pt x="2908300" y="3686239"/>
                  <a:pt x="1753171" y="5680139"/>
                  <a:pt x="0" y="6847206"/>
                </a:cubicBezTo>
                <a:lnTo>
                  <a:pt x="0" y="6858000"/>
                </a:lnTo>
                <a:lnTo>
                  <a:pt x="5998401" y="6858000"/>
                </a:lnTo>
                <a:lnTo>
                  <a:pt x="5998401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571500" dist="19050" dir="10800000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4"/>
          <p:cNvSpPr/>
          <p:nvPr/>
        </p:nvSpPr>
        <p:spPr>
          <a:xfrm>
            <a:off x="6451122" y="0"/>
            <a:ext cx="2697686" cy="3605879"/>
          </a:xfrm>
          <a:custGeom>
            <a:avLst/>
            <a:gdLst/>
            <a:ahLst/>
            <a:cxnLst/>
            <a:rect l="l" t="t" r="r" b="b"/>
            <a:pathLst>
              <a:path w="3812984" h="4807839" extrusionOk="0">
                <a:moveTo>
                  <a:pt x="3812984" y="4807839"/>
                </a:moveTo>
                <a:lnTo>
                  <a:pt x="3812984" y="0"/>
                </a:lnTo>
                <a:lnTo>
                  <a:pt x="0" y="0"/>
                </a:lnTo>
                <a:cubicBezTo>
                  <a:pt x="1961959" y="853313"/>
                  <a:pt x="3421634" y="2644648"/>
                  <a:pt x="3812984" y="4807839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0" dist="19050" dir="10800000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4"/>
          <p:cNvSpPr txBox="1">
            <a:spLocks noGrp="1"/>
          </p:cNvSpPr>
          <p:nvPr>
            <p:ph type="ctrTitle"/>
          </p:nvPr>
        </p:nvSpPr>
        <p:spPr>
          <a:xfrm>
            <a:off x="779100" y="1984688"/>
            <a:ext cx="5040600" cy="6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ubTitle" idx="1"/>
          </p:nvPr>
        </p:nvSpPr>
        <p:spPr>
          <a:xfrm>
            <a:off x="779100" y="2713913"/>
            <a:ext cx="50406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1pPr>
            <a:lvl2pPr lvl="1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3pPr>
            <a:lvl4pPr lvl="3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/>
          <p:nvPr/>
        </p:nvSpPr>
        <p:spPr>
          <a:xfrm>
            <a:off x="721700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5"/>
          <p:cNvSpPr/>
          <p:nvPr/>
        </p:nvSpPr>
        <p:spPr>
          <a:xfrm>
            <a:off x="7366595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4509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5"/>
          <p:cNvSpPr/>
          <p:nvPr/>
        </p:nvSpPr>
        <p:spPr>
          <a:xfrm>
            <a:off x="7765453" y="0"/>
            <a:ext cx="1378552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779100" y="1492425"/>
            <a:ext cx="6962100" cy="28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/>
          <p:nvPr/>
        </p:nvSpPr>
        <p:spPr>
          <a:xfrm>
            <a:off x="721700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6"/>
          <p:cNvSpPr/>
          <p:nvPr/>
        </p:nvSpPr>
        <p:spPr>
          <a:xfrm>
            <a:off x="7366595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4509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6"/>
          <p:cNvSpPr/>
          <p:nvPr/>
        </p:nvSpPr>
        <p:spPr>
          <a:xfrm>
            <a:off x="7765453" y="0"/>
            <a:ext cx="1378552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9411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/>
          <p:nvPr/>
        </p:nvSpPr>
        <p:spPr>
          <a:xfrm>
            <a:off x="721700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7"/>
          <p:cNvSpPr/>
          <p:nvPr/>
        </p:nvSpPr>
        <p:spPr>
          <a:xfrm>
            <a:off x="7366595" y="0"/>
            <a:ext cx="1777412" cy="51435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7"/>
          <p:cNvSpPr/>
          <p:nvPr/>
        </p:nvSpPr>
        <p:spPr>
          <a:xfrm>
            <a:off x="7765453" y="0"/>
            <a:ext cx="1378552" cy="1394079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779100" y="4406300"/>
            <a:ext cx="64776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779100" y="1492425"/>
            <a:ext cx="6962100" cy="28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779100" y="268850"/>
            <a:ext cx="7661400" cy="44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dirty="0"/>
              <a:t>12. Zinc Layers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4000" dirty="0"/>
              <a:t>          REVIEW</a:t>
            </a:r>
            <a:endParaRPr sz="4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endParaRPr sz="4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4500" dirty="0"/>
              <a:t>Greece - Alliance</a:t>
            </a:r>
            <a:endParaRPr sz="45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3000" dirty="0"/>
              <a:t>I.Y.N.T.  2021</a:t>
            </a:r>
            <a:endParaRPr sz="3000" dirty="0"/>
          </a:p>
        </p:txBody>
      </p:sp>
      <p:sp>
        <p:nvSpPr>
          <p:cNvPr id="85" name="Google Shape;85;p1"/>
          <p:cNvSpPr/>
          <p:nvPr/>
        </p:nvSpPr>
        <p:spPr>
          <a:xfrm>
            <a:off x="5369600" y="2003875"/>
            <a:ext cx="472800" cy="470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EBE7E4"/>
          </a:solidFill>
          <a:ln w="9525" cap="flat" cmpd="sng">
            <a:solidFill>
              <a:srgbClr val="9C91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291725" y="413425"/>
            <a:ext cx="7449600" cy="2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Reporter </a:t>
            </a: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2"/>
          </p:nvPr>
        </p:nvSpPr>
        <p:spPr>
          <a:xfrm>
            <a:off x="4488425" y="1492425"/>
            <a:ext cx="3252900" cy="3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</a:t>
            </a:r>
            <a:endParaRPr sz="1600" b="1">
              <a:solidFill>
                <a:schemeClr val="accent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Did not refer to a “predictive” theory.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Tested only three different coins.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Did not test the parameter of the kind of zinc.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Did not include an error estimation.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Did not had a clear experimental procedure to determine the thickness of the zink layer (problem statement)</a:t>
            </a:r>
            <a:endParaRPr sz="1200" b="1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779100" y="1492425"/>
            <a:ext cx="3252900" cy="29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PROS</a:t>
            </a:r>
            <a:endParaRPr sz="1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Referred to relevant theory such as to the mechanism of zinc coating and to the solubility of zinc (depends on temperature and ph of the solvent).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Included some of the most significant parameters.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Well presented experimental set up.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Confirmed that in addition to copper, other metals that can be visibly plated with zinc have to satisfy some conditions.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Visual aid to support both the theoretical and experimental procedure.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Referred to the possible errors of the experiment and the reasons behind them.</a:t>
            </a:r>
            <a:endParaRPr sz="1100" b="1">
              <a:solidFill>
                <a:srgbClr val="000000"/>
              </a:solidFill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100" b="1">
              <a:solidFill>
                <a:srgbClr val="000000"/>
              </a:solidFill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" b="1"/>
              <a:t>2</a:t>
            </a:fld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291725" y="413425"/>
            <a:ext cx="7449600" cy="2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Opponent</a:t>
            </a:r>
            <a:endParaRPr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2"/>
          </p:nvPr>
        </p:nvSpPr>
        <p:spPr>
          <a:xfrm>
            <a:off x="4488203" y="1492425"/>
            <a:ext cx="3252900" cy="29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</a:t>
            </a:r>
            <a:endParaRPr sz="1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Some questions had quite obvious answers (asked about if the reporter included error bars even though it was clear she did not).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Referred to the absence of method for determining the thickness of the layer without stating any suggestion on that.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Only questions analyzed in the discussion part.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Questioned the reliability of the zinc layer thickness measurement without suggesting a more reliable way.</a:t>
            </a:r>
            <a:endParaRPr sz="11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779100" y="1492425"/>
            <a:ext cx="3252900" cy="29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PROS</a:t>
            </a:r>
            <a:endParaRPr sz="1600" b="1">
              <a:solidFill>
                <a:schemeClr val="accent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Asked targeted questions about some aspects of the presentation (asked about the number of trials)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Evaluated every part of the reporter’s presentation.</a:t>
            </a:r>
            <a:endParaRPr sz="1100" b="1">
              <a:solidFill>
                <a:srgbClr val="000000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 b="1">
                <a:solidFill>
                  <a:srgbClr val="000000"/>
                </a:solidFill>
              </a:rPr>
              <a:t>Spotted that the reporter did not explain the purpose of the zinc sulfate and also that calculating thickness was invalid.</a:t>
            </a:r>
            <a:endParaRPr sz="1100" b="1">
              <a:solidFill>
                <a:srgbClr val="000000"/>
              </a:solidFill>
            </a:endParaRPr>
          </a:p>
        </p:txBody>
      </p:sp>
      <p:sp>
        <p:nvSpPr>
          <p:cNvPr id="101" name="Google Shape;101;p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" b="1"/>
              <a:t>3</a:t>
            </a:fld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Points discussed 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2"/>
          </p:nvPr>
        </p:nvSpPr>
        <p:spPr>
          <a:xfrm>
            <a:off x="4928350" y="1492425"/>
            <a:ext cx="2978700" cy="16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OPPONENT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●"/>
            </a:pPr>
            <a:r>
              <a:rPr lang="en" sz="1200" b="1"/>
              <a:t>What would happen if we had used magnesium sulfate?</a:t>
            </a:r>
            <a:endParaRPr sz="1200" b="1"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931500" y="1492425"/>
            <a:ext cx="3352200" cy="16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EPORTER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</a:pPr>
            <a:r>
              <a:rPr lang="en" sz="1200" b="1">
                <a:solidFill>
                  <a:schemeClr val="accent1"/>
                </a:solidFill>
              </a:rPr>
              <a:t>The results would be the same.</a:t>
            </a:r>
            <a:endParaRPr sz="1200" b="1">
              <a:solidFill>
                <a:schemeClr val="accent1"/>
              </a:solidFill>
            </a:endParaRPr>
          </a:p>
        </p:txBody>
      </p:sp>
      <p:sp>
        <p:nvSpPr>
          <p:cNvPr id="109" name="Google Shape;109;p4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" b="1"/>
              <a:t>4</a:t>
            </a:fld>
            <a:endParaRPr b="1"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3"/>
          </p:nvPr>
        </p:nvSpPr>
        <p:spPr>
          <a:xfrm>
            <a:off x="779000" y="3408525"/>
            <a:ext cx="69621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600"/>
              <a:buNone/>
            </a:pPr>
            <a:r>
              <a:rPr lang="en" b="1">
                <a:solidFill>
                  <a:schemeClr val="accent1"/>
                </a:solidFill>
              </a:rPr>
              <a:t>We do believe that the opponent’s statement that the results would be different is right. We would not observe the same oxidation procedure.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957e1d08a_0_1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Points discussed </a:t>
            </a:r>
            <a:endParaRPr/>
          </a:p>
        </p:txBody>
      </p:sp>
      <p:sp>
        <p:nvSpPr>
          <p:cNvPr id="116" name="Google Shape;116;ge957e1d08a_0_1"/>
          <p:cNvSpPr txBox="1">
            <a:spLocks noGrp="1"/>
          </p:cNvSpPr>
          <p:nvPr>
            <p:ph type="body" idx="2"/>
          </p:nvPr>
        </p:nvSpPr>
        <p:spPr>
          <a:xfrm>
            <a:off x="4928350" y="1492425"/>
            <a:ext cx="2978700" cy="16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OPPONENT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●"/>
            </a:pPr>
            <a:r>
              <a:rPr lang="en" sz="1200" b="1"/>
              <a:t>Zinc sulfate is very important </a:t>
            </a:r>
            <a:endParaRPr sz="1200" b="1"/>
          </a:p>
        </p:txBody>
      </p:sp>
      <p:sp>
        <p:nvSpPr>
          <p:cNvPr id="117" name="Google Shape;117;ge957e1d08a_0_1"/>
          <p:cNvSpPr txBox="1">
            <a:spLocks noGrp="1"/>
          </p:cNvSpPr>
          <p:nvPr>
            <p:ph type="body" idx="1"/>
          </p:nvPr>
        </p:nvSpPr>
        <p:spPr>
          <a:xfrm>
            <a:off x="931500" y="1492425"/>
            <a:ext cx="3352200" cy="16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EPORTER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</a:pPr>
            <a:r>
              <a:rPr lang="en" sz="1200" b="1">
                <a:solidFill>
                  <a:schemeClr val="accent1"/>
                </a:solidFill>
              </a:rPr>
              <a:t>Any salt would work in the experiment and give the same results. </a:t>
            </a:r>
            <a:endParaRPr sz="1200" b="1">
              <a:solidFill>
                <a:schemeClr val="accent1"/>
              </a:solidFill>
            </a:endParaRPr>
          </a:p>
        </p:txBody>
      </p:sp>
      <p:sp>
        <p:nvSpPr>
          <p:cNvPr id="118" name="Google Shape;118;ge957e1d08a_0_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" b="1"/>
              <a:t>5</a:t>
            </a:fld>
            <a:endParaRPr b="1"/>
          </a:p>
        </p:txBody>
      </p:sp>
      <p:sp>
        <p:nvSpPr>
          <p:cNvPr id="119" name="Google Shape;119;ge957e1d08a_0_1"/>
          <p:cNvSpPr txBox="1">
            <a:spLocks noGrp="1"/>
          </p:cNvSpPr>
          <p:nvPr>
            <p:ph type="body" idx="3"/>
          </p:nvPr>
        </p:nvSpPr>
        <p:spPr>
          <a:xfrm>
            <a:off x="779000" y="3408525"/>
            <a:ext cx="69621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600"/>
              <a:buNone/>
            </a:pPr>
            <a:r>
              <a:rPr lang="en" b="1">
                <a:solidFill>
                  <a:schemeClr val="accent1"/>
                </a:solidFill>
              </a:rPr>
              <a:t>We agree with the opponent cause the zinc sulphate is the important factor that cause this phenomenon to occur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415075" y="33715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415075" y="1141900"/>
            <a:ext cx="7583400" cy="40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accent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lang="en" sz="1600" b="1">
                <a:solidFill>
                  <a:schemeClr val="accent1"/>
                </a:solidFill>
              </a:rPr>
              <a:t>Reporter should include more detailed theory about the phenomenon.</a:t>
            </a:r>
            <a:endParaRPr sz="1600" b="1">
              <a:solidFill>
                <a:schemeClr val="accent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lang="en" sz="1600" b="1">
                <a:solidFill>
                  <a:schemeClr val="accent1"/>
                </a:solidFill>
              </a:rPr>
              <a:t>Enough experiments conducted, but with a lack on the process and the representation of the results - no errors estimated.</a:t>
            </a:r>
            <a:endParaRPr sz="1600" b="1">
              <a:solidFill>
                <a:schemeClr val="accent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lang="en" sz="1600" b="1">
                <a:solidFill>
                  <a:schemeClr val="accent1"/>
                </a:solidFill>
              </a:rPr>
              <a:t>Opponent should have known how the reporter could have measured the thickness of the zinc layer in a more reliable way, since he already has asked the reporter.</a:t>
            </a:r>
            <a:endParaRPr sz="1600" b="1">
              <a:solidFill>
                <a:schemeClr val="accent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accent1"/>
                </a:solidFill>
              </a:rPr>
              <a:t>Winner → We believe the Opponent pointed out the major problems of the Reporter’s work, and the lack in full understanding of the theory and defending it’s solution </a:t>
            </a:r>
            <a:endParaRPr sz="1600" b="1">
              <a:solidFill>
                <a:schemeClr val="accent1"/>
              </a:solidFill>
            </a:endParaRPr>
          </a:p>
        </p:txBody>
      </p:sp>
      <p:sp>
        <p:nvSpPr>
          <p:cNvPr id="126" name="Google Shape;126;p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xfrm>
            <a:off x="1777400" y="1105475"/>
            <a:ext cx="5589300" cy="6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2800"/>
              <a:buNone/>
            </a:pPr>
            <a:r>
              <a:rPr lang="en"/>
              <a:t>SUGGESTIONS</a:t>
            </a:r>
            <a:endParaRPr/>
          </a:p>
        </p:txBody>
      </p:sp>
      <p:sp>
        <p:nvSpPr>
          <p:cNvPr id="132" name="Google Shape;132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" b="1"/>
              <a:t>7</a:t>
            </a:fld>
            <a:endParaRPr b="1"/>
          </a:p>
        </p:txBody>
      </p:sp>
      <p:sp>
        <p:nvSpPr>
          <p:cNvPr id="133" name="Google Shape;133;p6"/>
          <p:cNvSpPr txBox="1"/>
          <p:nvPr/>
        </p:nvSpPr>
        <p:spPr>
          <a:xfrm>
            <a:off x="1775825" y="1889025"/>
            <a:ext cx="5589300" cy="27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suggest the reporter to: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Refer in further to the method for determining the thickness of the layer.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Insert the error estimation regarding to her graphs.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suggest the opponent to: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Express his opinion about the methods he questioned.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Focus more on the possible errors of the presentation.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100000">
              <a:schemeClr val="accent4"/>
            </a:gs>
          </a:gsLst>
          <a:lin ang="5400700" scaled="0"/>
        </a:gra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ctrTitle" idx="4294967295"/>
          </p:nvPr>
        </p:nvSpPr>
        <p:spPr>
          <a:xfrm>
            <a:off x="1398375" y="2269150"/>
            <a:ext cx="63474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rPr lang="en" sz="6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Thank you for your attention</a:t>
            </a:r>
            <a:endParaRPr sz="6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" b="1"/>
              <a:t>8</a:t>
            </a:fld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onso template">
  <a:themeElements>
    <a:clrScheme name="Custom 347">
      <a:dk1>
        <a:srgbClr val="410433"/>
      </a:dk1>
      <a:lt1>
        <a:srgbClr val="FFFFFF"/>
      </a:lt1>
      <a:dk2>
        <a:srgbClr val="9C9194"/>
      </a:dk2>
      <a:lt2>
        <a:srgbClr val="EBE7E4"/>
      </a:lt2>
      <a:accent1>
        <a:srgbClr val="77063F"/>
      </a:accent1>
      <a:accent2>
        <a:srgbClr val="AC0C5C"/>
      </a:accent2>
      <a:accent3>
        <a:srgbClr val="C7284F"/>
      </a:accent3>
      <a:accent4>
        <a:srgbClr val="FF7154"/>
      </a:accent4>
      <a:accent5>
        <a:srgbClr val="FF963C"/>
      </a:accent5>
      <a:accent6>
        <a:srgbClr val="FAC12B"/>
      </a:accent6>
      <a:hlink>
        <a:srgbClr val="77063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On-screen Show (16:9)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Alonso template</vt:lpstr>
      <vt:lpstr>12. Zinc Layers           REVIEW  Greece - Alliance  I.Y.N.T.  2021</vt:lpstr>
      <vt:lpstr>Reporter </vt:lpstr>
      <vt:lpstr>Opponent</vt:lpstr>
      <vt:lpstr>Points discussed </vt:lpstr>
      <vt:lpstr>Points discussed </vt:lpstr>
      <vt:lpstr>Conclusions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Zinc Layers           REVIEW  Greece - Alliance  I.Y.N.T.  2021</dc:title>
  <cp:lastModifiedBy>Apostolos Michaloudis</cp:lastModifiedBy>
  <cp:revision>1</cp:revision>
  <dcterms:modified xsi:type="dcterms:W3CDTF">2021-08-15T11:15:14Z</dcterms:modified>
</cp:coreProperties>
</file>