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4" r:id="rId3"/>
    <p:sldId id="261" r:id="rId4"/>
    <p:sldId id="262" r:id="rId5"/>
    <p:sldId id="260" r:id="rId6"/>
    <p:sldId id="269" r:id="rId7"/>
    <p:sldId id="270" r:id="rId8"/>
    <p:sldId id="267" r:id="rId9"/>
    <p:sldId id="268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901C-F2D7-4CB7-8207-78A058F3FEF1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82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901C-F2D7-4CB7-8207-78A058F3FEF1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9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901C-F2D7-4CB7-8207-78A058F3FEF1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1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901C-F2D7-4CB7-8207-78A058F3FEF1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5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901C-F2D7-4CB7-8207-78A058F3FEF1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67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901C-F2D7-4CB7-8207-78A058F3FEF1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8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901C-F2D7-4CB7-8207-78A058F3FEF1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2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901C-F2D7-4CB7-8207-78A058F3FEF1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4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901C-F2D7-4CB7-8207-78A058F3FEF1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6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F01901C-F2D7-4CB7-8207-78A058F3FEF1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901C-F2D7-4CB7-8207-78A058F3FEF1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9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F01901C-F2D7-4CB7-8207-78A058F3FEF1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27861D-014F-41CE-931B-B2046AE9DB6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19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18904" y="1241755"/>
            <a:ext cx="4058064" cy="2950405"/>
          </a:xfrm>
        </p:spPr>
        <p:txBody>
          <a:bodyPr>
            <a:normAutofit/>
          </a:bodyPr>
          <a:lstStyle/>
          <a:p>
            <a:pPr algn="ctr"/>
            <a:r>
              <a:rPr lang="en-US" sz="3200" spc="-67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Problem# 12</a:t>
            </a:r>
            <a:br>
              <a:rPr lang="en-US" sz="3200" spc="-67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3200" spc="-67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3200" spc="-67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3200" spc="-67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3200" spc="-67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3200" spc="-67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3200" spc="-67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Zinc Layers</a:t>
            </a:r>
            <a:endParaRPr lang="en-US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3182" y="4765557"/>
            <a:ext cx="3539319" cy="1655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ARTIN radmatin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Rev</a:t>
            </a:r>
          </a:p>
          <a:p>
            <a:pPr algn="ctr"/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IYNT: Official webp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978" y="4528460"/>
            <a:ext cx="1359259" cy="146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57146" y="5262575"/>
            <a:ext cx="232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IYNT 2021</a:t>
            </a:r>
            <a:endParaRPr lang="en-US" dirty="0"/>
          </a:p>
        </p:txBody>
      </p:sp>
      <p:pic>
        <p:nvPicPr>
          <p:cNvPr id="1028" name="Picture 4" descr="solar inverter-Sacolar New Engergy | Solar Inverter, Off Grid Inverter,  Solar Charger Controller, Power Inverter, U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715" y="6390607"/>
            <a:ext cx="644843" cy="430755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</p:pic>
      <p:sp>
        <p:nvSpPr>
          <p:cNvPr id="12" name="TextBox 11"/>
          <p:cNvSpPr txBox="1"/>
          <p:nvPr/>
        </p:nvSpPr>
        <p:spPr>
          <a:xfrm>
            <a:off x="7478073" y="6416770"/>
            <a:ext cx="130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IRAN Team</a:t>
            </a:r>
            <a:endParaRPr lang="en-US" dirty="0"/>
          </a:p>
        </p:txBody>
      </p:sp>
      <p:pic>
        <p:nvPicPr>
          <p:cNvPr id="1030" name="Picture 6" descr="Kashan - City of wonderful historical houses and rose garden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61" y="748250"/>
            <a:ext cx="5856280" cy="329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647" y="6421319"/>
            <a:ext cx="1878566" cy="44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5B27861D-014F-41CE-931B-B2046AE9DB66}" type="slidenum">
              <a:rPr lang="en-US" sz="2400" smtClean="0"/>
              <a:t>10</a:t>
            </a:fld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5897" y="2756645"/>
            <a:ext cx="5670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latin typeface="Gabriola" panose="04040605051002020D02" pitchFamily="82" charset="0"/>
                <a:cs typeface="B Tabassom" panose="00000400000000000000" pitchFamily="2" charset="-78"/>
              </a:rPr>
              <a:t>Thanks for your attention </a:t>
            </a:r>
            <a:endParaRPr lang="en-US" sz="5400" b="1" dirty="0">
              <a:solidFill>
                <a:srgbClr val="FFC000"/>
              </a:solidFill>
              <a:latin typeface="Gabriola" panose="04040605051002020D02" pitchFamily="82" charset="0"/>
              <a:cs typeface="B Tabassom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9875" l="7000" r="92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774">
            <a:off x="676804" y="3630231"/>
            <a:ext cx="2194560" cy="2508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71" b="89691" l="10811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95" y="3947294"/>
            <a:ext cx="3118157" cy="2335608"/>
          </a:xfrm>
          <a:prstGeom prst="rect">
            <a:avLst/>
          </a:prstGeom>
        </p:spPr>
      </p:pic>
      <p:pic>
        <p:nvPicPr>
          <p:cNvPr id="9" name="Picture 4" descr="solar inverter-Sacolar New Engergy | Solar Inverter, Off Grid Inverter,  Solar Charger Controller, Power Inverter, UP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308" y="6416770"/>
            <a:ext cx="644843" cy="430755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</p:pic>
      <p:sp>
        <p:nvSpPr>
          <p:cNvPr id="10" name="TextBox 9"/>
          <p:cNvSpPr txBox="1"/>
          <p:nvPr/>
        </p:nvSpPr>
        <p:spPr>
          <a:xfrm>
            <a:off x="9577401" y="6445484"/>
            <a:ext cx="130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IRAN Team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965264-24DF-4A8F-91FC-70E74DC5A8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4205" y="3274136"/>
            <a:ext cx="2721953" cy="2800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984C8C-69A8-4751-8520-5899540EB04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017" t="26630" b="9858"/>
          <a:stretch/>
        </p:blipFill>
        <p:spPr>
          <a:xfrm rot="21373024">
            <a:off x="6253339" y="3106926"/>
            <a:ext cx="2589312" cy="2885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F05D13-0B75-425D-AA00-4550049CFD8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042" t="15317" r="4219"/>
          <a:stretch/>
        </p:blipFill>
        <p:spPr>
          <a:xfrm rot="626424">
            <a:off x="9525571" y="153671"/>
            <a:ext cx="1939223" cy="296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96AE22-7B6E-4886-BDD0-4D185C55950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714" t="20933" r="-57" b="19524"/>
          <a:stretch/>
        </p:blipFill>
        <p:spPr>
          <a:xfrm>
            <a:off x="5970473" y="0"/>
            <a:ext cx="2445199" cy="296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049D4E-B554-424A-B182-D2B65B3B54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7979" y="184718"/>
            <a:ext cx="3692114" cy="259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193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Problem</a:t>
            </a:r>
            <a:r>
              <a:rPr lang="fa-IR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smtClean="0">
                <a:latin typeface="Arial Rounded MT Bold" panose="020F0704030504030204" pitchFamily="34" charset="0"/>
              </a:rPr>
              <a:t> No. 12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00360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Gabriola" panose="04040605051002020D02" pitchFamily="82" charset="0"/>
              </a:rPr>
              <a:t>If </a:t>
            </a:r>
            <a:r>
              <a:rPr lang="en-US" sz="3200" b="1" u="sng" dirty="0">
                <a:solidFill>
                  <a:srgbClr val="FF0000"/>
                </a:solidFill>
                <a:latin typeface="Gabriola" panose="04040605051002020D02" pitchFamily="82" charset="0"/>
              </a:rPr>
              <a:t>a copper coin </a:t>
            </a:r>
            <a:r>
              <a:rPr lang="en-US" sz="3200" b="1" dirty="0">
                <a:latin typeface="Gabriola" panose="04040605051002020D02" pitchFamily="82" charset="0"/>
              </a:rPr>
              <a:t>and </a:t>
            </a:r>
            <a:r>
              <a:rPr lang="en-US" sz="3200" b="1" u="sng" dirty="0">
                <a:solidFill>
                  <a:srgbClr val="FF0000"/>
                </a:solidFill>
                <a:latin typeface="Gabriola" panose="04040605051002020D02" pitchFamily="82" charset="0"/>
              </a:rPr>
              <a:t>small granules of zinc </a:t>
            </a:r>
            <a:r>
              <a:rPr lang="en-US" sz="3200" b="1" dirty="0">
                <a:latin typeface="Gabriola" panose="04040605051002020D02" pitchFamily="82" charset="0"/>
              </a:rPr>
              <a:t>are immersed into a solution of </a:t>
            </a:r>
            <a:r>
              <a:rPr lang="en-US" sz="3200" b="1" u="sng" dirty="0">
                <a:solidFill>
                  <a:srgbClr val="FF0000"/>
                </a:solidFill>
                <a:latin typeface="Gabriola" panose="04040605051002020D02" pitchFamily="82" charset="0"/>
              </a:rPr>
              <a:t>zinc sulphate</a:t>
            </a:r>
            <a:r>
              <a:rPr lang="en-US" sz="3200" b="1" dirty="0">
                <a:latin typeface="Gabriola" panose="04040605051002020D02" pitchFamily="82" charset="0"/>
              </a:rPr>
              <a:t> and </a:t>
            </a:r>
            <a:r>
              <a:rPr lang="en-US" sz="3200" b="1" dirty="0" smtClean="0">
                <a:latin typeface="Gabriola" panose="04040605051002020D02" pitchFamily="82" charset="0"/>
              </a:rPr>
              <a:t>then heated</a:t>
            </a:r>
            <a:r>
              <a:rPr lang="en-US" sz="3200" b="1" dirty="0">
                <a:latin typeface="Gabriola" panose="04040605051002020D02" pitchFamily="82" charset="0"/>
              </a:rPr>
              <a:t>, a layer of zinc appears on the coin. What is the t</a:t>
            </a:r>
            <a:r>
              <a:rPr lang="en-US" sz="3200" b="1" u="sng" dirty="0">
                <a:solidFill>
                  <a:srgbClr val="FF0000"/>
                </a:solidFill>
                <a:latin typeface="Gabriola" panose="04040605051002020D02" pitchFamily="82" charset="0"/>
              </a:rPr>
              <a:t>hickness of the zinc layer</a:t>
            </a:r>
            <a:r>
              <a:rPr lang="en-US" sz="3200" b="1" dirty="0">
                <a:latin typeface="Gabriola" panose="04040605051002020D02" pitchFamily="82" charset="0"/>
              </a:rPr>
              <a:t>? </a:t>
            </a:r>
            <a:endParaRPr lang="en-US" sz="3200" b="1" dirty="0" smtClean="0">
              <a:latin typeface="Gabriola" panose="04040605051002020D02" pitchFamily="82" charset="0"/>
            </a:endParaRPr>
          </a:p>
          <a:p>
            <a:r>
              <a:rPr lang="en-US" sz="3200" b="1" dirty="0" smtClean="0">
                <a:latin typeface="Gabriola" panose="04040605051002020D02" pitchFamily="82" charset="0"/>
              </a:rPr>
              <a:t>What </a:t>
            </a:r>
            <a:r>
              <a:rPr lang="en-US" sz="3200" b="1" u="sng" dirty="0" smtClean="0">
                <a:solidFill>
                  <a:srgbClr val="FF0000"/>
                </a:solidFill>
                <a:latin typeface="Gabriola" panose="04040605051002020D02" pitchFamily="82" charset="0"/>
              </a:rPr>
              <a:t>other metals</a:t>
            </a:r>
            <a:r>
              <a:rPr lang="en-US" sz="3200" b="1" dirty="0" smtClean="0">
                <a:latin typeface="Gabriola" panose="04040605051002020D02" pitchFamily="82" charset="0"/>
              </a:rPr>
              <a:t> </a:t>
            </a:r>
            <a:r>
              <a:rPr lang="en-US" sz="3200" b="1" dirty="0">
                <a:latin typeface="Gabriola" panose="04040605051002020D02" pitchFamily="82" charset="0"/>
              </a:rPr>
              <a:t>can be covered with zinc in such an experiment? Investigate and explain the effect.</a:t>
            </a:r>
            <a:endParaRPr lang="en-US" sz="400000" b="1" u="sng" dirty="0">
              <a:solidFill>
                <a:srgbClr val="FF0000"/>
              </a:solidFill>
              <a:latin typeface="Gabriola" panose="04040605051002020D02" pitchFamily="82" charset="0"/>
              <a:ea typeface="Gadugi" panose="020B0502040204020203" pitchFamily="34" charset="0"/>
            </a:endParaRPr>
          </a:p>
        </p:txBody>
      </p:sp>
      <p:pic>
        <p:nvPicPr>
          <p:cNvPr id="5" name="Picture 4" descr="solar inverter-Sacolar New Engergy | Solar Inverter, Off Grid Inverter,  Solar Charger Controller, Power Inverter, U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258" y="6390606"/>
            <a:ext cx="644843" cy="430755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9580141" y="6421318"/>
            <a:ext cx="130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IRAN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79975" y="6427859"/>
            <a:ext cx="1312025" cy="365125"/>
          </a:xfrm>
        </p:spPr>
        <p:txBody>
          <a:bodyPr/>
          <a:lstStyle/>
          <a:p>
            <a:fld id="{5B27861D-014F-41CE-931B-B2046AE9DB66}" type="slidenum">
              <a:rPr lang="en-US" sz="2400" smtClean="0"/>
              <a:t>2</a:t>
            </a:fld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862" y="40012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9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  <a:solidFill>
            <a:srgbClr val="FFFF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Some Weak and strong points of Rep </a:t>
            </a:r>
            <a:endParaRPr lang="en-US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52503" y="1806538"/>
            <a:ext cx="2074460" cy="9962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Strong Points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25998" y="1806538"/>
            <a:ext cx="2074460" cy="9962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Weak Points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6240" y="10580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3" name="Straight Connector 12"/>
          <p:cNvCxnSpPr>
            <a:stCxn id="9" idx="2"/>
          </p:cNvCxnSpPr>
          <p:nvPr/>
        </p:nvCxnSpPr>
        <p:spPr>
          <a:xfrm>
            <a:off x="6126480" y="1737360"/>
            <a:ext cx="0" cy="4653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70246" y="2802825"/>
            <a:ext cx="45211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abriola" panose="04040605051002020D02" pitchFamily="82" charset="0"/>
              </a:rPr>
              <a:t>1-A complete theory </a:t>
            </a:r>
            <a:endParaRPr lang="en-US" sz="2800" b="1" dirty="0" smtClean="0">
              <a:latin typeface="Gabriola" panose="04040605051002020D02" pitchFamily="82" charset="0"/>
            </a:endParaRPr>
          </a:p>
          <a:p>
            <a:r>
              <a:rPr lang="en-US" sz="2800" b="1" dirty="0" smtClean="0">
                <a:latin typeface="Gabriola" panose="04040605051002020D02" pitchFamily="82" charset="0"/>
              </a:rPr>
              <a:t>2-An interesting experiment</a:t>
            </a:r>
            <a:endParaRPr lang="en-US" sz="2800" b="1" dirty="0" smtClean="0">
              <a:latin typeface="Gabriola" panose="04040605051002020D02" pitchFamily="82" charset="0"/>
            </a:endParaRPr>
          </a:p>
          <a:p>
            <a:r>
              <a:rPr lang="en-US" sz="2800" b="1" dirty="0" smtClean="0">
                <a:latin typeface="Gabriola" panose="04040605051002020D02" pitchFamily="82" charset="0"/>
              </a:rPr>
              <a:t>3-Using of different coins</a:t>
            </a:r>
            <a:endParaRPr lang="en-US" sz="2800" b="1" dirty="0" smtClean="0">
              <a:latin typeface="Gabriola" panose="04040605051002020D02" pitchFamily="82" charset="0"/>
            </a:endParaRPr>
          </a:p>
          <a:p>
            <a:r>
              <a:rPr lang="en-US" sz="2800" b="1" dirty="0" smtClean="0">
                <a:latin typeface="Gabriola" panose="04040605051002020D02" pitchFamily="82" charset="0"/>
              </a:rPr>
              <a:t>4-</a:t>
            </a:r>
          </a:p>
          <a:p>
            <a:r>
              <a:rPr lang="en-US" sz="2800" b="1" dirty="0" smtClean="0">
                <a:latin typeface="Gabriola" panose="04040605051002020D02" pitchFamily="82" charset="0"/>
              </a:rPr>
              <a:t>5-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19641" y="2934867"/>
            <a:ext cx="55723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abriola" panose="04040605051002020D02" pitchFamily="82" charset="0"/>
              </a:rPr>
              <a:t>1-Not a good explanation on the base of problem</a:t>
            </a:r>
            <a:endParaRPr lang="en-US" sz="2800" b="1" dirty="0" smtClean="0">
              <a:latin typeface="Gabriola" panose="04040605051002020D02" pitchFamily="82" charset="0"/>
            </a:endParaRPr>
          </a:p>
          <a:p>
            <a:r>
              <a:rPr lang="en-US" sz="2800" b="1" dirty="0" smtClean="0">
                <a:latin typeface="Gabriola" panose="04040605051002020D02" pitchFamily="82" charset="0"/>
              </a:rPr>
              <a:t>2-Explaning very fast and didn</a:t>
            </a:r>
            <a:r>
              <a:rPr lang="en-US" sz="2800" b="1" dirty="0" smtClean="0">
                <a:latin typeface="Gabriola" panose="04040605051002020D02" pitchFamily="82" charset="0"/>
              </a:rPr>
              <a:t>’t wait for a complete perception of </a:t>
            </a:r>
            <a:endParaRPr lang="en-US" sz="2800" b="1" dirty="0" smtClean="0">
              <a:latin typeface="Gabriola" panose="04040605051002020D02" pitchFamily="82" charset="0"/>
            </a:endParaRPr>
          </a:p>
          <a:p>
            <a:r>
              <a:rPr lang="en-US" sz="2800" b="1" dirty="0" smtClean="0">
                <a:latin typeface="Gabriola" panose="04040605051002020D02" pitchFamily="82" charset="0"/>
              </a:rPr>
              <a:t>3-Not a complete conclusion</a:t>
            </a:r>
            <a:endParaRPr lang="en-US" sz="2800" b="1" dirty="0" smtClean="0">
              <a:latin typeface="Gabriola" panose="04040605051002020D02" pitchFamily="82" charset="0"/>
            </a:endParaRPr>
          </a:p>
          <a:p>
            <a:r>
              <a:rPr lang="en-US" sz="2800" b="1" dirty="0" smtClean="0">
                <a:latin typeface="Gabriola" panose="04040605051002020D02" pitchFamily="82" charset="0"/>
              </a:rPr>
              <a:t>4-Not a good timing</a:t>
            </a:r>
            <a:endParaRPr lang="en-US" sz="2800" b="1" dirty="0" smtClean="0">
              <a:latin typeface="Gabriola" panose="04040605051002020D02" pitchFamily="82" charset="0"/>
            </a:endParaRPr>
          </a:p>
          <a:p>
            <a:r>
              <a:rPr lang="en-US" sz="2800" b="1" dirty="0" smtClean="0">
                <a:latin typeface="Gabriola" panose="04040605051002020D02" pitchFamily="82" charset="0"/>
              </a:rPr>
              <a:t>5-Not a good explanation on questions</a:t>
            </a:r>
            <a:endParaRPr lang="en-US" sz="2800" b="1" dirty="0" smtClean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  <a:solidFill>
            <a:srgbClr val="FFFF00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Some Weak and strong points of Opp </a:t>
            </a:r>
            <a:endParaRPr lang="en-US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52503" y="1806538"/>
            <a:ext cx="2074460" cy="9962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Strong Points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25998" y="1806538"/>
            <a:ext cx="2074460" cy="9962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Weak Points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6240" y="10580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2" name="Straight Connector 11"/>
          <p:cNvCxnSpPr>
            <a:stCxn id="8" idx="2"/>
          </p:cNvCxnSpPr>
          <p:nvPr/>
        </p:nvCxnSpPr>
        <p:spPr>
          <a:xfrm>
            <a:off x="6126480" y="1737360"/>
            <a:ext cx="0" cy="4653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77455" y="2872002"/>
            <a:ext cx="44688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abriola" panose="04040605051002020D02" pitchFamily="82" charset="0"/>
              </a:rPr>
              <a:t>1-Good questions</a:t>
            </a:r>
            <a:endParaRPr lang="en-US" sz="2800" b="1" dirty="0" smtClean="0">
              <a:latin typeface="Gabriola" panose="04040605051002020D02" pitchFamily="82" charset="0"/>
            </a:endParaRPr>
          </a:p>
          <a:p>
            <a:r>
              <a:rPr lang="en-US" sz="2800" b="1" dirty="0" smtClean="0">
                <a:latin typeface="Gabriola" panose="04040605051002020D02" pitchFamily="82" charset="0"/>
              </a:rPr>
              <a:t>2-Focusing on the most important point of problem </a:t>
            </a:r>
            <a:endParaRPr lang="en-US" sz="2800" b="1" dirty="0" smtClean="0">
              <a:latin typeface="Gabriola" panose="04040605051002020D02" pitchFamily="82" charset="0"/>
            </a:endParaRPr>
          </a:p>
          <a:p>
            <a:r>
              <a:rPr lang="en-US" sz="2800" b="1" dirty="0" smtClean="0">
                <a:latin typeface="Gabriola" panose="04040605051002020D02" pitchFamily="82" charset="0"/>
              </a:rPr>
              <a:t>3-</a:t>
            </a:r>
          </a:p>
          <a:p>
            <a:r>
              <a:rPr lang="en-US" sz="2800" b="1" dirty="0" smtClean="0">
                <a:latin typeface="Gabriola" panose="04040605051002020D02" pitchFamily="82" charset="0"/>
              </a:rPr>
              <a:t>4-</a:t>
            </a:r>
          </a:p>
          <a:p>
            <a:r>
              <a:rPr lang="en-US" sz="2800" b="1" dirty="0" smtClean="0">
                <a:latin typeface="Gabriola" panose="04040605051002020D02" pitchFamily="82" charset="0"/>
              </a:rPr>
              <a:t>5-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3462" y="2872003"/>
            <a:ext cx="58140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abriola" panose="04040605051002020D02" pitchFamily="82" charset="0"/>
              </a:rPr>
              <a:t>1-</a:t>
            </a:r>
          </a:p>
          <a:p>
            <a:r>
              <a:rPr lang="en-US" sz="2800" b="1" dirty="0" smtClean="0">
                <a:latin typeface="Gabriola" panose="04040605051002020D02" pitchFamily="82" charset="0"/>
              </a:rPr>
              <a:t>2-</a:t>
            </a:r>
          </a:p>
          <a:p>
            <a:r>
              <a:rPr lang="en-US" sz="2800" b="1" dirty="0" smtClean="0">
                <a:latin typeface="Gabriola" panose="04040605051002020D02" pitchFamily="82" charset="0"/>
              </a:rPr>
              <a:t>3-</a:t>
            </a:r>
          </a:p>
          <a:p>
            <a:r>
              <a:rPr lang="en-US" sz="2800" b="1" dirty="0" smtClean="0">
                <a:latin typeface="Gabriola" panose="04040605051002020D02" pitchFamily="82" charset="0"/>
              </a:rPr>
              <a:t>4-</a:t>
            </a:r>
          </a:p>
          <a:p>
            <a:r>
              <a:rPr lang="en-US" sz="2800" b="1" dirty="0" smtClean="0">
                <a:latin typeface="Gabriola" panose="04040605051002020D02" pitchFamily="82" charset="0"/>
              </a:rPr>
              <a:t>5-</a:t>
            </a:r>
          </a:p>
        </p:txBody>
      </p:sp>
    </p:spTree>
    <p:extLst>
      <p:ext uri="{BB962C8B-B14F-4D97-AF65-F5344CB8AC3E}">
        <p14:creationId xmlns:p14="http://schemas.microsoft.com/office/powerpoint/2010/main" val="35206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97280" y="286602"/>
            <a:ext cx="10058400" cy="145075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Discussion No 1</a:t>
            </a:r>
            <a:endParaRPr lang="en-US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0366" y="1877758"/>
            <a:ext cx="47374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Opp:</a:t>
            </a:r>
          </a:p>
          <a:p>
            <a:pPr algn="ctr"/>
            <a:endParaRPr lang="en-US" dirty="0">
              <a:latin typeface="Gabriola" panose="04040605051002020D02" pitchFamily="82" charset="0"/>
            </a:endParaRPr>
          </a:p>
          <a:p>
            <a:pPr algn="ctr"/>
            <a:r>
              <a:rPr lang="en-US" sz="3200" b="1" dirty="0" smtClean="0">
                <a:latin typeface="Gabriola" panose="04040605051002020D02" pitchFamily="82" charset="0"/>
              </a:rPr>
              <a:t>a</a:t>
            </a:r>
            <a:endParaRPr lang="en-US" sz="3200" dirty="0">
              <a:latin typeface="Gabriola" panose="04040605051002020D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5772" y="1877758"/>
            <a:ext cx="4281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Rep:</a:t>
            </a: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 smtClean="0">
                <a:latin typeface="Gabriola" panose="04040605051002020D02" pitchFamily="82" charset="0"/>
              </a:rPr>
              <a:t>b</a:t>
            </a:r>
            <a:endParaRPr lang="en-US" sz="3200" b="1" dirty="0">
              <a:latin typeface="Gabriola" panose="04040605051002020D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9683" y="3878305"/>
            <a:ext cx="1338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Rev opinion:</a:t>
            </a:r>
          </a:p>
          <a:p>
            <a:pPr algn="ctr"/>
            <a:r>
              <a:rPr lang="en-US" sz="2400" b="1" dirty="0" smtClean="0">
                <a:latin typeface="Gabriola" panose="04040605051002020D02" pitchFamily="82" charset="0"/>
              </a:rPr>
              <a:t>a</a:t>
            </a:r>
            <a:endParaRPr lang="en-US" sz="2400" b="1" dirty="0">
              <a:latin typeface="Gabriola" panose="04040605051002020D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97215" y="3878306"/>
            <a:ext cx="1338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Rev opinion:</a:t>
            </a:r>
          </a:p>
          <a:p>
            <a:pPr algn="ctr"/>
            <a:r>
              <a:rPr lang="en-US" sz="2400" b="1" dirty="0" smtClean="0">
                <a:latin typeface="Gabriola" panose="04040605051002020D02" pitchFamily="82" charset="0"/>
              </a:rPr>
              <a:t>b</a:t>
            </a:r>
            <a:endParaRPr lang="en-US" sz="24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2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97280" y="286602"/>
            <a:ext cx="10058400" cy="145075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Discussion No 2</a:t>
            </a:r>
            <a:endParaRPr lang="en-US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0366" y="1877758"/>
            <a:ext cx="47374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Opp:</a:t>
            </a:r>
          </a:p>
          <a:p>
            <a:pPr algn="ctr"/>
            <a:endParaRPr lang="en-US" dirty="0">
              <a:latin typeface="Gabriola" panose="04040605051002020D02" pitchFamily="82" charset="0"/>
            </a:endParaRPr>
          </a:p>
          <a:p>
            <a:pPr algn="ctr"/>
            <a:r>
              <a:rPr lang="en-US" sz="3200" b="1" dirty="0" smtClean="0">
                <a:latin typeface="Gabriola" panose="04040605051002020D02" pitchFamily="82" charset="0"/>
              </a:rPr>
              <a:t>a</a:t>
            </a:r>
            <a:endParaRPr lang="en-US" sz="3200" dirty="0">
              <a:latin typeface="Gabriola" panose="04040605051002020D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5772" y="1877758"/>
            <a:ext cx="4281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Rep:</a:t>
            </a: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 smtClean="0">
                <a:latin typeface="Gabriola" panose="04040605051002020D02" pitchFamily="82" charset="0"/>
              </a:rPr>
              <a:t>b</a:t>
            </a:r>
            <a:endParaRPr lang="en-US" sz="3200" b="1" dirty="0">
              <a:latin typeface="Gabriola" panose="04040605051002020D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9683" y="3878305"/>
            <a:ext cx="1338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Rev opinion:</a:t>
            </a:r>
          </a:p>
          <a:p>
            <a:pPr algn="ctr"/>
            <a:r>
              <a:rPr lang="en-US" sz="2400" b="1" dirty="0" smtClean="0">
                <a:latin typeface="Gabriola" panose="04040605051002020D02" pitchFamily="82" charset="0"/>
              </a:rPr>
              <a:t>a</a:t>
            </a:r>
            <a:endParaRPr lang="en-US" sz="2400" b="1" dirty="0">
              <a:latin typeface="Gabriola" panose="04040605051002020D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97215" y="3878306"/>
            <a:ext cx="1338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Rev opinion:</a:t>
            </a:r>
          </a:p>
          <a:p>
            <a:pPr algn="ctr"/>
            <a:r>
              <a:rPr lang="en-US" sz="2400" b="1" dirty="0" smtClean="0">
                <a:latin typeface="Gabriola" panose="04040605051002020D02" pitchFamily="82" charset="0"/>
              </a:rPr>
              <a:t>b</a:t>
            </a:r>
            <a:endParaRPr lang="en-US" sz="24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5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97280" y="286602"/>
            <a:ext cx="10058400" cy="145075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Discussion No 3</a:t>
            </a:r>
            <a:endParaRPr lang="en-US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0366" y="1877758"/>
            <a:ext cx="47374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Opp:</a:t>
            </a:r>
          </a:p>
          <a:p>
            <a:pPr algn="ctr"/>
            <a:endParaRPr lang="en-US" dirty="0">
              <a:latin typeface="Gabriola" panose="04040605051002020D02" pitchFamily="82" charset="0"/>
            </a:endParaRPr>
          </a:p>
          <a:p>
            <a:pPr algn="ctr"/>
            <a:r>
              <a:rPr lang="en-US" sz="3200" b="1" dirty="0" smtClean="0">
                <a:latin typeface="Gabriola" panose="04040605051002020D02" pitchFamily="82" charset="0"/>
              </a:rPr>
              <a:t>a</a:t>
            </a:r>
            <a:endParaRPr lang="en-US" sz="3200" dirty="0">
              <a:latin typeface="Gabriola" panose="04040605051002020D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5772" y="1877758"/>
            <a:ext cx="4281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Rep:</a:t>
            </a: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 smtClean="0">
                <a:latin typeface="Gabriola" panose="04040605051002020D02" pitchFamily="82" charset="0"/>
              </a:rPr>
              <a:t>b</a:t>
            </a:r>
            <a:endParaRPr lang="en-US" sz="3200" b="1" dirty="0">
              <a:latin typeface="Gabriola" panose="04040605051002020D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9683" y="3878305"/>
            <a:ext cx="1338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Rev opinion:</a:t>
            </a:r>
          </a:p>
          <a:p>
            <a:pPr algn="ctr"/>
            <a:r>
              <a:rPr lang="en-US" sz="2400" b="1" dirty="0" smtClean="0">
                <a:latin typeface="Gabriola" panose="04040605051002020D02" pitchFamily="82" charset="0"/>
              </a:rPr>
              <a:t>a</a:t>
            </a:r>
            <a:endParaRPr lang="en-US" sz="2400" b="1" dirty="0">
              <a:latin typeface="Gabriola" panose="04040605051002020D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97215" y="3878306"/>
            <a:ext cx="1338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Rev opinion:</a:t>
            </a:r>
          </a:p>
          <a:p>
            <a:pPr algn="ctr"/>
            <a:r>
              <a:rPr lang="en-US" sz="2400" b="1" dirty="0" smtClean="0">
                <a:latin typeface="Gabriola" panose="04040605051002020D02" pitchFamily="82" charset="0"/>
              </a:rPr>
              <a:t>b</a:t>
            </a:r>
            <a:endParaRPr lang="en-US" sz="24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9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Questions for Rep</a:t>
            </a:r>
            <a:endParaRPr lang="en-US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1-How did you measure the thickness of layer ?</a:t>
            </a:r>
            <a:endParaRPr lang="fa-IR" dirty="0" smtClean="0"/>
          </a:p>
          <a:p>
            <a:pPr lvl="0"/>
            <a:r>
              <a:rPr lang="en-US" dirty="0" smtClean="0"/>
              <a:t>2-</a:t>
            </a:r>
            <a:r>
              <a:rPr lang="en-US" altLang="en-US" dirty="0">
                <a:solidFill>
                  <a:srgbClr val="202124"/>
                </a:solidFill>
                <a:latin typeface="inherit"/>
              </a:rPr>
              <a:t>Can other metals be used?</a:t>
            </a:r>
            <a:r>
              <a:rPr lang="en-US" altLang="en-US" sz="1050" dirty="0">
                <a:solidFill>
                  <a:schemeClr val="tx1"/>
                </a:solidFill>
              </a:rPr>
              <a:t> </a:t>
            </a: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dirty="0" smtClean="0"/>
              <a:t>3-Why we can not use some metals for this experiment?</a:t>
            </a:r>
          </a:p>
          <a:p>
            <a:r>
              <a:rPr lang="en-US" dirty="0" smtClean="0"/>
              <a:t>4- Can you please have a explanation on the table in conclusion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Questions for Opp</a:t>
            </a:r>
            <a:endParaRPr lang="en-US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1-</a:t>
            </a:r>
            <a:r>
              <a:rPr lang="en-US" altLang="en-US" dirty="0">
                <a:solidFill>
                  <a:srgbClr val="202124"/>
                </a:solidFill>
                <a:latin typeface="inherit"/>
              </a:rPr>
              <a:t>What is analysis to be divided into two?</a:t>
            </a:r>
            <a:r>
              <a:rPr lang="en-US" altLang="en-US" sz="1050" dirty="0">
                <a:solidFill>
                  <a:schemeClr val="tx1"/>
                </a:solidFill>
              </a:rPr>
              <a:t> </a:t>
            </a: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2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447</TotalTime>
  <Words>274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 Rounded MT Bold</vt:lpstr>
      <vt:lpstr>B Tabassom</vt:lpstr>
      <vt:lpstr>Calibri</vt:lpstr>
      <vt:lpstr>Calibri Light</vt:lpstr>
      <vt:lpstr>David</vt:lpstr>
      <vt:lpstr>Gabriola</vt:lpstr>
      <vt:lpstr>Gadugi</vt:lpstr>
      <vt:lpstr>inherit</vt:lpstr>
      <vt:lpstr>Segoe UI Light</vt:lpstr>
      <vt:lpstr>Times New Roman</vt:lpstr>
      <vt:lpstr>Retrospect</vt:lpstr>
      <vt:lpstr>Problem# 12    Zinc Layers</vt:lpstr>
      <vt:lpstr>Problem  No.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for Rep</vt:lpstr>
      <vt:lpstr>Questions for Opp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Problem# 2   Circling Magnets</dc:title>
  <dc:creator>Windows User</dc:creator>
  <cp:lastModifiedBy>radmatin</cp:lastModifiedBy>
  <cp:revision>97</cp:revision>
  <dcterms:created xsi:type="dcterms:W3CDTF">2021-06-23T19:24:45Z</dcterms:created>
  <dcterms:modified xsi:type="dcterms:W3CDTF">2021-08-12T06:45:50Z</dcterms:modified>
</cp:coreProperties>
</file>