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6DCF-2B69-4299-88BC-A63B4097966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8AE30-938D-4ADA-B1EC-F09BAD1C3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E385-2AE2-4DEA-AC14-5F1248A9AE71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84F6-4B3C-49E1-9A83-C47BD2B38332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9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034-5EDD-4E78-B961-362653AB41DA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0EA2-C794-4B95-8B45-15739300405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333C-3E26-4CDD-BE51-CC2977F7E97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648D-295E-411D-A049-18636B8C3023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36B1-315B-446E-8B63-3ECDA5283733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2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433-FB7E-4170-9BC4-C82304656774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42A9-4637-45FB-B95D-2653C5A3CDDF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C45F4B-DC4B-4BDC-BF88-70589C643E22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0A6C-0F0F-42AF-A063-0DE98CBBDD3C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A80333-AB8D-44F5-B2A0-D57EDE11929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8466" y="1241755"/>
            <a:ext cx="3648501" cy="2950405"/>
          </a:xfrm>
        </p:spPr>
        <p:txBody>
          <a:bodyPr>
            <a:normAutofit/>
          </a:bodyPr>
          <a:lstStyle/>
          <a:p>
            <a:pPr algn="ctr"/>
            <a:r>
              <a:rPr lang="en-US" sz="3200" spc="-67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Problem# 14</a:t>
            </a:r>
            <a:br>
              <a:rPr lang="en-US" sz="3200" spc="-67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en-US" b="0" dirty="0"/>
            </a:br>
            <a:r>
              <a:rPr lang="en-US" b="0" dirty="0"/>
              <a:t> </a:t>
            </a:r>
            <a:r>
              <a:rPr lang="en-US" sz="5300" b="1" dirty="0">
                <a:solidFill>
                  <a:srgbClr val="C00000"/>
                </a:solidFill>
                <a:latin typeface="Gabriola" panose="04040605051002020D02" pitchFamily="82" charset="0"/>
              </a:rPr>
              <a:t>Epidemiology</a:t>
            </a:r>
          </a:p>
        </p:txBody>
      </p:sp>
      <p:pic>
        <p:nvPicPr>
          <p:cNvPr id="14" name="Picture 2" descr="IYNT: Official webpage">
            <a:extLst>
              <a:ext uri="{FF2B5EF4-FFF2-40B4-BE49-F238E27FC236}">
                <a16:creationId xmlns:a16="http://schemas.microsoft.com/office/drawing/2014/main" id="{230840F3-D61D-4AAB-8320-E0C9DA76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71" y="4453988"/>
            <a:ext cx="1359259" cy="14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4395F6-BF43-4A85-95BF-70539D31C47D}"/>
              </a:ext>
            </a:extLst>
          </p:cNvPr>
          <p:cNvSpPr txBox="1"/>
          <p:nvPr/>
        </p:nvSpPr>
        <p:spPr>
          <a:xfrm>
            <a:off x="8909497" y="4989481"/>
            <a:ext cx="232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briola" panose="04040605051002020D02" pitchFamily="82" charset="0"/>
              </a:rPr>
              <a:t>Online IYNT 2021</a:t>
            </a:r>
          </a:p>
        </p:txBody>
      </p:sp>
      <p:pic>
        <p:nvPicPr>
          <p:cNvPr id="16" name="Picture 2" descr="برج آزادی تهران |‌ هرچیزی که باید درباره نماد تهران بدانید - کجارو">
            <a:extLst>
              <a:ext uri="{FF2B5EF4-FFF2-40B4-BE49-F238E27FC236}">
                <a16:creationId xmlns:a16="http://schemas.microsoft.com/office/drawing/2014/main" id="{2D0D8A0B-BDE8-49EE-A742-E715DDF7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11" y="197382"/>
            <a:ext cx="6773025" cy="3979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F31C91-C5A4-4457-8512-77F5A9100DEC}"/>
              </a:ext>
            </a:extLst>
          </p:cNvPr>
          <p:cNvSpPr txBox="1"/>
          <p:nvPr/>
        </p:nvSpPr>
        <p:spPr>
          <a:xfrm>
            <a:off x="7076405" y="6299463"/>
            <a:ext cx="279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briola" panose="04040605051002020D02" pitchFamily="82" charset="0"/>
              </a:rPr>
              <a:t>IRAN Team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4986E8-482A-4CC5-8D5A-FBFD7E171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495" y="6387259"/>
            <a:ext cx="1971297" cy="461750"/>
          </a:xfrm>
          <a:prstGeom prst="rect">
            <a:avLst/>
          </a:prstGeom>
        </p:spPr>
      </p:pic>
      <p:pic>
        <p:nvPicPr>
          <p:cNvPr id="19" name="Picture 18" descr="solar inverter-Sacolar New Engergy | Solar Inverter, Off Grid Inverter,  Solar Charger Controller, Power Inverter, UPS">
            <a:extLst>
              <a:ext uri="{FF2B5EF4-FFF2-40B4-BE49-F238E27FC236}">
                <a16:creationId xmlns:a16="http://schemas.microsoft.com/office/drawing/2014/main" id="{FC4D31D6-A4C3-4A30-8062-5371F38F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600" y1="58084" x2="42400" y2="61677"/>
                        <a14:foregroundMark x1="17600" y1="40719" x2="23600" y2="58084"/>
                        <a14:foregroundMark x1="78000" y1="44311" x2="82800" y2="52695"/>
                        <a14:backgroundMark x1="96800" y1="6587" x2="96800" y2="38922"/>
                        <a14:backgroundMark x1="96800" y1="80838" x2="96800" y2="96407"/>
                        <a14:backgroundMark x1="92400" y1="96407" x2="1200" y2="96407"/>
                        <a14:backgroundMark x1="3200" y1="11377" x2="4800" y2="92216"/>
                        <a14:backgroundMark x1="8400" y1="4192" x2="98400" y2="3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13" y="6325746"/>
            <a:ext cx="796787" cy="53225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E13D493-9E3F-4F73-AB22-08501CEC4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416" y="4528460"/>
            <a:ext cx="3539319" cy="1655762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Gabriola" panose="04040605051002020D02" pitchFamily="82" charset="0"/>
                <a:ea typeface="Gadugi" panose="020B0502040204020203" pitchFamily="34" charset="0"/>
              </a:rPr>
              <a:t>Opponent:</a:t>
            </a:r>
          </a:p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Gabriola" panose="04040605051002020D02" pitchFamily="82" charset="0"/>
                <a:ea typeface="Gadugi" panose="020B0502040204020203" pitchFamily="34" charset="0"/>
              </a:rPr>
              <a:t>AmirAli Safari</a:t>
            </a:r>
            <a:endParaRPr lang="en-US" sz="48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Gabriola" panose="04040605051002020D02" pitchFamily="82" charset="0"/>
              <a:ea typeface="Gadugi" panose="020B0502040204020203" pitchFamily="34" charset="0"/>
            </a:endParaRPr>
          </a:p>
          <a:p>
            <a:pPr algn="ctr"/>
            <a:endParaRPr lang="en-US" sz="48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Gabriola" panose="04040605051002020D02" pitchFamily="82" charset="0"/>
              <a:ea typeface="Gadugi" panose="020B0502040204020203" pitchFamily="34" charset="0"/>
            </a:endParaRPr>
          </a:p>
          <a:p>
            <a:pPr algn="ctr"/>
            <a:endParaRPr lang="en-US" sz="48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Gabriola" panose="04040605051002020D02" pitchFamily="8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Problem</a:t>
            </a:r>
            <a:r>
              <a:rPr lang="fa-IR" b="1" dirty="0">
                <a:latin typeface="Arial Rounded MT Bold" panose="020F0704030504030204" pitchFamily="34" charset="0"/>
              </a:rPr>
              <a:t> </a:t>
            </a:r>
            <a:r>
              <a:rPr lang="en-US" b="1" dirty="0">
                <a:latin typeface="Arial Rounded MT Bold" panose="020F0704030504030204" pitchFamily="34" charset="0"/>
              </a:rPr>
              <a:t> No.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1825625"/>
            <a:ext cx="995992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Gabriola" panose="04040605051002020D02" pitchFamily="82" charset="0"/>
              </a:rPr>
              <a:t>The human society has been profoundly affected by the 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COVID-19 pandemic</a:t>
            </a:r>
            <a:r>
              <a:rPr lang="en-US" sz="3200" b="1" dirty="0">
                <a:latin typeface="Gabriola" panose="04040605051002020D02" pitchFamily="82" charset="0"/>
              </a:rPr>
              <a:t>. Propose a study involving analysis of available 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epidemiological data</a:t>
            </a:r>
            <a:r>
              <a:rPr lang="en-US" sz="3200" b="1" dirty="0">
                <a:latin typeface="Gabriola" panose="04040605051002020D02" pitchFamily="82" charset="0"/>
              </a:rPr>
              <a:t> for the pandemic.</a:t>
            </a:r>
          </a:p>
          <a:p>
            <a:pPr algn="just"/>
            <a:endParaRPr lang="en-US" sz="2800" dirty="0"/>
          </a:p>
        </p:txBody>
      </p:sp>
      <p:pic>
        <p:nvPicPr>
          <p:cNvPr id="5" name="Picture 4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58" y="6390606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9580141" y="6421318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IRAN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9975" y="6427859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96F720-1EDE-4138-BAFF-BDFD7A69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2" b="19202"/>
          <a:stretch/>
        </p:blipFill>
        <p:spPr>
          <a:xfrm>
            <a:off x="6634480" y="3783189"/>
            <a:ext cx="4521200" cy="2511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D554D-1823-44B1-AB1E-A5E0F88B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093875"/>
            <a:ext cx="3555138" cy="2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82715" y="6421001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3</a:t>
            </a:fld>
            <a:endParaRPr lang="en-US" sz="2400" dirty="0"/>
          </a:p>
        </p:txBody>
      </p:sp>
      <p:pic>
        <p:nvPicPr>
          <p:cNvPr id="3" name="Picture 2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6427245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9580141" y="6421318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IRAN Team</a:t>
            </a: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Gabriola" panose="04040605051002020D02" pitchFamily="82" charset="0"/>
              </a:rPr>
              <a:t>Some Weak and strong points of Rep 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52503" y="1806538"/>
            <a:ext cx="2074460" cy="9962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Strong Points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25998" y="1806538"/>
            <a:ext cx="2074460" cy="996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Weak Points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6240" y="1058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>
            <a:stCxn id="10" idx="2"/>
          </p:cNvCxnSpPr>
          <p:nvPr/>
        </p:nvCxnSpPr>
        <p:spPr>
          <a:xfrm>
            <a:off x="6126480" y="1737360"/>
            <a:ext cx="0" cy="465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0247" y="2802825"/>
            <a:ext cx="46952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briola" panose="04040605051002020D02" pitchFamily="82" charset="0"/>
              </a:rPr>
              <a:t>1- mention to different countries 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2- </a:t>
            </a:r>
            <a:r>
              <a:rPr lang="fa-IR" sz="2800" b="1" dirty="0">
                <a:latin typeface="Gabriola" panose="04040605051002020D02" pitchFamily="82" charset="0"/>
              </a:rPr>
              <a:t> </a:t>
            </a:r>
            <a:r>
              <a:rPr lang="en-US" sz="2800" b="1" dirty="0">
                <a:latin typeface="Gabriola" panose="04040605051002020D02" pitchFamily="82" charset="0"/>
              </a:rPr>
              <a:t>collect information from different countries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3-  the dates was ok and new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4-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5-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5172" y="2802824"/>
            <a:ext cx="5094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briola" panose="04040605051002020D02" pitchFamily="82" charset="0"/>
              </a:rPr>
              <a:t>1- didn’t mention to his country’s data 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2-  didn’t mention to what is covid-19 completely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3- pages didn't have numbers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4- dates are so much more according to the different types of covid 19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5- the pandemic’s speed didn’t mention</a:t>
            </a:r>
          </a:p>
          <a:p>
            <a:r>
              <a:rPr lang="en-US" sz="2800" b="1" dirty="0">
                <a:latin typeface="Gabriola" panose="04040605051002020D02" pitchFamily="82" charset="0"/>
              </a:rPr>
              <a:t>6- lots of parameters weren’t investigated.</a:t>
            </a:r>
          </a:p>
        </p:txBody>
      </p:sp>
    </p:spTree>
    <p:extLst>
      <p:ext uri="{BB962C8B-B14F-4D97-AF65-F5344CB8AC3E}">
        <p14:creationId xmlns:p14="http://schemas.microsoft.com/office/powerpoint/2010/main" val="9150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Gabriola" panose="04040605051002020D02" pitchFamily="82" charset="0"/>
              </a:rPr>
              <a:t>What is the difference between Epidemic and Pandemic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latin typeface="Gabriola" panose="04040605051002020D02" pitchFamily="82" charset="0"/>
              </a:rPr>
              <a:t>How Does Epidemiological data obtain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4-</a:t>
            </a:r>
            <a:r>
              <a:rPr lang="en-US" sz="2400" b="1" dirty="0">
                <a:latin typeface="Gabriola" panose="04040605051002020D02" pitchFamily="82" charset="0"/>
              </a:rPr>
              <a:t>Which underlying diseases are more dangerous for covid-19 and why 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5-</a:t>
            </a:r>
            <a:r>
              <a:rPr lang="en-US" sz="2400" b="1" dirty="0">
                <a:latin typeface="Gabriola" panose="04040605051002020D02" pitchFamily="82" charset="0"/>
              </a:rPr>
              <a:t>Can you explain the effect of Alpha virus and Delta virus  on age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6-</a:t>
            </a:r>
            <a:r>
              <a:rPr lang="en-US" sz="2400" b="1" dirty="0">
                <a:latin typeface="Gabriola" panose="04040605051002020D02" pitchFamily="82" charset="0"/>
              </a:rPr>
              <a:t>Is infection more in teenagers in case of Delta virus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7-</a:t>
            </a:r>
            <a:r>
              <a:rPr lang="en-US" sz="2400" b="1" dirty="0">
                <a:latin typeface="Gabriola" panose="04040605051002020D02" pitchFamily="82" charset="0"/>
              </a:rPr>
              <a:t>How is storm of Cytokines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8-</a:t>
            </a:r>
            <a:r>
              <a:rPr lang="en-US" sz="2400" b="1" dirty="0">
                <a:latin typeface="Gabriola" panose="04040605051002020D02" pitchFamily="82" charset="0"/>
              </a:rPr>
              <a:t>Why is excessive smoking dangerous</a:t>
            </a:r>
            <a:r>
              <a:rPr lang="en-US" sz="24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pPr algn="r" rtl="1"/>
            <a:endParaRPr lang="en-US" sz="2400" dirty="0">
              <a:cs typeface="0 Baran" panose="00000400000000000000" pitchFamily="2" charset="-78"/>
            </a:endParaRPr>
          </a:p>
        </p:txBody>
      </p:sp>
      <p:pic>
        <p:nvPicPr>
          <p:cNvPr id="4" name="Picture 3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58" y="6402567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9580141" y="6421318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IRAN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9975" y="6454132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0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46229" cy="4372186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10-</a:t>
            </a:r>
            <a:r>
              <a:rPr lang="en-US" sz="2600" b="1" dirty="0">
                <a:latin typeface="Gabriola" panose="04040605051002020D02" pitchFamily="82" charset="0"/>
              </a:rPr>
              <a:t>How many kinds of vaccine are in world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11-</a:t>
            </a:r>
            <a:r>
              <a:rPr lang="en-US" sz="2600" b="1" dirty="0">
                <a:latin typeface="Gabriola" panose="04040605051002020D02" pitchFamily="82" charset="0"/>
              </a:rPr>
              <a:t>How many kinds of Covid-19 tests are in world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12-</a:t>
            </a:r>
            <a:r>
              <a:rPr lang="en-US" sz="2600" b="1" dirty="0">
                <a:latin typeface="Gabriola" panose="04040605051002020D02" pitchFamily="82" charset="0"/>
              </a:rPr>
              <a:t>What is the early clinical sign which can cause death more than others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13-</a:t>
            </a:r>
            <a:r>
              <a:rPr lang="en-US" sz="2600" b="1" dirty="0">
                <a:latin typeface="Gabriola" panose="04040605051002020D02" pitchFamily="82" charset="0"/>
              </a:rPr>
              <a:t>In what areas is the virus less prevalent 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14-</a:t>
            </a:r>
            <a:r>
              <a:rPr lang="en-US" sz="2600" b="1" dirty="0">
                <a:latin typeface="Gabriola" panose="04040605051002020D02" pitchFamily="82" charset="0"/>
              </a:rPr>
              <a:t>Why is the virus less prevalent in hot and dry areas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15-</a:t>
            </a:r>
            <a:r>
              <a:rPr lang="en-US" sz="2600" b="1" dirty="0">
                <a:latin typeface="Gabriola" panose="04040605051002020D02" pitchFamily="82" charset="0"/>
              </a:rPr>
              <a:t>How many kinds of T-lymphocytes are and how they work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16-</a:t>
            </a:r>
            <a:r>
              <a:rPr lang="en-US" sz="2600" b="1" dirty="0">
                <a:latin typeface="Gabriola" panose="04040605051002020D02" pitchFamily="82" charset="0"/>
              </a:rPr>
              <a:t>Where is the place of production and maturity of T-lymphocytes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17-</a:t>
            </a:r>
            <a:r>
              <a:rPr lang="en-US" sz="2600" b="1" dirty="0">
                <a:latin typeface="Gabriola" panose="04040605051002020D02" pitchFamily="82" charset="0"/>
              </a:rPr>
              <a:t>Can too much immunity  for women be a problem and if so, how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18-</a:t>
            </a:r>
            <a:r>
              <a:rPr lang="en-US" sz="2600" b="1" dirty="0">
                <a:latin typeface="Gabriola" panose="04040605051002020D02" pitchFamily="82" charset="0"/>
              </a:rPr>
              <a:t>Why Are Cardiovascular and Diabetes problems more dangerous than others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19-</a:t>
            </a:r>
            <a:r>
              <a:rPr lang="en-US" sz="2600" b="1" dirty="0">
                <a:latin typeface="Gabriola" panose="04040605051002020D02" pitchFamily="82" charset="0"/>
              </a:rPr>
              <a:t>How does mRNA in vaccine work </a:t>
            </a:r>
            <a:r>
              <a:rPr lang="en-US" sz="2600" b="1" dirty="0">
                <a:solidFill>
                  <a:srgbClr val="FF0000"/>
                </a:solidFill>
                <a:latin typeface="Gabriola" panose="04040605051002020D02" pitchFamily="82" charset="0"/>
              </a:rPr>
              <a:t>?</a:t>
            </a:r>
          </a:p>
          <a:p>
            <a:pPr algn="r" rtl="1"/>
            <a:endParaRPr lang="en-US" dirty="0">
              <a:cs typeface="0 Baran" panose="00000400000000000000" pitchFamily="2" charset="-78"/>
            </a:endParaRPr>
          </a:p>
        </p:txBody>
      </p:sp>
      <p:pic>
        <p:nvPicPr>
          <p:cNvPr id="4" name="Picture 3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715" y="6390607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9580141" y="6421318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IRAN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545" y="6440881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4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6</a:t>
            </a:fld>
            <a:endParaRPr lang="en-US" sz="2400" dirty="0"/>
          </a:p>
        </p:txBody>
      </p:sp>
      <p:pic>
        <p:nvPicPr>
          <p:cNvPr id="9" name="Picture 4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308" y="6416770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9577401" y="6445484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IRAN Team</a:t>
            </a:r>
          </a:p>
        </p:txBody>
      </p:sp>
    </p:spTree>
    <p:extLst>
      <p:ext uri="{BB962C8B-B14F-4D97-AF65-F5344CB8AC3E}">
        <p14:creationId xmlns:p14="http://schemas.microsoft.com/office/powerpoint/2010/main" val="26372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</TotalTime>
  <Words>314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Aldhabi</vt:lpstr>
      <vt:lpstr>Arial Rounded MT Bold</vt:lpstr>
      <vt:lpstr>Calibri</vt:lpstr>
      <vt:lpstr>Calibri Light</vt:lpstr>
      <vt:lpstr>David</vt:lpstr>
      <vt:lpstr>Gabriola</vt:lpstr>
      <vt:lpstr>Segoe UI Light</vt:lpstr>
      <vt:lpstr>Retrospect</vt:lpstr>
      <vt:lpstr>Problem# 14   Epidemiology</vt:lpstr>
      <vt:lpstr>Problem  No. 14</vt:lpstr>
      <vt:lpstr>PowerPoint Presentation</vt:lpstr>
      <vt:lpstr>Discussion Points</vt:lpstr>
      <vt:lpstr>Discussion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Problem# 2   Circling Magnets</dc:title>
  <dc:creator>Windows User</dc:creator>
  <cp:lastModifiedBy>AmirAli Safari</cp:lastModifiedBy>
  <cp:revision>50</cp:revision>
  <dcterms:created xsi:type="dcterms:W3CDTF">2021-06-23T19:24:45Z</dcterms:created>
  <dcterms:modified xsi:type="dcterms:W3CDTF">2021-08-12T10:37:39Z</dcterms:modified>
</cp:coreProperties>
</file>