
<file path=[Content_Types].xml><?xml version="1.0" encoding="utf-8"?>
<Types xmlns="http://schemas.openxmlformats.org/package/2006/content-types">
  <Default ContentType="image/jpeg" Extension="jpg"/>
  <Default ContentType="application/vnd.openxmlformats-officedocument.spreadsheetml.sheet" Extension="xlsx"/>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3" roundtripDataSignature="AMtx7mjZKj1BqRZkHjofidnYHAwsP/VxV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Ευθυμία Παπαϊωάννου"/>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09C3D4-1B85-413A-B4FF-FB6044449C4D}">
  <a:tblStyle styleId="{C509C3D4-1B85-413A-B4FF-FB6044449C4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8F4"/>
          </a:solidFill>
        </a:fill>
      </a:tcStyle>
    </a:wholeTbl>
    <a:band1H>
      <a:tcTxStyle b="off" i="off"/>
      <a:tcStyle>
        <a:fill>
          <a:solidFill>
            <a:srgbClr val="E2CDE9"/>
          </a:solidFill>
        </a:fill>
      </a:tcStyle>
    </a:band1H>
    <a:band2H>
      <a:tcTxStyle b="off" i="off"/>
    </a:band2H>
    <a:band1V>
      <a:tcTxStyle b="off" i="off"/>
      <a:tcStyle>
        <a:fill>
          <a:solidFill>
            <a:srgbClr val="E2CDE9"/>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ColorStyle" Target="colors1.xml"/><Relationship Id="rId3"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ColorStyle" Target="colors2.xml"/><Relationship Id="rId3"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ColorStyle" Target="colors3.xml"/><Relationship Id="rId3"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ColorStyle" Target="colors4.xml"/><Relationship Id="rId3"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dirty="0"/>
              <a:t>Stopped hearing </a:t>
            </a:r>
          </a:p>
        </c:rich>
      </c:tx>
      <c:layout>
        <c:manualLayout>
          <c:xMode val="edge"/>
          <c:yMode val="edge"/>
          <c:x val="0.42704710021466141"/>
          <c:y val="0"/>
        </c:manualLayout>
      </c:layout>
      <c:spPr>
        <a:noFill/>
        <a:ln>
          <a:noFill/>
        </a:ln>
        <a:effectLst/>
      </c:spPr>
    </c:title>
    <c:plotArea>
      <c:layout>
        <c:manualLayout>
          <c:layoutTarget val="inner"/>
          <c:xMode val="edge"/>
          <c:yMode val="edge"/>
          <c:x val="8.4827324152843622E-2"/>
          <c:y val="0.12762352715484399"/>
          <c:w val="0.88064501193830236"/>
          <c:h val="0.78374106462498672"/>
        </c:manualLayout>
      </c:layout>
      <c:scatterChart>
        <c:scatterStyle val="lineMarker"/>
        <c:ser>
          <c:idx val="0"/>
          <c:order val="0"/>
          <c:tx>
            <c:v>women</c:v>
          </c:tx>
          <c:spPr>
            <a:ln w="9525"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a:solidFill>
                  <a:schemeClr val="accent1"/>
                </a:solidFill>
                <a:round/>
              </a:ln>
              <a:effectLst>
                <a:outerShdw blurRad="40000" dist="23000" dir="5400000" rotWithShape="0">
                  <a:srgbClr val="000000">
                    <a:alpha val="35000"/>
                  </a:srgbClr>
                </a:outerShdw>
              </a:effectLst>
            </c:spPr>
          </c:marker>
          <c:errBars>
            <c:errDir val="y"/>
            <c:errBarType val="both"/>
            <c:errValType val="percentage"/>
            <c:val val="5"/>
            <c:spPr>
              <a:noFill/>
              <a:ln w="9525">
                <a:solidFill>
                  <a:schemeClr val="tx2">
                    <a:lumMod val="75000"/>
                  </a:schemeClr>
                </a:solidFill>
                <a:round/>
              </a:ln>
              <a:effectLst/>
            </c:spPr>
          </c:errBars>
          <c:xVal>
            <c:numRef>
              <c:f>'gynakes telos'!$P$2:$P$41</c:f>
              <c:numCache>
                <c:formatCode>General</c:formatCode>
                <c:ptCount val="40"/>
                <c:pt idx="0">
                  <c:v>6</c:v>
                </c:pt>
                <c:pt idx="1">
                  <c:v>7</c:v>
                </c:pt>
                <c:pt idx="2">
                  <c:v>10</c:v>
                </c:pt>
                <c:pt idx="3">
                  <c:v>11</c:v>
                </c:pt>
                <c:pt idx="4">
                  <c:v>14</c:v>
                </c:pt>
                <c:pt idx="5">
                  <c:v>15</c:v>
                </c:pt>
                <c:pt idx="6">
                  <c:v>15</c:v>
                </c:pt>
                <c:pt idx="7">
                  <c:v>16</c:v>
                </c:pt>
                <c:pt idx="8">
                  <c:v>16</c:v>
                </c:pt>
                <c:pt idx="9">
                  <c:v>16</c:v>
                </c:pt>
                <c:pt idx="10">
                  <c:v>16</c:v>
                </c:pt>
                <c:pt idx="11">
                  <c:v>17</c:v>
                </c:pt>
                <c:pt idx="12">
                  <c:v>17</c:v>
                </c:pt>
                <c:pt idx="13">
                  <c:v>17</c:v>
                </c:pt>
                <c:pt idx="14">
                  <c:v>20</c:v>
                </c:pt>
                <c:pt idx="15">
                  <c:v>22</c:v>
                </c:pt>
                <c:pt idx="16">
                  <c:v>24</c:v>
                </c:pt>
                <c:pt idx="17">
                  <c:v>29</c:v>
                </c:pt>
                <c:pt idx="18">
                  <c:v>32</c:v>
                </c:pt>
                <c:pt idx="19">
                  <c:v>34</c:v>
                </c:pt>
                <c:pt idx="20">
                  <c:v>37</c:v>
                </c:pt>
                <c:pt idx="21">
                  <c:v>39</c:v>
                </c:pt>
                <c:pt idx="22">
                  <c:v>42</c:v>
                </c:pt>
                <c:pt idx="23">
                  <c:v>43</c:v>
                </c:pt>
                <c:pt idx="24">
                  <c:v>46</c:v>
                </c:pt>
                <c:pt idx="25">
                  <c:v>47</c:v>
                </c:pt>
                <c:pt idx="26">
                  <c:v>47</c:v>
                </c:pt>
                <c:pt idx="27">
                  <c:v>49</c:v>
                </c:pt>
                <c:pt idx="28">
                  <c:v>50</c:v>
                </c:pt>
                <c:pt idx="29">
                  <c:v>52</c:v>
                </c:pt>
                <c:pt idx="30">
                  <c:v>55</c:v>
                </c:pt>
                <c:pt idx="31">
                  <c:v>57</c:v>
                </c:pt>
                <c:pt idx="32">
                  <c:v>63</c:v>
                </c:pt>
                <c:pt idx="33">
                  <c:v>63</c:v>
                </c:pt>
                <c:pt idx="34">
                  <c:v>68</c:v>
                </c:pt>
                <c:pt idx="35">
                  <c:v>68</c:v>
                </c:pt>
                <c:pt idx="36">
                  <c:v>68</c:v>
                </c:pt>
                <c:pt idx="37">
                  <c:v>74</c:v>
                </c:pt>
                <c:pt idx="38">
                  <c:v>74</c:v>
                </c:pt>
                <c:pt idx="39">
                  <c:v>74</c:v>
                </c:pt>
              </c:numCache>
            </c:numRef>
          </c:xVal>
          <c:yVal>
            <c:numRef>
              <c:f>'gynakes telos'!$Q$2:$Q$41</c:f>
              <c:numCache>
                <c:formatCode>General</c:formatCode>
                <c:ptCount val="40"/>
                <c:pt idx="0">
                  <c:v>19570</c:v>
                </c:pt>
                <c:pt idx="1">
                  <c:v>19500</c:v>
                </c:pt>
                <c:pt idx="2">
                  <c:v>19500</c:v>
                </c:pt>
                <c:pt idx="3">
                  <c:v>19000</c:v>
                </c:pt>
                <c:pt idx="4">
                  <c:v>17500</c:v>
                </c:pt>
                <c:pt idx="5">
                  <c:v>19000</c:v>
                </c:pt>
                <c:pt idx="6">
                  <c:v>19560</c:v>
                </c:pt>
                <c:pt idx="7">
                  <c:v>18900</c:v>
                </c:pt>
                <c:pt idx="8">
                  <c:v>19000</c:v>
                </c:pt>
                <c:pt idx="9">
                  <c:v>19400</c:v>
                </c:pt>
                <c:pt idx="10">
                  <c:v>19200</c:v>
                </c:pt>
                <c:pt idx="11">
                  <c:v>16000</c:v>
                </c:pt>
                <c:pt idx="12">
                  <c:v>18000</c:v>
                </c:pt>
                <c:pt idx="13">
                  <c:v>19000</c:v>
                </c:pt>
                <c:pt idx="14">
                  <c:v>18000</c:v>
                </c:pt>
                <c:pt idx="15">
                  <c:v>18540</c:v>
                </c:pt>
                <c:pt idx="16">
                  <c:v>17900</c:v>
                </c:pt>
                <c:pt idx="17">
                  <c:v>16000</c:v>
                </c:pt>
                <c:pt idx="18">
                  <c:v>16000</c:v>
                </c:pt>
                <c:pt idx="19">
                  <c:v>15800</c:v>
                </c:pt>
                <c:pt idx="20">
                  <c:v>15600</c:v>
                </c:pt>
                <c:pt idx="21">
                  <c:v>15300</c:v>
                </c:pt>
                <c:pt idx="22">
                  <c:v>13800</c:v>
                </c:pt>
                <c:pt idx="23">
                  <c:v>10000</c:v>
                </c:pt>
                <c:pt idx="24">
                  <c:v>12000</c:v>
                </c:pt>
                <c:pt idx="25">
                  <c:v>12000</c:v>
                </c:pt>
                <c:pt idx="26">
                  <c:v>11000</c:v>
                </c:pt>
                <c:pt idx="27">
                  <c:v>11900</c:v>
                </c:pt>
                <c:pt idx="28">
                  <c:v>12000</c:v>
                </c:pt>
                <c:pt idx="29">
                  <c:v>12000</c:v>
                </c:pt>
                <c:pt idx="30">
                  <c:v>11000</c:v>
                </c:pt>
                <c:pt idx="31">
                  <c:v>11100</c:v>
                </c:pt>
                <c:pt idx="32">
                  <c:v>11000</c:v>
                </c:pt>
                <c:pt idx="33">
                  <c:v>10500</c:v>
                </c:pt>
                <c:pt idx="34">
                  <c:v>9900</c:v>
                </c:pt>
                <c:pt idx="35">
                  <c:v>10000</c:v>
                </c:pt>
                <c:pt idx="36">
                  <c:v>9800</c:v>
                </c:pt>
                <c:pt idx="37">
                  <c:v>9300</c:v>
                </c:pt>
                <c:pt idx="38">
                  <c:v>8600</c:v>
                </c:pt>
                <c:pt idx="39">
                  <c:v>8700</c:v>
                </c:pt>
              </c:numCache>
            </c:numRef>
          </c:yVal>
          <c:extLst xmlns:c16r2="http://schemas.microsoft.com/office/drawing/2015/06/chart">
            <c:ext xmlns:c16="http://schemas.microsoft.com/office/drawing/2014/chart" uri="{C3380CC4-5D6E-409C-BE32-E72D297353CC}">
              <c16:uniqueId val="{00000000-6FBE-4EF4-BFA8-8DB586C8CB9C}"/>
            </c:ext>
          </c:extLst>
        </c:ser>
        <c:ser>
          <c:idx val="1"/>
          <c:order val="1"/>
          <c:tx>
            <c:strRef>
              <c:f>'gynakes telos'!$R$1</c:f>
              <c:strCache>
                <c:ptCount val="1"/>
                <c:pt idx="0">
                  <c:v>men</c:v>
                </c:pt>
              </c:strCache>
            </c:strRef>
          </c:tx>
          <c:spPr>
            <a:ln w="9525" cap="rnd">
              <a:solidFill>
                <a:schemeClr val="accent2"/>
              </a:solidFill>
              <a:round/>
            </a:ln>
            <a:effectLst>
              <a:outerShdw blurRad="40000" dist="23000" dir="5400000" rotWithShape="0">
                <a:srgbClr val="000000">
                  <a:alpha val="35000"/>
                </a:srgbClr>
              </a:outerShdw>
            </a:effectLst>
          </c:spPr>
          <c:marker>
            <c:symbol val="circle"/>
            <c:size val="5"/>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a:solidFill>
                  <a:schemeClr val="accent2"/>
                </a:solidFill>
                <a:round/>
              </a:ln>
              <a:effectLst>
                <a:outerShdw blurRad="40000" dist="23000" dir="5400000" rotWithShape="0">
                  <a:srgbClr val="000000">
                    <a:alpha val="35000"/>
                  </a:srgbClr>
                </a:outerShdw>
              </a:effectLst>
            </c:spPr>
          </c:marker>
          <c:errBars>
            <c:errDir val="y"/>
            <c:errBarType val="both"/>
            <c:errValType val="percentage"/>
            <c:val val="5"/>
            <c:spPr>
              <a:noFill/>
              <a:ln w="9525">
                <a:solidFill>
                  <a:schemeClr val="tx2">
                    <a:lumMod val="75000"/>
                  </a:schemeClr>
                </a:solidFill>
                <a:round/>
              </a:ln>
              <a:effectLst/>
            </c:spPr>
          </c:errBars>
          <c:xVal>
            <c:numRef>
              <c:f>'gynakes telos'!$P$2:$P$41</c:f>
              <c:numCache>
                <c:formatCode>General</c:formatCode>
                <c:ptCount val="40"/>
                <c:pt idx="0">
                  <c:v>6</c:v>
                </c:pt>
                <c:pt idx="1">
                  <c:v>7</c:v>
                </c:pt>
                <c:pt idx="2">
                  <c:v>10</c:v>
                </c:pt>
                <c:pt idx="3">
                  <c:v>11</c:v>
                </c:pt>
                <c:pt idx="4">
                  <c:v>14</c:v>
                </c:pt>
                <c:pt idx="5">
                  <c:v>15</c:v>
                </c:pt>
                <c:pt idx="6">
                  <c:v>15</c:v>
                </c:pt>
                <c:pt idx="7">
                  <c:v>16</c:v>
                </c:pt>
                <c:pt idx="8">
                  <c:v>16</c:v>
                </c:pt>
                <c:pt idx="9">
                  <c:v>16</c:v>
                </c:pt>
                <c:pt idx="10">
                  <c:v>16</c:v>
                </c:pt>
                <c:pt idx="11">
                  <c:v>17</c:v>
                </c:pt>
                <c:pt idx="12">
                  <c:v>17</c:v>
                </c:pt>
                <c:pt idx="13">
                  <c:v>17</c:v>
                </c:pt>
                <c:pt idx="14">
                  <c:v>20</c:v>
                </c:pt>
                <c:pt idx="15">
                  <c:v>22</c:v>
                </c:pt>
                <c:pt idx="16">
                  <c:v>24</c:v>
                </c:pt>
                <c:pt idx="17">
                  <c:v>29</c:v>
                </c:pt>
                <c:pt idx="18">
                  <c:v>32</c:v>
                </c:pt>
                <c:pt idx="19">
                  <c:v>34</c:v>
                </c:pt>
                <c:pt idx="20">
                  <c:v>37</c:v>
                </c:pt>
                <c:pt idx="21">
                  <c:v>39</c:v>
                </c:pt>
                <c:pt idx="22">
                  <c:v>42</c:v>
                </c:pt>
                <c:pt idx="23">
                  <c:v>43</c:v>
                </c:pt>
                <c:pt idx="24">
                  <c:v>46</c:v>
                </c:pt>
                <c:pt idx="25">
                  <c:v>47</c:v>
                </c:pt>
                <c:pt idx="26">
                  <c:v>47</c:v>
                </c:pt>
                <c:pt idx="27">
                  <c:v>49</c:v>
                </c:pt>
                <c:pt idx="28">
                  <c:v>50</c:v>
                </c:pt>
                <c:pt idx="29">
                  <c:v>52</c:v>
                </c:pt>
                <c:pt idx="30">
                  <c:v>55</c:v>
                </c:pt>
                <c:pt idx="31">
                  <c:v>57</c:v>
                </c:pt>
                <c:pt idx="32">
                  <c:v>63</c:v>
                </c:pt>
                <c:pt idx="33">
                  <c:v>63</c:v>
                </c:pt>
                <c:pt idx="34">
                  <c:v>68</c:v>
                </c:pt>
                <c:pt idx="35">
                  <c:v>68</c:v>
                </c:pt>
                <c:pt idx="36">
                  <c:v>68</c:v>
                </c:pt>
                <c:pt idx="37">
                  <c:v>74</c:v>
                </c:pt>
                <c:pt idx="38">
                  <c:v>74</c:v>
                </c:pt>
                <c:pt idx="39">
                  <c:v>74</c:v>
                </c:pt>
              </c:numCache>
            </c:numRef>
          </c:xVal>
          <c:yVal>
            <c:numRef>
              <c:f>'gynakes telos'!$R$2:$R$41</c:f>
              <c:numCache>
                <c:formatCode>General</c:formatCode>
                <c:ptCount val="40"/>
                <c:pt idx="0">
                  <c:v>19000</c:v>
                </c:pt>
                <c:pt idx="1">
                  <c:v>19400</c:v>
                </c:pt>
                <c:pt idx="2">
                  <c:v>19000</c:v>
                </c:pt>
                <c:pt idx="3">
                  <c:v>19000</c:v>
                </c:pt>
                <c:pt idx="4">
                  <c:v>18000</c:v>
                </c:pt>
                <c:pt idx="5">
                  <c:v>18000</c:v>
                </c:pt>
                <c:pt idx="6">
                  <c:v>18400</c:v>
                </c:pt>
                <c:pt idx="7">
                  <c:v>18300</c:v>
                </c:pt>
                <c:pt idx="8">
                  <c:v>18900</c:v>
                </c:pt>
                <c:pt idx="9">
                  <c:v>19600</c:v>
                </c:pt>
                <c:pt idx="10">
                  <c:v>18900</c:v>
                </c:pt>
                <c:pt idx="11">
                  <c:v>17900</c:v>
                </c:pt>
                <c:pt idx="12">
                  <c:v>17900</c:v>
                </c:pt>
                <c:pt idx="13">
                  <c:v>18000</c:v>
                </c:pt>
                <c:pt idx="14">
                  <c:v>18000</c:v>
                </c:pt>
                <c:pt idx="15">
                  <c:v>18500</c:v>
                </c:pt>
                <c:pt idx="16">
                  <c:v>17500</c:v>
                </c:pt>
                <c:pt idx="17">
                  <c:v>16000</c:v>
                </c:pt>
                <c:pt idx="18">
                  <c:v>16000</c:v>
                </c:pt>
                <c:pt idx="19">
                  <c:v>15500</c:v>
                </c:pt>
                <c:pt idx="20">
                  <c:v>15400</c:v>
                </c:pt>
                <c:pt idx="21">
                  <c:v>15200</c:v>
                </c:pt>
                <c:pt idx="22">
                  <c:v>13000</c:v>
                </c:pt>
                <c:pt idx="23">
                  <c:v>12000</c:v>
                </c:pt>
                <c:pt idx="24">
                  <c:v>11000</c:v>
                </c:pt>
                <c:pt idx="25">
                  <c:v>11000</c:v>
                </c:pt>
                <c:pt idx="26">
                  <c:v>10400</c:v>
                </c:pt>
                <c:pt idx="27">
                  <c:v>10700</c:v>
                </c:pt>
                <c:pt idx="28">
                  <c:v>11000</c:v>
                </c:pt>
                <c:pt idx="29">
                  <c:v>11500</c:v>
                </c:pt>
                <c:pt idx="30">
                  <c:v>11000</c:v>
                </c:pt>
                <c:pt idx="31">
                  <c:v>11000</c:v>
                </c:pt>
                <c:pt idx="32">
                  <c:v>10900</c:v>
                </c:pt>
                <c:pt idx="33">
                  <c:v>10200</c:v>
                </c:pt>
                <c:pt idx="34">
                  <c:v>9000</c:v>
                </c:pt>
                <c:pt idx="35">
                  <c:v>8000</c:v>
                </c:pt>
                <c:pt idx="36">
                  <c:v>8700</c:v>
                </c:pt>
                <c:pt idx="37">
                  <c:v>8900</c:v>
                </c:pt>
                <c:pt idx="38">
                  <c:v>8000</c:v>
                </c:pt>
                <c:pt idx="39">
                  <c:v>7900</c:v>
                </c:pt>
              </c:numCache>
            </c:numRef>
          </c:yVal>
          <c:extLst xmlns:c16r2="http://schemas.microsoft.com/office/drawing/2015/06/chart">
            <c:ext xmlns:c16="http://schemas.microsoft.com/office/drawing/2014/chart" uri="{C3380CC4-5D6E-409C-BE32-E72D297353CC}">
              <c16:uniqueId val="{00000001-6FBE-4EF4-BFA8-8DB586C8CB9C}"/>
            </c:ext>
          </c:extLst>
        </c:ser>
        <c:dLbls/>
        <c:axId val="580103552"/>
        <c:axId val="581798144"/>
      </c:scatterChart>
      <c:valAx>
        <c:axId val="580103552"/>
        <c:scaling>
          <c:orientation val="minMax"/>
        </c:scaling>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age</a:t>
                </a:r>
                <a:endParaRPr lang="el-GR"/>
              </a:p>
            </c:rich>
          </c:tx>
          <c:layout/>
          <c:spPr>
            <a:noFill/>
            <a:ln>
              <a:noFill/>
            </a:ln>
            <a:effectLst/>
          </c:spPr>
        </c:title>
        <c:numFmt formatCode="General"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581798144"/>
        <c:crosses val="autoZero"/>
        <c:crossBetween val="midCat"/>
      </c:valAx>
      <c:valAx>
        <c:axId val="581798144"/>
        <c:scaling>
          <c:orientation val="minMax"/>
        </c:scaling>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frequences (hz)</a:t>
                </a:r>
                <a:endParaRPr lang="el-GR"/>
              </a:p>
            </c:rich>
          </c:tx>
          <c:layout>
            <c:manualLayout>
              <c:xMode val="edge"/>
              <c:yMode val="edge"/>
              <c:x val="2.2968707216261416E-3"/>
              <c:y val="0.34967248483365704"/>
            </c:manualLayout>
          </c:layout>
          <c:spPr>
            <a:noFill/>
            <a:ln>
              <a:noFill/>
            </a:ln>
            <a:effectLst/>
          </c:spPr>
        </c:title>
        <c:numFmt formatCode="General"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580103552"/>
        <c:crosses val="autoZero"/>
        <c:crossBetween val="midCat"/>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Start hearing</a:t>
            </a:r>
            <a:endParaRPr lang="el-GR"/>
          </a:p>
        </c:rich>
      </c:tx>
      <c:layout/>
      <c:spPr>
        <a:noFill/>
        <a:ln>
          <a:noFill/>
        </a:ln>
        <a:effectLst/>
      </c:spPr>
    </c:title>
    <c:plotArea>
      <c:layout/>
      <c:scatterChart>
        <c:scatterStyle val="lineMarker"/>
        <c:ser>
          <c:idx val="0"/>
          <c:order val="0"/>
          <c:tx>
            <c:v>women</c:v>
          </c:tx>
          <c:spPr>
            <a:ln w="9525"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a:solidFill>
                  <a:schemeClr val="accent1"/>
                </a:solidFill>
                <a:round/>
              </a:ln>
              <a:effectLst>
                <a:outerShdw blurRad="40000" dist="23000" dir="5400000" rotWithShape="0">
                  <a:srgbClr val="000000">
                    <a:alpha val="35000"/>
                  </a:srgbClr>
                </a:outerShdw>
              </a:effectLst>
            </c:spPr>
          </c:marker>
          <c:errBars>
            <c:errDir val="y"/>
            <c:errBarType val="both"/>
            <c:errValType val="stdErr"/>
            <c:spPr>
              <a:noFill/>
              <a:ln w="9525">
                <a:solidFill>
                  <a:schemeClr val="tx2">
                    <a:lumMod val="75000"/>
                  </a:schemeClr>
                </a:solidFill>
                <a:round/>
              </a:ln>
              <a:effectLst/>
            </c:spPr>
          </c:errBars>
          <c:xVal>
            <c:numRef>
              <c:f>'gynaikew arxh'!$H$1:$H$58</c:f>
              <c:numCache>
                <c:formatCode>General</c:formatCode>
                <c:ptCount val="58"/>
                <c:pt idx="0">
                  <c:v>6</c:v>
                </c:pt>
                <c:pt idx="1">
                  <c:v>7</c:v>
                </c:pt>
                <c:pt idx="2">
                  <c:v>11</c:v>
                </c:pt>
                <c:pt idx="3">
                  <c:v>14</c:v>
                </c:pt>
                <c:pt idx="4">
                  <c:v>15</c:v>
                </c:pt>
                <c:pt idx="5">
                  <c:v>15</c:v>
                </c:pt>
                <c:pt idx="6">
                  <c:v>15</c:v>
                </c:pt>
                <c:pt idx="7">
                  <c:v>15</c:v>
                </c:pt>
                <c:pt idx="8">
                  <c:v>15</c:v>
                </c:pt>
                <c:pt idx="9">
                  <c:v>15</c:v>
                </c:pt>
                <c:pt idx="10">
                  <c:v>15</c:v>
                </c:pt>
                <c:pt idx="11">
                  <c:v>15</c:v>
                </c:pt>
                <c:pt idx="12">
                  <c:v>16</c:v>
                </c:pt>
                <c:pt idx="13">
                  <c:v>16</c:v>
                </c:pt>
                <c:pt idx="14">
                  <c:v>16</c:v>
                </c:pt>
                <c:pt idx="15">
                  <c:v>16</c:v>
                </c:pt>
                <c:pt idx="16">
                  <c:v>16</c:v>
                </c:pt>
                <c:pt idx="17">
                  <c:v>16</c:v>
                </c:pt>
                <c:pt idx="18">
                  <c:v>16</c:v>
                </c:pt>
                <c:pt idx="19">
                  <c:v>16</c:v>
                </c:pt>
                <c:pt idx="20">
                  <c:v>16</c:v>
                </c:pt>
                <c:pt idx="21">
                  <c:v>16</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18</c:v>
                </c:pt>
                <c:pt idx="41">
                  <c:v>20</c:v>
                </c:pt>
                <c:pt idx="42">
                  <c:v>29</c:v>
                </c:pt>
                <c:pt idx="43">
                  <c:v>33</c:v>
                </c:pt>
                <c:pt idx="44">
                  <c:v>37</c:v>
                </c:pt>
                <c:pt idx="45">
                  <c:v>41</c:v>
                </c:pt>
                <c:pt idx="46">
                  <c:v>42</c:v>
                </c:pt>
                <c:pt idx="47">
                  <c:v>43</c:v>
                </c:pt>
                <c:pt idx="48">
                  <c:v>46</c:v>
                </c:pt>
                <c:pt idx="49">
                  <c:v>47</c:v>
                </c:pt>
                <c:pt idx="50">
                  <c:v>47</c:v>
                </c:pt>
                <c:pt idx="51">
                  <c:v>49</c:v>
                </c:pt>
                <c:pt idx="52">
                  <c:v>50</c:v>
                </c:pt>
                <c:pt idx="53">
                  <c:v>52</c:v>
                </c:pt>
                <c:pt idx="54">
                  <c:v>55</c:v>
                </c:pt>
                <c:pt idx="55">
                  <c:v>63</c:v>
                </c:pt>
                <c:pt idx="56">
                  <c:v>68</c:v>
                </c:pt>
                <c:pt idx="57">
                  <c:v>74</c:v>
                </c:pt>
              </c:numCache>
            </c:numRef>
          </c:xVal>
          <c:yVal>
            <c:numRef>
              <c:f>'gynaikew arxh'!$I$1:$I$58</c:f>
              <c:numCache>
                <c:formatCode>General</c:formatCode>
                <c:ptCount val="58"/>
                <c:pt idx="0">
                  <c:v>40</c:v>
                </c:pt>
                <c:pt idx="1">
                  <c:v>36</c:v>
                </c:pt>
                <c:pt idx="2">
                  <c:v>20</c:v>
                </c:pt>
                <c:pt idx="3">
                  <c:v>36</c:v>
                </c:pt>
                <c:pt idx="4">
                  <c:v>23</c:v>
                </c:pt>
                <c:pt idx="5">
                  <c:v>180</c:v>
                </c:pt>
                <c:pt idx="6">
                  <c:v>40</c:v>
                </c:pt>
                <c:pt idx="7">
                  <c:v>19</c:v>
                </c:pt>
                <c:pt idx="8">
                  <c:v>35</c:v>
                </c:pt>
                <c:pt idx="9">
                  <c:v>17</c:v>
                </c:pt>
                <c:pt idx="10">
                  <c:v>150</c:v>
                </c:pt>
                <c:pt idx="11">
                  <c:v>16</c:v>
                </c:pt>
                <c:pt idx="12">
                  <c:v>30</c:v>
                </c:pt>
                <c:pt idx="13">
                  <c:v>50</c:v>
                </c:pt>
                <c:pt idx="14">
                  <c:v>43</c:v>
                </c:pt>
                <c:pt idx="15">
                  <c:v>18</c:v>
                </c:pt>
                <c:pt idx="16">
                  <c:v>18</c:v>
                </c:pt>
                <c:pt idx="17">
                  <c:v>18</c:v>
                </c:pt>
                <c:pt idx="18">
                  <c:v>17</c:v>
                </c:pt>
                <c:pt idx="19">
                  <c:v>20</c:v>
                </c:pt>
                <c:pt idx="20">
                  <c:v>90</c:v>
                </c:pt>
                <c:pt idx="21">
                  <c:v>30</c:v>
                </c:pt>
                <c:pt idx="22">
                  <c:v>16</c:v>
                </c:pt>
                <c:pt idx="23">
                  <c:v>28</c:v>
                </c:pt>
                <c:pt idx="24">
                  <c:v>26</c:v>
                </c:pt>
                <c:pt idx="25">
                  <c:v>19</c:v>
                </c:pt>
                <c:pt idx="26">
                  <c:v>50</c:v>
                </c:pt>
                <c:pt idx="27">
                  <c:v>17</c:v>
                </c:pt>
                <c:pt idx="28">
                  <c:v>16</c:v>
                </c:pt>
                <c:pt idx="29">
                  <c:v>20</c:v>
                </c:pt>
                <c:pt idx="30">
                  <c:v>18</c:v>
                </c:pt>
                <c:pt idx="31">
                  <c:v>17</c:v>
                </c:pt>
                <c:pt idx="32">
                  <c:v>15</c:v>
                </c:pt>
                <c:pt idx="33">
                  <c:v>18</c:v>
                </c:pt>
                <c:pt idx="34">
                  <c:v>120</c:v>
                </c:pt>
                <c:pt idx="35">
                  <c:v>200</c:v>
                </c:pt>
                <c:pt idx="36">
                  <c:v>17</c:v>
                </c:pt>
                <c:pt idx="37">
                  <c:v>18</c:v>
                </c:pt>
                <c:pt idx="38">
                  <c:v>200</c:v>
                </c:pt>
                <c:pt idx="39">
                  <c:v>16</c:v>
                </c:pt>
                <c:pt idx="40">
                  <c:v>20</c:v>
                </c:pt>
                <c:pt idx="41">
                  <c:v>25</c:v>
                </c:pt>
                <c:pt idx="42">
                  <c:v>96</c:v>
                </c:pt>
                <c:pt idx="43">
                  <c:v>80</c:v>
                </c:pt>
                <c:pt idx="44">
                  <c:v>70</c:v>
                </c:pt>
                <c:pt idx="45">
                  <c:v>140</c:v>
                </c:pt>
                <c:pt idx="46">
                  <c:v>250</c:v>
                </c:pt>
                <c:pt idx="47">
                  <c:v>310</c:v>
                </c:pt>
                <c:pt idx="48">
                  <c:v>200</c:v>
                </c:pt>
                <c:pt idx="49">
                  <c:v>50</c:v>
                </c:pt>
                <c:pt idx="50">
                  <c:v>65</c:v>
                </c:pt>
                <c:pt idx="51">
                  <c:v>160</c:v>
                </c:pt>
                <c:pt idx="52">
                  <c:v>95</c:v>
                </c:pt>
                <c:pt idx="53">
                  <c:v>47</c:v>
                </c:pt>
                <c:pt idx="54">
                  <c:v>80</c:v>
                </c:pt>
                <c:pt idx="55">
                  <c:v>265</c:v>
                </c:pt>
                <c:pt idx="56">
                  <c:v>450</c:v>
                </c:pt>
                <c:pt idx="57">
                  <c:v>500</c:v>
                </c:pt>
              </c:numCache>
            </c:numRef>
          </c:yVal>
          <c:extLst xmlns:c16r2="http://schemas.microsoft.com/office/drawing/2015/06/chart">
            <c:ext xmlns:c16="http://schemas.microsoft.com/office/drawing/2014/chart" uri="{C3380CC4-5D6E-409C-BE32-E72D297353CC}">
              <c16:uniqueId val="{00000000-1696-42E5-BBCB-45560820D87F}"/>
            </c:ext>
          </c:extLst>
        </c:ser>
        <c:ser>
          <c:idx val="1"/>
          <c:order val="1"/>
          <c:tx>
            <c:v>men</c:v>
          </c:tx>
          <c:spPr>
            <a:ln w="9525" cap="rnd">
              <a:solidFill>
                <a:schemeClr val="accent2"/>
              </a:solidFill>
              <a:round/>
            </a:ln>
            <a:effectLst>
              <a:outerShdw blurRad="40000" dist="23000" dir="5400000" rotWithShape="0">
                <a:srgbClr val="000000">
                  <a:alpha val="35000"/>
                </a:srgbClr>
              </a:outerShdw>
            </a:effectLst>
          </c:spPr>
          <c:marker>
            <c:symbol val="circle"/>
            <c:size val="5"/>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a:solidFill>
                  <a:schemeClr val="accent2"/>
                </a:solidFill>
                <a:round/>
              </a:ln>
              <a:effectLst>
                <a:outerShdw blurRad="40000" dist="23000" dir="5400000" rotWithShape="0">
                  <a:srgbClr val="000000">
                    <a:alpha val="35000"/>
                  </a:srgbClr>
                </a:outerShdw>
              </a:effectLst>
            </c:spPr>
          </c:marker>
          <c:errBars>
            <c:errDir val="y"/>
            <c:errBarType val="both"/>
            <c:errValType val="stdErr"/>
            <c:spPr>
              <a:noFill/>
              <a:ln w="9525">
                <a:solidFill>
                  <a:schemeClr val="tx2">
                    <a:lumMod val="75000"/>
                  </a:schemeClr>
                </a:solidFill>
                <a:round/>
              </a:ln>
              <a:effectLst/>
            </c:spPr>
          </c:errBars>
          <c:xVal>
            <c:numRef>
              <c:f>'gynaikew arxh'!$H$1:$H$58</c:f>
              <c:numCache>
                <c:formatCode>General</c:formatCode>
                <c:ptCount val="58"/>
                <c:pt idx="0">
                  <c:v>6</c:v>
                </c:pt>
                <c:pt idx="1">
                  <c:v>7</c:v>
                </c:pt>
                <c:pt idx="2">
                  <c:v>11</c:v>
                </c:pt>
                <c:pt idx="3">
                  <c:v>14</c:v>
                </c:pt>
                <c:pt idx="4">
                  <c:v>15</c:v>
                </c:pt>
                <c:pt idx="5">
                  <c:v>15</c:v>
                </c:pt>
                <c:pt idx="6">
                  <c:v>15</c:v>
                </c:pt>
                <c:pt idx="7">
                  <c:v>15</c:v>
                </c:pt>
                <c:pt idx="8">
                  <c:v>15</c:v>
                </c:pt>
                <c:pt idx="9">
                  <c:v>15</c:v>
                </c:pt>
                <c:pt idx="10">
                  <c:v>15</c:v>
                </c:pt>
                <c:pt idx="11">
                  <c:v>15</c:v>
                </c:pt>
                <c:pt idx="12">
                  <c:v>16</c:v>
                </c:pt>
                <c:pt idx="13">
                  <c:v>16</c:v>
                </c:pt>
                <c:pt idx="14">
                  <c:v>16</c:v>
                </c:pt>
                <c:pt idx="15">
                  <c:v>16</c:v>
                </c:pt>
                <c:pt idx="16">
                  <c:v>16</c:v>
                </c:pt>
                <c:pt idx="17">
                  <c:v>16</c:v>
                </c:pt>
                <c:pt idx="18">
                  <c:v>16</c:v>
                </c:pt>
                <c:pt idx="19">
                  <c:v>16</c:v>
                </c:pt>
                <c:pt idx="20">
                  <c:v>16</c:v>
                </c:pt>
                <c:pt idx="21">
                  <c:v>16</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18</c:v>
                </c:pt>
                <c:pt idx="41">
                  <c:v>20</c:v>
                </c:pt>
                <c:pt idx="42">
                  <c:v>29</c:v>
                </c:pt>
                <c:pt idx="43">
                  <c:v>33</c:v>
                </c:pt>
                <c:pt idx="44">
                  <c:v>37</c:v>
                </c:pt>
                <c:pt idx="45">
                  <c:v>41</c:v>
                </c:pt>
                <c:pt idx="46">
                  <c:v>42</c:v>
                </c:pt>
                <c:pt idx="47">
                  <c:v>43</c:v>
                </c:pt>
                <c:pt idx="48">
                  <c:v>46</c:v>
                </c:pt>
                <c:pt idx="49">
                  <c:v>47</c:v>
                </c:pt>
                <c:pt idx="50">
                  <c:v>47</c:v>
                </c:pt>
                <c:pt idx="51">
                  <c:v>49</c:v>
                </c:pt>
                <c:pt idx="52">
                  <c:v>50</c:v>
                </c:pt>
                <c:pt idx="53">
                  <c:v>52</c:v>
                </c:pt>
                <c:pt idx="54">
                  <c:v>55</c:v>
                </c:pt>
                <c:pt idx="55">
                  <c:v>63</c:v>
                </c:pt>
                <c:pt idx="56">
                  <c:v>68</c:v>
                </c:pt>
                <c:pt idx="57">
                  <c:v>74</c:v>
                </c:pt>
              </c:numCache>
            </c:numRef>
          </c:xVal>
          <c:yVal>
            <c:numRef>
              <c:f>'gynaikew arxh'!$J$1:$J$58</c:f>
              <c:numCache>
                <c:formatCode>General</c:formatCode>
                <c:ptCount val="58"/>
                <c:pt idx="0">
                  <c:v>22</c:v>
                </c:pt>
                <c:pt idx="1">
                  <c:v>24</c:v>
                </c:pt>
                <c:pt idx="2">
                  <c:v>27</c:v>
                </c:pt>
                <c:pt idx="3">
                  <c:v>18</c:v>
                </c:pt>
                <c:pt idx="4">
                  <c:v>18</c:v>
                </c:pt>
                <c:pt idx="5">
                  <c:v>42</c:v>
                </c:pt>
                <c:pt idx="6">
                  <c:v>18</c:v>
                </c:pt>
                <c:pt idx="10">
                  <c:v>50</c:v>
                </c:pt>
                <c:pt idx="11">
                  <c:v>29</c:v>
                </c:pt>
                <c:pt idx="12">
                  <c:v>25</c:v>
                </c:pt>
                <c:pt idx="13">
                  <c:v>30</c:v>
                </c:pt>
                <c:pt idx="14">
                  <c:v>18</c:v>
                </c:pt>
                <c:pt idx="20">
                  <c:v>40</c:v>
                </c:pt>
                <c:pt idx="21">
                  <c:v>18</c:v>
                </c:pt>
                <c:pt idx="22">
                  <c:v>15</c:v>
                </c:pt>
                <c:pt idx="23">
                  <c:v>28</c:v>
                </c:pt>
                <c:pt idx="24">
                  <c:v>16</c:v>
                </c:pt>
                <c:pt idx="25">
                  <c:v>19</c:v>
                </c:pt>
                <c:pt idx="26">
                  <c:v>50</c:v>
                </c:pt>
                <c:pt idx="27">
                  <c:v>18</c:v>
                </c:pt>
                <c:pt idx="28">
                  <c:v>20</c:v>
                </c:pt>
                <c:pt idx="29">
                  <c:v>21</c:v>
                </c:pt>
                <c:pt idx="30">
                  <c:v>35</c:v>
                </c:pt>
                <c:pt idx="31">
                  <c:v>35</c:v>
                </c:pt>
                <c:pt idx="32">
                  <c:v>40</c:v>
                </c:pt>
                <c:pt idx="40">
                  <c:v>22</c:v>
                </c:pt>
                <c:pt idx="41">
                  <c:v>65</c:v>
                </c:pt>
                <c:pt idx="42">
                  <c:v>25</c:v>
                </c:pt>
                <c:pt idx="43">
                  <c:v>100</c:v>
                </c:pt>
                <c:pt idx="44">
                  <c:v>60</c:v>
                </c:pt>
                <c:pt idx="45">
                  <c:v>50</c:v>
                </c:pt>
                <c:pt idx="46">
                  <c:v>340</c:v>
                </c:pt>
                <c:pt idx="47">
                  <c:v>75</c:v>
                </c:pt>
                <c:pt idx="48">
                  <c:v>45</c:v>
                </c:pt>
                <c:pt idx="50">
                  <c:v>65</c:v>
                </c:pt>
                <c:pt idx="51">
                  <c:v>100</c:v>
                </c:pt>
                <c:pt idx="52">
                  <c:v>90</c:v>
                </c:pt>
                <c:pt idx="53">
                  <c:v>98</c:v>
                </c:pt>
                <c:pt idx="54">
                  <c:v>150</c:v>
                </c:pt>
                <c:pt idx="55">
                  <c:v>280</c:v>
                </c:pt>
                <c:pt idx="56">
                  <c:v>500</c:v>
                </c:pt>
                <c:pt idx="57">
                  <c:v>800</c:v>
                </c:pt>
              </c:numCache>
            </c:numRef>
          </c:yVal>
          <c:extLst xmlns:c16r2="http://schemas.microsoft.com/office/drawing/2015/06/chart">
            <c:ext xmlns:c16="http://schemas.microsoft.com/office/drawing/2014/chart" uri="{C3380CC4-5D6E-409C-BE32-E72D297353CC}">
              <c16:uniqueId val="{00000001-1696-42E5-BBCB-45560820D87F}"/>
            </c:ext>
          </c:extLst>
        </c:ser>
        <c:dLbls/>
        <c:axId val="606218880"/>
        <c:axId val="606225152"/>
      </c:scatterChart>
      <c:valAx>
        <c:axId val="606218880"/>
        <c:scaling>
          <c:orientation val="minMax"/>
        </c:scaling>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age</a:t>
                </a:r>
                <a:endParaRPr lang="el-GR"/>
              </a:p>
            </c:rich>
          </c:tx>
          <c:layout/>
          <c:spPr>
            <a:noFill/>
            <a:ln>
              <a:noFill/>
            </a:ln>
            <a:effectLst/>
          </c:spPr>
        </c:title>
        <c:numFmt formatCode="General"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06225152"/>
        <c:crosses val="autoZero"/>
        <c:crossBetween val="midCat"/>
      </c:valAx>
      <c:valAx>
        <c:axId val="606225152"/>
        <c:scaling>
          <c:orientation val="minMax"/>
        </c:scaling>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Frequenses (Hz)</a:t>
                </a:r>
                <a:endParaRPr lang="el-GR"/>
              </a:p>
            </c:rich>
          </c:tx>
          <c:layout/>
          <c:spPr>
            <a:noFill/>
            <a:ln>
              <a:noFill/>
            </a:ln>
            <a:effectLst/>
          </c:spPr>
        </c:title>
        <c:numFmt formatCode="General"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06218880"/>
        <c:crosses val="autoZero"/>
        <c:crossBetween val="midCat"/>
      </c:valAx>
      <c:spPr>
        <a:noFill/>
        <a:ln w="25400">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chart>
  <c:spPr>
    <a:noFill/>
    <a:ln>
      <a:noFill/>
    </a:ln>
    <a:effectLst/>
  </c:spPr>
  <c:txPr>
    <a:bodyPr/>
    <a:lstStyle/>
    <a:p>
      <a:pPr>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Influence of otitis-Start hearing</a:t>
            </a:r>
            <a:endParaRPr lang="el-GR"/>
          </a:p>
        </c:rich>
      </c:tx>
      <c:layout/>
      <c:spPr>
        <a:noFill/>
        <a:ln>
          <a:noFill/>
        </a:ln>
        <a:effectLst/>
      </c:spPr>
    </c:title>
    <c:plotArea>
      <c:layout/>
      <c:barChart>
        <c:barDir val="col"/>
        <c:grouping val="clustered"/>
        <c:ser>
          <c:idx val="0"/>
          <c:order val="0"/>
          <c:tx>
            <c:v>normal hearing range</c:v>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rrBars>
            <c:errBarType val="both"/>
            <c:errValType val="stdErr"/>
            <c:spPr>
              <a:noFill/>
              <a:ln w="9525">
                <a:solidFill>
                  <a:schemeClr val="tx2">
                    <a:lumMod val="75000"/>
                    <a:lumOff val="25000"/>
                  </a:schemeClr>
                </a:solidFill>
                <a:round/>
              </a:ln>
              <a:effectLst/>
            </c:spPr>
          </c:errBars>
          <c:cat>
            <c:numRef>
              <c:f>data!$S$14:$S$24</c:f>
              <c:numCache>
                <c:formatCode>General</c:formatCode>
                <c:ptCount val="11"/>
                <c:pt idx="0">
                  <c:v>10</c:v>
                </c:pt>
                <c:pt idx="1">
                  <c:v>15</c:v>
                </c:pt>
                <c:pt idx="2">
                  <c:v>17</c:v>
                </c:pt>
                <c:pt idx="3">
                  <c:v>28</c:v>
                </c:pt>
                <c:pt idx="4">
                  <c:v>35</c:v>
                </c:pt>
                <c:pt idx="5">
                  <c:v>43</c:v>
                </c:pt>
                <c:pt idx="6">
                  <c:v>47</c:v>
                </c:pt>
                <c:pt idx="7">
                  <c:v>52</c:v>
                </c:pt>
                <c:pt idx="8">
                  <c:v>58</c:v>
                </c:pt>
                <c:pt idx="9">
                  <c:v>65</c:v>
                </c:pt>
                <c:pt idx="10">
                  <c:v>77</c:v>
                </c:pt>
              </c:numCache>
            </c:numRef>
          </c:cat>
          <c:val>
            <c:numRef>
              <c:f>data!$T$14:$T$24</c:f>
              <c:numCache>
                <c:formatCode>General</c:formatCode>
                <c:ptCount val="11"/>
                <c:pt idx="0">
                  <c:v>20</c:v>
                </c:pt>
                <c:pt idx="1">
                  <c:v>20</c:v>
                </c:pt>
                <c:pt idx="2">
                  <c:v>20</c:v>
                </c:pt>
                <c:pt idx="3">
                  <c:v>25</c:v>
                </c:pt>
                <c:pt idx="4">
                  <c:v>40</c:v>
                </c:pt>
                <c:pt idx="5">
                  <c:v>50</c:v>
                </c:pt>
                <c:pt idx="6">
                  <c:v>100</c:v>
                </c:pt>
                <c:pt idx="7">
                  <c:v>150</c:v>
                </c:pt>
                <c:pt idx="8">
                  <c:v>200</c:v>
                </c:pt>
                <c:pt idx="9">
                  <c:v>250</c:v>
                </c:pt>
                <c:pt idx="10">
                  <c:v>300</c:v>
                </c:pt>
              </c:numCache>
            </c:numRef>
          </c:val>
          <c:extLst xmlns:c16r2="http://schemas.microsoft.com/office/drawing/2015/06/chart">
            <c:ext xmlns:c16="http://schemas.microsoft.com/office/drawing/2014/chart" uri="{C3380CC4-5D6E-409C-BE32-E72D297353CC}">
              <c16:uniqueId val="{00000000-20D3-4D47-9D92-D219F1B9EC05}"/>
            </c:ext>
          </c:extLst>
        </c:ser>
        <c:ser>
          <c:idx val="1"/>
          <c:order val="1"/>
          <c:tx>
            <c:v>people with otitis</c:v>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rrBars>
            <c:errBarType val="both"/>
            <c:errValType val="stdErr"/>
            <c:spPr>
              <a:noFill/>
              <a:ln w="9525">
                <a:solidFill>
                  <a:schemeClr val="tx2">
                    <a:lumMod val="75000"/>
                    <a:lumOff val="25000"/>
                  </a:schemeClr>
                </a:solidFill>
                <a:round/>
              </a:ln>
              <a:effectLst/>
            </c:spPr>
          </c:errBars>
          <c:cat>
            <c:numRef>
              <c:f>data!$S$14:$S$24</c:f>
              <c:numCache>
                <c:formatCode>General</c:formatCode>
                <c:ptCount val="11"/>
                <c:pt idx="0">
                  <c:v>10</c:v>
                </c:pt>
                <c:pt idx="1">
                  <c:v>15</c:v>
                </c:pt>
                <c:pt idx="2">
                  <c:v>17</c:v>
                </c:pt>
                <c:pt idx="3">
                  <c:v>28</c:v>
                </c:pt>
                <c:pt idx="4">
                  <c:v>35</c:v>
                </c:pt>
                <c:pt idx="5">
                  <c:v>43</c:v>
                </c:pt>
                <c:pt idx="6">
                  <c:v>47</c:v>
                </c:pt>
                <c:pt idx="7">
                  <c:v>52</c:v>
                </c:pt>
                <c:pt idx="8">
                  <c:v>58</c:v>
                </c:pt>
                <c:pt idx="9">
                  <c:v>65</c:v>
                </c:pt>
                <c:pt idx="10">
                  <c:v>77</c:v>
                </c:pt>
              </c:numCache>
            </c:numRef>
          </c:cat>
          <c:val>
            <c:numRef>
              <c:f>data!$U$14:$U$24</c:f>
              <c:numCache>
                <c:formatCode>General</c:formatCode>
                <c:ptCount val="11"/>
                <c:pt idx="0">
                  <c:v>25</c:v>
                </c:pt>
                <c:pt idx="1">
                  <c:v>28</c:v>
                </c:pt>
                <c:pt idx="2">
                  <c:v>24</c:v>
                </c:pt>
                <c:pt idx="3">
                  <c:v>30</c:v>
                </c:pt>
                <c:pt idx="4">
                  <c:v>45</c:v>
                </c:pt>
                <c:pt idx="5">
                  <c:v>80</c:v>
                </c:pt>
                <c:pt idx="6">
                  <c:v>120</c:v>
                </c:pt>
                <c:pt idx="7">
                  <c:v>180</c:v>
                </c:pt>
                <c:pt idx="8">
                  <c:v>250</c:v>
                </c:pt>
                <c:pt idx="9">
                  <c:v>280</c:v>
                </c:pt>
                <c:pt idx="10">
                  <c:v>365</c:v>
                </c:pt>
              </c:numCache>
            </c:numRef>
          </c:val>
          <c:extLst xmlns:c16r2="http://schemas.microsoft.com/office/drawing/2015/06/chart">
            <c:ext xmlns:c16="http://schemas.microsoft.com/office/drawing/2014/chart" uri="{C3380CC4-5D6E-409C-BE32-E72D297353CC}">
              <c16:uniqueId val="{00000001-20D3-4D47-9D92-D219F1B9EC05}"/>
            </c:ext>
          </c:extLst>
        </c:ser>
        <c:dLbls/>
        <c:gapWidth val="100"/>
        <c:overlap val="-24"/>
        <c:axId val="606632576"/>
        <c:axId val="606638848"/>
      </c:barChart>
      <c:catAx>
        <c:axId val="606632576"/>
        <c:scaling>
          <c:orientation val="minMax"/>
        </c:scaling>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age</a:t>
                </a:r>
                <a:endParaRPr lang="el-GR"/>
              </a:p>
            </c:rich>
          </c:tx>
          <c:layout/>
          <c:spPr>
            <a:noFill/>
            <a:ln>
              <a:noFill/>
            </a:ln>
            <a:effectLst/>
          </c:spPr>
        </c:title>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06638848"/>
        <c:crosses val="autoZero"/>
        <c:auto val="1"/>
        <c:lblAlgn val="ctr"/>
        <c:lblOffset val="100"/>
      </c:catAx>
      <c:valAx>
        <c:axId val="606638848"/>
        <c:scaling>
          <c:orientation val="minMax"/>
        </c:scaling>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frequences (Hz)</a:t>
                </a:r>
                <a:endParaRPr lang="el-G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0663257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chart>
  <c:spPr>
    <a:noFill/>
    <a:ln>
      <a:noFill/>
    </a:ln>
    <a:effectLst/>
  </c:spPr>
  <c:txPr>
    <a:bodyPr/>
    <a:lstStyle/>
    <a:p>
      <a:pPr>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Influence of otitis- Stop hearing</a:t>
            </a:r>
            <a:endParaRPr lang="el-GR"/>
          </a:p>
        </c:rich>
      </c:tx>
      <c:layout/>
      <c:spPr>
        <a:noFill/>
        <a:ln>
          <a:noFill/>
        </a:ln>
        <a:effectLst/>
      </c:spPr>
    </c:title>
    <c:plotArea>
      <c:layout/>
      <c:barChart>
        <c:barDir val="col"/>
        <c:grouping val="clustered"/>
        <c:ser>
          <c:idx val="0"/>
          <c:order val="0"/>
          <c:tx>
            <c:v>normal hearing range</c:v>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rrBars>
            <c:errBarType val="both"/>
            <c:errValType val="stdErr"/>
            <c:spPr>
              <a:noFill/>
              <a:ln w="9525">
                <a:solidFill>
                  <a:schemeClr val="tx2">
                    <a:lumMod val="75000"/>
                    <a:lumOff val="25000"/>
                  </a:schemeClr>
                </a:solidFill>
                <a:round/>
              </a:ln>
              <a:effectLst/>
            </c:spPr>
          </c:errBars>
          <c:cat>
            <c:numRef>
              <c:f>data!$O$14:$O$24</c:f>
              <c:numCache>
                <c:formatCode>General</c:formatCode>
                <c:ptCount val="11"/>
                <c:pt idx="0">
                  <c:v>10</c:v>
                </c:pt>
                <c:pt idx="1">
                  <c:v>15</c:v>
                </c:pt>
                <c:pt idx="2">
                  <c:v>17</c:v>
                </c:pt>
                <c:pt idx="3">
                  <c:v>28</c:v>
                </c:pt>
                <c:pt idx="4">
                  <c:v>35</c:v>
                </c:pt>
                <c:pt idx="5">
                  <c:v>43</c:v>
                </c:pt>
                <c:pt idx="6">
                  <c:v>47</c:v>
                </c:pt>
                <c:pt idx="7">
                  <c:v>52</c:v>
                </c:pt>
                <c:pt idx="8">
                  <c:v>58</c:v>
                </c:pt>
                <c:pt idx="9">
                  <c:v>65</c:v>
                </c:pt>
                <c:pt idx="10">
                  <c:v>77</c:v>
                </c:pt>
              </c:numCache>
            </c:numRef>
          </c:cat>
          <c:val>
            <c:numRef>
              <c:f>data!$P$14:$P$24</c:f>
              <c:numCache>
                <c:formatCode>General</c:formatCode>
                <c:ptCount val="11"/>
                <c:pt idx="0">
                  <c:v>18500</c:v>
                </c:pt>
                <c:pt idx="1">
                  <c:v>18000</c:v>
                </c:pt>
                <c:pt idx="2">
                  <c:v>18000</c:v>
                </c:pt>
                <c:pt idx="3">
                  <c:v>17400</c:v>
                </c:pt>
                <c:pt idx="4">
                  <c:v>16500</c:v>
                </c:pt>
                <c:pt idx="5">
                  <c:v>16000</c:v>
                </c:pt>
                <c:pt idx="6">
                  <c:v>15000</c:v>
                </c:pt>
                <c:pt idx="7">
                  <c:v>12000</c:v>
                </c:pt>
                <c:pt idx="8">
                  <c:v>12000</c:v>
                </c:pt>
                <c:pt idx="9">
                  <c:v>10000</c:v>
                </c:pt>
                <c:pt idx="10">
                  <c:v>8500</c:v>
                </c:pt>
              </c:numCache>
            </c:numRef>
          </c:val>
          <c:extLst xmlns:c16r2="http://schemas.microsoft.com/office/drawing/2015/06/chart">
            <c:ext xmlns:c16="http://schemas.microsoft.com/office/drawing/2014/chart" uri="{C3380CC4-5D6E-409C-BE32-E72D297353CC}">
              <c16:uniqueId val="{00000000-DB43-46C3-97A0-16CA09C6AFA3}"/>
            </c:ext>
          </c:extLst>
        </c:ser>
        <c:ser>
          <c:idx val="1"/>
          <c:order val="1"/>
          <c:tx>
            <c:v>people with otitis</c:v>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rrBars>
            <c:errBarType val="both"/>
            <c:errValType val="stdErr"/>
            <c:spPr>
              <a:noFill/>
              <a:ln w="9525">
                <a:solidFill>
                  <a:schemeClr val="tx2">
                    <a:lumMod val="75000"/>
                    <a:lumOff val="25000"/>
                  </a:schemeClr>
                </a:solidFill>
                <a:round/>
              </a:ln>
              <a:effectLst/>
            </c:spPr>
          </c:errBars>
          <c:cat>
            <c:numRef>
              <c:f>data!$O$14:$O$24</c:f>
              <c:numCache>
                <c:formatCode>General</c:formatCode>
                <c:ptCount val="11"/>
                <c:pt idx="0">
                  <c:v>10</c:v>
                </c:pt>
                <c:pt idx="1">
                  <c:v>15</c:v>
                </c:pt>
                <c:pt idx="2">
                  <c:v>17</c:v>
                </c:pt>
                <c:pt idx="3">
                  <c:v>28</c:v>
                </c:pt>
                <c:pt idx="4">
                  <c:v>35</c:v>
                </c:pt>
                <c:pt idx="5">
                  <c:v>43</c:v>
                </c:pt>
                <c:pt idx="6">
                  <c:v>47</c:v>
                </c:pt>
                <c:pt idx="7">
                  <c:v>52</c:v>
                </c:pt>
                <c:pt idx="8">
                  <c:v>58</c:v>
                </c:pt>
                <c:pt idx="9">
                  <c:v>65</c:v>
                </c:pt>
                <c:pt idx="10">
                  <c:v>77</c:v>
                </c:pt>
              </c:numCache>
            </c:numRef>
          </c:cat>
          <c:val>
            <c:numRef>
              <c:f>data!$Q$14:$Q$24</c:f>
              <c:numCache>
                <c:formatCode>General</c:formatCode>
                <c:ptCount val="11"/>
                <c:pt idx="0">
                  <c:v>15500</c:v>
                </c:pt>
                <c:pt idx="1">
                  <c:v>14400</c:v>
                </c:pt>
                <c:pt idx="2">
                  <c:v>15000</c:v>
                </c:pt>
                <c:pt idx="3">
                  <c:v>15200</c:v>
                </c:pt>
                <c:pt idx="4">
                  <c:v>14800</c:v>
                </c:pt>
                <c:pt idx="5">
                  <c:v>12500</c:v>
                </c:pt>
                <c:pt idx="6">
                  <c:v>12400</c:v>
                </c:pt>
                <c:pt idx="7">
                  <c:v>10200</c:v>
                </c:pt>
                <c:pt idx="8">
                  <c:v>10000</c:v>
                </c:pt>
                <c:pt idx="9">
                  <c:v>8200</c:v>
                </c:pt>
                <c:pt idx="10">
                  <c:v>8200</c:v>
                </c:pt>
              </c:numCache>
            </c:numRef>
          </c:val>
          <c:extLst xmlns:c16r2="http://schemas.microsoft.com/office/drawing/2015/06/chart">
            <c:ext xmlns:c16="http://schemas.microsoft.com/office/drawing/2014/chart" uri="{C3380CC4-5D6E-409C-BE32-E72D297353CC}">
              <c16:uniqueId val="{00000001-DB43-46C3-97A0-16CA09C6AFA3}"/>
            </c:ext>
          </c:extLst>
        </c:ser>
        <c:dLbls/>
        <c:gapWidth val="100"/>
        <c:overlap val="-24"/>
        <c:axId val="606482816"/>
        <c:axId val="606484736"/>
      </c:barChart>
      <c:catAx>
        <c:axId val="606482816"/>
        <c:scaling>
          <c:orientation val="minMax"/>
        </c:scaling>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age</a:t>
                </a:r>
                <a:endParaRPr lang="el-GR"/>
              </a:p>
            </c:rich>
          </c:tx>
          <c:layout/>
          <c:spPr>
            <a:noFill/>
            <a:ln>
              <a:noFill/>
            </a:ln>
            <a:effectLst/>
          </c:spPr>
        </c:title>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06484736"/>
        <c:crosses val="autoZero"/>
        <c:auto val="1"/>
        <c:lblAlgn val="ctr"/>
        <c:lblOffset val="100"/>
      </c:catAx>
      <c:valAx>
        <c:axId val="606484736"/>
        <c:scaling>
          <c:orientation val="minMax"/>
        </c:scaling>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Frequences (Hz)</a:t>
                </a:r>
                <a:endParaRPr lang="el-G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0648281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chart>
  <c:spPr>
    <a:noFill/>
    <a:ln>
      <a:noFill/>
    </a:ln>
    <a:effectLst/>
  </c:spPr>
  <c:txPr>
    <a:bodyPr/>
    <a:lstStyle/>
    <a:p>
      <a:pPr>
        <a:defRPr/>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8-09T12:52:44.704">
    <p:pos x="432" y="1349"/>
    <p:text>Στο ερωτηματολόγιο ερωτήθηκαν την ηλικία, το φύλο, το επάγγελμα που κάνουν, αν είχαν ή έχουν κάποια ασθένεια που επηρεάζει την ακοή και να την ορίσουν, από ποια συσκευή έκαναν το τεστ, να ορίσουν τη μάρκα και αν χρησιμοποίησαν ακουστικά. Εξαρχής, τους προτρέψαμε να πραγματοποιηθεί σε δωμάτιο με απόλυτη ησυχία, να φοράνε ακουστικά και να το πραγματοποιήσουν από κινητό. (Συγκεντρώσαμε τους συμμετέχοντες που το έκαναν από κινητό με ακουστικά, δεν είχαν κάποια κάποια ασθένεια ή επάγγελμα που επηρεάζει την ακοή).</p:text>
    <p:extLst>
      <p:ext uri="{C676402C-5697-4E1C-873F-D02D1690AC5C}">
        <p15:threadingInfo timeZoneBias="0"/>
      </p:ext>
      <p:ext uri="http://customooxmlschemas.google.com/">
        <go:slidesCustomData xmlns:go="http://customooxmlschemas.google.com/" commentPostId="AAAAN0dUMC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8-09T12:55:05.814">
    <p:pos x="6000" y="0"/>
    <p:text>We observe that as the age is increasing, the sense of hearing is decreasing, since older people cannot hear higher frequencies. Moreover, women can hear higher frequencies than men at the same age.</p:text>
    <p:extLst>
      <p:ext uri="{C676402C-5697-4E1C-873F-D02D1690AC5C}">
        <p15:threadingInfo timeZoneBias="0"/>
      </p:ext>
      <p:ext uri="http://customooxmlschemas.google.com/">
        <go:slidesCustomData xmlns:go="http://customooxmlschemas.google.com/" commentPostId="AAAAN0dUMCs"/>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8-12T10:50:22.929">
    <p:pos x="6000" y="0"/>
    <p:text>We observe that men can hear lower frequencies than women, since they start hearing first, as is presented in the graph.</p:text>
    <p:extLst>
      <p:ext uri="{C676402C-5697-4E1C-873F-D02D1690AC5C}">
        <p15:threadingInfo timeZoneBias="0"/>
      </p:ext>
      <p:ext uri="http://customooxmlschemas.google.com/">
        <go:slidesCustomData xmlns:go="http://customooxmlschemas.google.com/" commentPostId="AAAAN7g9RKc"/>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8-09T13:00:43.482">
    <p:pos x="432" y="1071"/>
    <p:text>Απαντώντας το ερωτηματολόγιο μάς καθόρισαν τις συνθήκες που έκαναν το τεστ και παράγοντες που πιθανώς επηρεάζουν την ακοή (επάγγελμα, ασθένειες), σε συνδυασμό με το πλήθος των δεδομένων και τη συμφωνία με τη θεωρία και προηγούμενες έρευνες τα αποτελέσματα και τα συμπεράσματα είναι αξιόπιστα. Επίσης, λόγω του κορονοϊού ήταν αδύνατο να παρευρισκόμαστε σε όλα τα σπίτια και θα είχαμε εξαιρετικά λιγότερους συμμετέχοντες και άρα όχι τόσο αξιόπιστα συμπεράσματα.</p:text>
    <p:extLst>
      <p:ext uri="{C676402C-5697-4E1C-873F-D02D1690AC5C}">
        <p15:threadingInfo timeZoneBias="0"/>
      </p:ext>
      <p:ext uri="http://customooxmlschemas.google.com/">
        <go:slidesCustomData xmlns:go="http://customooxmlschemas.google.com/" commentPostId="AAAAN0dUMD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 name="Google Shape;40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e93ddbbd0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e93ddbbd0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6acebc07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6acebc0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descr="Celestia-R1---OverlayTitleHD.png" id="12" name="Google Shape;12;p36"/>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3" name="Google Shape;13;p36"/>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lt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6"/>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SzPts val="1800"/>
              <a:buNone/>
              <a:defRPr sz="1800" cap="none">
                <a:solidFill>
                  <a:schemeClr val="lt1"/>
                </a:solidFill>
              </a:defRPr>
            </a:lvl1pPr>
            <a:lvl2pPr lvl="1" algn="ctr">
              <a:lnSpc>
                <a:spcPct val="100000"/>
              </a:lnSpc>
              <a:spcBef>
                <a:spcPts val="1000"/>
              </a:spcBef>
              <a:spcAft>
                <a:spcPts val="0"/>
              </a:spcAft>
              <a:buSzPts val="1600"/>
              <a:buNone/>
              <a:defRPr>
                <a:solidFill>
                  <a:schemeClr val="lt1"/>
                </a:solidFill>
              </a:defRPr>
            </a:lvl2pPr>
            <a:lvl3pPr lvl="2" algn="ctr">
              <a:lnSpc>
                <a:spcPct val="100000"/>
              </a:lnSpc>
              <a:spcBef>
                <a:spcPts val="1000"/>
              </a:spcBef>
              <a:spcAft>
                <a:spcPts val="0"/>
              </a:spcAft>
              <a:buSzPts val="1400"/>
              <a:buNone/>
              <a:defRPr>
                <a:solidFill>
                  <a:schemeClr val="lt1"/>
                </a:solidFill>
              </a:defRPr>
            </a:lvl3pPr>
            <a:lvl4pPr lvl="3" algn="ctr">
              <a:lnSpc>
                <a:spcPct val="100000"/>
              </a:lnSpc>
              <a:spcBef>
                <a:spcPts val="1000"/>
              </a:spcBef>
              <a:spcAft>
                <a:spcPts val="0"/>
              </a:spcAft>
              <a:buSzPts val="1200"/>
              <a:buNone/>
              <a:defRPr>
                <a:solidFill>
                  <a:schemeClr val="lt1"/>
                </a:solidFill>
              </a:defRPr>
            </a:lvl4pPr>
            <a:lvl5pPr lvl="4" algn="ctr">
              <a:lnSpc>
                <a:spcPct val="100000"/>
              </a:lnSpc>
              <a:spcBef>
                <a:spcPts val="1000"/>
              </a:spcBef>
              <a:spcAft>
                <a:spcPts val="0"/>
              </a:spcAft>
              <a:buSzPts val="12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p:txBody>
      </p:sp>
      <p:sp>
        <p:nvSpPr>
          <p:cNvPr id="15" name="Google Shape;15;p36"/>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6"/>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ανοραμική εικόνα με λεζάντα">
  <p:cSld name="Πανοραμική εικόνα με λεζάντα">
    <p:spTree>
      <p:nvGrpSpPr>
        <p:cNvPr id="76" name="Shape 76"/>
        <p:cNvGrpSpPr/>
        <p:nvPr/>
      </p:nvGrpSpPr>
      <p:grpSpPr>
        <a:xfrm>
          <a:off x="0" y="0"/>
          <a:ext cx="0" cy="0"/>
          <a:chOff x="0" y="0"/>
          <a:chExt cx="0" cy="0"/>
        </a:xfrm>
      </p:grpSpPr>
      <p:pic>
        <p:nvPicPr>
          <p:cNvPr descr="Celestia-R1---OverlayContentHD.png" id="77" name="Google Shape;77;p4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8" name="Google Shape;78;p45"/>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Arial"/>
                <a:ea typeface="Arial"/>
                <a:cs typeface="Arial"/>
                <a:sym typeface="Arial"/>
              </a:defRPr>
            </a:lvl9pPr>
          </a:lstStyle>
          <a:p/>
        </p:txBody>
      </p:sp>
      <p:sp>
        <p:nvSpPr>
          <p:cNvPr id="80" name="Google Shape;80;p45"/>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81" name="Google Shape;81;p4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λεζάντα">
  <p:cSld name="Τίτλος και λεζάντα">
    <p:spTree>
      <p:nvGrpSpPr>
        <p:cNvPr id="84" name="Shape 84"/>
        <p:cNvGrpSpPr/>
        <p:nvPr/>
      </p:nvGrpSpPr>
      <p:grpSpPr>
        <a:xfrm>
          <a:off x="0" y="0"/>
          <a:ext cx="0" cy="0"/>
          <a:chOff x="0" y="0"/>
          <a:chExt cx="0" cy="0"/>
        </a:xfrm>
      </p:grpSpPr>
      <p:pic>
        <p:nvPicPr>
          <p:cNvPr descr="Celestia-R1---OverlayContentHD.png" id="85" name="Google Shape;85;p4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6" name="Google Shape;86;p46"/>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Aria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6"/>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88" name="Google Shape;88;p4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σαγωγικά με λεζάντα">
  <p:cSld name="Εισαγωγικά με λεζάντα">
    <p:spTree>
      <p:nvGrpSpPr>
        <p:cNvPr id="91" name="Shape 91"/>
        <p:cNvGrpSpPr/>
        <p:nvPr/>
      </p:nvGrpSpPr>
      <p:grpSpPr>
        <a:xfrm>
          <a:off x="0" y="0"/>
          <a:ext cx="0" cy="0"/>
          <a:chOff x="0" y="0"/>
          <a:chExt cx="0" cy="0"/>
        </a:xfrm>
      </p:grpSpPr>
      <p:pic>
        <p:nvPicPr>
          <p:cNvPr descr="Celestia-R1---OverlayContentHD.png" id="92" name="Google Shape;92;p4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47"/>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Arial"/>
              <a:buNone/>
            </a:pPr>
            <a:r>
              <a:rPr b="0" i="0" lang="en-GB" sz="80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4" name="Google Shape;94;p47"/>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Arial"/>
              <a:buNone/>
            </a:pPr>
            <a:r>
              <a:rPr b="0" i="0" lang="en-GB" sz="80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5" name="Google Shape;95;p47"/>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Aria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7"/>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Font typeface="Arial"/>
              <a:buNone/>
              <a:defRPr/>
            </a:lvl1pPr>
            <a:lvl2pPr indent="-228600" lvl="1" marL="914400" algn="l">
              <a:lnSpc>
                <a:spcPct val="100000"/>
              </a:lnSpc>
              <a:spcBef>
                <a:spcPts val="1000"/>
              </a:spcBef>
              <a:spcAft>
                <a:spcPts val="0"/>
              </a:spcAft>
              <a:buSzPts val="1600"/>
              <a:buFont typeface="Arial"/>
              <a:buNone/>
              <a:defRPr/>
            </a:lvl2pPr>
            <a:lvl3pPr indent="-228600" lvl="2" marL="1371600" algn="l">
              <a:lnSpc>
                <a:spcPct val="100000"/>
              </a:lnSpc>
              <a:spcBef>
                <a:spcPts val="1000"/>
              </a:spcBef>
              <a:spcAft>
                <a:spcPts val="0"/>
              </a:spcAft>
              <a:buSzPts val="1400"/>
              <a:buFont typeface="Arial"/>
              <a:buNone/>
              <a:defRPr/>
            </a:lvl3pPr>
            <a:lvl4pPr indent="-228600" lvl="3" marL="1828800" algn="l">
              <a:lnSpc>
                <a:spcPct val="100000"/>
              </a:lnSpc>
              <a:spcBef>
                <a:spcPts val="1000"/>
              </a:spcBef>
              <a:spcAft>
                <a:spcPts val="0"/>
              </a:spcAft>
              <a:buSzPts val="1200"/>
              <a:buFont typeface="Arial"/>
              <a:buNone/>
              <a:defRPr/>
            </a:lvl4pPr>
            <a:lvl5pPr indent="-228600" lvl="4" marL="2286000" algn="l">
              <a:lnSpc>
                <a:spcPct val="100000"/>
              </a:lnSpc>
              <a:spcBef>
                <a:spcPts val="1000"/>
              </a:spcBef>
              <a:spcAft>
                <a:spcPts val="0"/>
              </a:spcAft>
              <a:buSzPts val="1200"/>
              <a:buFont typeface="Arial"/>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97" name="Google Shape;97;p47"/>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98" name="Google Shape;98;p4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άρτα ονόματος">
  <p:cSld name="Κάρτα ονόματος">
    <p:spTree>
      <p:nvGrpSpPr>
        <p:cNvPr id="101" name="Shape 101"/>
        <p:cNvGrpSpPr/>
        <p:nvPr/>
      </p:nvGrpSpPr>
      <p:grpSpPr>
        <a:xfrm>
          <a:off x="0" y="0"/>
          <a:ext cx="0" cy="0"/>
          <a:chOff x="0" y="0"/>
          <a:chExt cx="0" cy="0"/>
        </a:xfrm>
      </p:grpSpPr>
      <p:pic>
        <p:nvPicPr>
          <p:cNvPr descr="Celestia-R1---OverlayContentHD.png" id="102" name="Google Shape;102;p4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3" name="Google Shape;103;p48"/>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Aria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8"/>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05" name="Google Shape;105;p4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άρτα ονόματος με φράση">
  <p:cSld name="Κάρτα ονόματος με φράση">
    <p:spTree>
      <p:nvGrpSpPr>
        <p:cNvPr id="108" name="Shape 108"/>
        <p:cNvGrpSpPr/>
        <p:nvPr/>
      </p:nvGrpSpPr>
      <p:grpSpPr>
        <a:xfrm>
          <a:off x="0" y="0"/>
          <a:ext cx="0" cy="0"/>
          <a:chOff x="0" y="0"/>
          <a:chExt cx="0" cy="0"/>
        </a:xfrm>
      </p:grpSpPr>
      <p:pic>
        <p:nvPicPr>
          <p:cNvPr descr="Celestia-R1---OverlayContentHD.png" id="109" name="Google Shape;109;p4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0" name="Google Shape;110;p49"/>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Arial"/>
              <a:buNone/>
            </a:pPr>
            <a:r>
              <a:rPr b="0" i="0" lang="en-GB" sz="80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1" name="Google Shape;111;p49"/>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Arial"/>
              <a:buNone/>
            </a:pPr>
            <a:r>
              <a:rPr b="0" i="0" lang="en-GB" sz="80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2" name="Google Shape;112;p49"/>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Aria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9"/>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400"/>
              <a:buNone/>
              <a:defRPr b="0" sz="24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14" name="Google Shape;114;p49"/>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15" name="Google Shape;115;p4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ή False">
  <p:cSld name="True ή False">
    <p:spTree>
      <p:nvGrpSpPr>
        <p:cNvPr id="118" name="Shape 118"/>
        <p:cNvGrpSpPr/>
        <p:nvPr/>
      </p:nvGrpSpPr>
      <p:grpSpPr>
        <a:xfrm>
          <a:off x="0" y="0"/>
          <a:ext cx="0" cy="0"/>
          <a:chOff x="0" y="0"/>
          <a:chExt cx="0" cy="0"/>
        </a:xfrm>
      </p:grpSpPr>
      <p:pic>
        <p:nvPicPr>
          <p:cNvPr descr="Celestia-R1---OverlayContentHD.png" id="119" name="Google Shape;119;p5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0" name="Google Shape;120;p50"/>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50"/>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800"/>
              <a:buNone/>
              <a:defRPr b="0" sz="28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22" name="Google Shape;122;p50"/>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23" name="Google Shape;123;p5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126" name="Shape 126"/>
        <p:cNvGrpSpPr/>
        <p:nvPr/>
      </p:nvGrpSpPr>
      <p:grpSpPr>
        <a:xfrm>
          <a:off x="0" y="0"/>
          <a:ext cx="0" cy="0"/>
          <a:chOff x="0" y="0"/>
          <a:chExt cx="0" cy="0"/>
        </a:xfrm>
      </p:grpSpPr>
      <p:pic>
        <p:nvPicPr>
          <p:cNvPr descr="Celestia-R1---OverlayContentHD.png" id="127" name="Google Shape;127;p5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8" name="Google Shape;128;p51"/>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29" name="Google Shape;129;p5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2" name="Google Shape;132;p5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133" name="Shape 133"/>
        <p:cNvGrpSpPr/>
        <p:nvPr/>
      </p:nvGrpSpPr>
      <p:grpSpPr>
        <a:xfrm>
          <a:off x="0" y="0"/>
          <a:ext cx="0" cy="0"/>
          <a:chOff x="0" y="0"/>
          <a:chExt cx="0" cy="0"/>
        </a:xfrm>
      </p:grpSpPr>
      <p:pic>
        <p:nvPicPr>
          <p:cNvPr descr="Celestia-R1---OverlayContentHD.png" id="134" name="Google Shape;134;p5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5" name="Google Shape;135;p52"/>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2"/>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37" name="Google Shape;137;p5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5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8" name="Shape 18"/>
        <p:cNvGrpSpPr/>
        <p:nvPr/>
      </p:nvGrpSpPr>
      <p:grpSpPr>
        <a:xfrm>
          <a:off x="0" y="0"/>
          <a:ext cx="0" cy="0"/>
          <a:chOff x="0" y="0"/>
          <a:chExt cx="0" cy="0"/>
        </a:xfrm>
      </p:grpSpPr>
      <p:pic>
        <p:nvPicPr>
          <p:cNvPr descr="Celestia-R1---OverlayContentHD.png" id="19" name="Google Shape;19;p3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 name="Google Shape;20;p3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7"/>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22" name="Google Shape;22;p3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5" name="Shape 25"/>
        <p:cNvGrpSpPr/>
        <p:nvPr/>
      </p:nvGrpSpPr>
      <p:grpSpPr>
        <a:xfrm>
          <a:off x="0" y="0"/>
          <a:ext cx="0" cy="0"/>
          <a:chOff x="0" y="0"/>
          <a:chExt cx="0" cy="0"/>
        </a:xfrm>
      </p:grpSpPr>
      <p:pic>
        <p:nvPicPr>
          <p:cNvPr descr="Celestia-R1---OverlayContentHD.png" id="26" name="Google Shape;26;p3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7" name="Google Shape;27;p38"/>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000"/>
              <a:buFont typeface="Aria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8"/>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cap="none">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29" name="Google Shape;29;p3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2" name="Shape 32"/>
        <p:cNvGrpSpPr/>
        <p:nvPr/>
      </p:nvGrpSpPr>
      <p:grpSpPr>
        <a:xfrm>
          <a:off x="0" y="0"/>
          <a:ext cx="0" cy="0"/>
          <a:chOff x="0" y="0"/>
          <a:chExt cx="0" cy="0"/>
        </a:xfrm>
      </p:grpSpPr>
      <p:pic>
        <p:nvPicPr>
          <p:cNvPr descr="Celestia-R1---OverlayContentHD.png" id="33" name="Google Shape;33;p3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4" name="Google Shape;34;p3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6" name="Google Shape;36;p39"/>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7" name="Google Shape;37;p3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43" name="Google Shape;43;p40"/>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4" name="Google Shape;44;p40"/>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45" name="Google Shape;45;p40"/>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6" name="Google Shape;46;p4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pic>
        <p:nvPicPr>
          <p:cNvPr descr="Celestia-R1---OverlayContentHD.png" id="50" name="Google Shape;50;p4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1" name="Google Shape;51;p4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5" name="Shape 55"/>
        <p:cNvGrpSpPr/>
        <p:nvPr/>
      </p:nvGrpSpPr>
      <p:grpSpPr>
        <a:xfrm>
          <a:off x="0" y="0"/>
          <a:ext cx="0" cy="0"/>
          <a:chOff x="0" y="0"/>
          <a:chExt cx="0" cy="0"/>
        </a:xfrm>
      </p:grpSpPr>
      <p:pic>
        <p:nvPicPr>
          <p:cNvPr descr="Celestia-R1---OverlayContentHD.png" id="56" name="Google Shape;56;p4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7" name="Google Shape;57;p4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60" name="Shape 60"/>
        <p:cNvGrpSpPr/>
        <p:nvPr/>
      </p:nvGrpSpPr>
      <p:grpSpPr>
        <a:xfrm>
          <a:off x="0" y="0"/>
          <a:ext cx="0" cy="0"/>
          <a:chOff x="0" y="0"/>
          <a:chExt cx="0" cy="0"/>
        </a:xfrm>
      </p:grpSpPr>
      <p:pic>
        <p:nvPicPr>
          <p:cNvPr descr="Celestia-R1---OverlayContentHD.png" id="61" name="Google Shape;61;p4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 name="Google Shape;62;p43"/>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4" name="Google Shape;64;p43"/>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65" name="Google Shape;65;p4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8" name="Shape 68"/>
        <p:cNvGrpSpPr/>
        <p:nvPr/>
      </p:nvGrpSpPr>
      <p:grpSpPr>
        <a:xfrm>
          <a:off x="0" y="0"/>
          <a:ext cx="0" cy="0"/>
          <a:chOff x="0" y="0"/>
          <a:chExt cx="0" cy="0"/>
        </a:xfrm>
      </p:grpSpPr>
      <p:pic>
        <p:nvPicPr>
          <p:cNvPr descr="Celestia-R1---OverlayContentHD.png" id="69" name="Google Shape;69;p4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44"/>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Aria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Arial"/>
                <a:ea typeface="Arial"/>
                <a:cs typeface="Arial"/>
                <a:sym typeface="Arial"/>
              </a:defRPr>
            </a:lvl9pPr>
          </a:lstStyle>
          <a:p/>
        </p:txBody>
      </p:sp>
      <p:sp>
        <p:nvSpPr>
          <p:cNvPr id="72" name="Google Shape;72;p44"/>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73" name="Google Shape;73;p4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7" name="Google Shape;7;p35"/>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1pPr>
            <a:lvl2pPr indent="-330200" lvl="1" marL="9144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2pPr>
            <a:lvl3pPr indent="-317500" lvl="2" marL="1371600"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04800" lvl="3" marL="18288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4pPr>
            <a:lvl5pPr indent="-304800" lvl="4" marL="22860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5pPr>
            <a:lvl6pPr indent="-304800" lvl="5" marL="2743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6pPr>
            <a:lvl7pPr indent="-304800" lvl="6" marL="32004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7pPr>
            <a:lvl8pPr indent="-304800" lvl="7" marL="36576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8pPr>
            <a:lvl9pPr indent="-304800" lvl="8" marL="4114800"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Arial"/>
                <a:ea typeface="Arial"/>
                <a:cs typeface="Arial"/>
                <a:sym typeface="Arial"/>
              </a:defRPr>
            </a:lvl9pPr>
          </a:lstStyle>
          <a:p/>
        </p:txBody>
      </p:sp>
      <p:sp>
        <p:nvSpPr>
          <p:cNvPr id="8" name="Google Shape;8;p3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9" name="Google Shape;9;p3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0" name="Google Shape;10;p3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3.png"/><Relationship Id="rId7" Type="http://schemas.openxmlformats.org/officeDocument/2006/relationships/hyperlink" Target="https://www.questionpro.com/a/SurveyPrevie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0" Type="http://schemas.openxmlformats.org/officeDocument/2006/relationships/hyperlink" Target="https://sphweb.bumc.bu.edu/otlt/mph-modules"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youtube.com/watch?v=VxcbppCX6Rk" TargetMode="External"/><Relationship Id="rId4" Type="http://schemas.openxmlformats.org/officeDocument/2006/relationships/hyperlink" Target="https://global.widex.com/en/blog/human-hearing-range-what-can-you-hear" TargetMode="External"/><Relationship Id="rId9" Type="http://schemas.openxmlformats.org/officeDocument/2006/relationships/hyperlink" Target="https://www.socscistatistics.com/tests/mannwhitney/default2.aspx" TargetMode="External"/><Relationship Id="rId5" Type="http://schemas.openxmlformats.org/officeDocument/2006/relationships/hyperlink" Target="https://www.szynalski.com/tone-generator/" TargetMode="External"/><Relationship Id="rId6" Type="http://schemas.openxmlformats.org/officeDocument/2006/relationships/hyperlink" Target="https://www.ncbi.nlm.nih.gov/books/NBK10924/" TargetMode="External"/><Relationship Id="rId7" Type="http://schemas.openxmlformats.org/officeDocument/2006/relationships/hyperlink" Target="https://sphweb.bumc.bu.edu/otlt/mph-modules/bs/bs704_nonparametric/BS704_Nonparametric4.html" TargetMode="External"/><Relationship Id="rId8" Type="http://schemas.openxmlformats.org/officeDocument/2006/relationships/hyperlink" Target="https://www.socscistatistics.com/tests/mannwhitney/default2.asp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hyperlink" Target="https://www.biologydiscussion.com/wp-content/uploads/2016/08/clip_image011-11.jpg" TargetMode="External"/><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1826425" y="2543100"/>
            <a:ext cx="9333600" cy="2421600"/>
          </a:xfrm>
          <a:prstGeom prst="rect">
            <a:avLst/>
          </a:prstGeom>
          <a:noFill/>
          <a:ln>
            <a:noFill/>
          </a:ln>
        </p:spPr>
        <p:txBody>
          <a:bodyPr anchorCtr="0" anchor="b" bIns="45700" lIns="91425" spcFirstLastPara="1" rIns="91425" wrap="square" tIns="45700">
            <a:normAutofit/>
          </a:bodyPr>
          <a:lstStyle/>
          <a:p>
            <a:pPr indent="0" lvl="0" marL="0" rtl="0" algn="r">
              <a:lnSpc>
                <a:spcPct val="100000"/>
              </a:lnSpc>
              <a:spcBef>
                <a:spcPts val="0"/>
              </a:spcBef>
              <a:spcAft>
                <a:spcPts val="0"/>
              </a:spcAft>
              <a:buClr>
                <a:schemeClr val="lt1"/>
              </a:buClr>
              <a:buSzPts val="6000"/>
              <a:buFont typeface="Arial"/>
              <a:buNone/>
            </a:pPr>
            <a:r>
              <a:rPr b="1" lang="en-GB" sz="6000"/>
              <a:t>15</a:t>
            </a:r>
            <a:r>
              <a:rPr b="1" baseline="30000" lang="en-GB" sz="6000"/>
              <a:t>TH</a:t>
            </a:r>
            <a:r>
              <a:rPr b="1" lang="en-GB" sz="6000"/>
              <a:t> PROBLEM</a:t>
            </a:r>
            <a:br>
              <a:rPr lang="en-GB"/>
            </a:br>
            <a:r>
              <a:rPr lang="en-GB"/>
              <a:t>  Hearing range  REPORT</a:t>
            </a:r>
            <a:endParaRPr/>
          </a:p>
        </p:txBody>
      </p:sp>
      <p:sp>
        <p:nvSpPr>
          <p:cNvPr id="145" name="Google Shape;145;p1"/>
          <p:cNvSpPr txBox="1"/>
          <p:nvPr>
            <p:ph idx="1" type="subTitle"/>
          </p:nvPr>
        </p:nvSpPr>
        <p:spPr>
          <a:xfrm>
            <a:off x="3962399" y="4964573"/>
            <a:ext cx="7197726" cy="1405467"/>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1000"/>
              </a:spcBef>
              <a:spcAft>
                <a:spcPts val="0"/>
              </a:spcAft>
              <a:buSzPts val="2000"/>
              <a:buNone/>
            </a:pPr>
            <a:r>
              <a:rPr lang="en-GB" sz="2600"/>
              <a:t>Alexandra Thereianou </a:t>
            </a:r>
            <a:endParaRPr sz="2600"/>
          </a:p>
          <a:p>
            <a:pPr indent="0" lvl="0" marL="0" rtl="0" algn="r">
              <a:lnSpc>
                <a:spcPct val="100000"/>
              </a:lnSpc>
              <a:spcBef>
                <a:spcPts val="1000"/>
              </a:spcBef>
              <a:spcAft>
                <a:spcPts val="0"/>
              </a:spcAft>
              <a:buSzPts val="2000"/>
              <a:buNone/>
            </a:pPr>
            <a:r>
              <a:rPr lang="en-GB" sz="2600"/>
              <a:t>Team </a:t>
            </a:r>
            <a:r>
              <a:rPr lang="en-GB" sz="2600"/>
              <a:t>Alliance-Greece</a:t>
            </a:r>
            <a:r>
              <a:rPr lang="en-GB" sz="2000"/>
              <a:t> </a:t>
            </a:r>
            <a:endParaRPr sz="2000"/>
          </a:p>
        </p:txBody>
      </p:sp>
      <p:sp>
        <p:nvSpPr>
          <p:cNvPr id="146" name="Google Shape;146;p1"/>
          <p:cNvSpPr txBox="1"/>
          <p:nvPr/>
        </p:nvSpPr>
        <p:spPr>
          <a:xfrm>
            <a:off x="11155450" y="6374550"/>
            <a:ext cx="46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a:t>
            </a:r>
            <a:endParaRPr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11"/>
          <p:cNvSpPr/>
          <p:nvPr/>
        </p:nvSpPr>
        <p:spPr>
          <a:xfrm>
            <a:off x="-3175" y="-1786"/>
            <a:ext cx="12188825" cy="685621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Pipetting sample in test tube" id="213" name="Google Shape;213;p11"/>
          <p:cNvPicPr preferRelativeResize="0"/>
          <p:nvPr/>
        </p:nvPicPr>
        <p:blipFill rotWithShape="1">
          <a:blip r:embed="rId4">
            <a:alphaModFix amt="20000"/>
          </a:blip>
          <a:srcRect b="12402" l="0" r="0" t="3329"/>
          <a:stretch/>
        </p:blipFill>
        <p:spPr>
          <a:xfrm>
            <a:off x="-9505" y="10"/>
            <a:ext cx="12191980" cy="6857990"/>
          </a:xfrm>
          <a:prstGeom prst="rect">
            <a:avLst/>
          </a:prstGeom>
          <a:noFill/>
          <a:ln>
            <a:noFill/>
          </a:ln>
        </p:spPr>
      </p:pic>
      <p:pic>
        <p:nvPicPr>
          <p:cNvPr id="214" name="Google Shape;214;p11"/>
          <p:cNvPicPr preferRelativeResize="0"/>
          <p:nvPr/>
        </p:nvPicPr>
        <p:blipFill rotWithShape="1">
          <a:blip r:embed="rId5">
            <a:alphaModFix amt="39000"/>
          </a:blip>
          <a:srcRect b="0" l="0" r="0" t="0"/>
          <a:stretch/>
        </p:blipFill>
        <p:spPr>
          <a:xfrm>
            <a:off x="0" y="0"/>
            <a:ext cx="12188825" cy="6856214"/>
          </a:xfrm>
          <a:prstGeom prst="rect">
            <a:avLst/>
          </a:prstGeom>
          <a:noFill/>
          <a:ln>
            <a:noFill/>
          </a:ln>
        </p:spPr>
      </p:pic>
      <p:sp>
        <p:nvSpPr>
          <p:cNvPr id="215" name="Google Shape;215;p11"/>
          <p:cNvSpPr txBox="1"/>
          <p:nvPr>
            <p:ph idx="1" type="body"/>
          </p:nvPr>
        </p:nvSpPr>
        <p:spPr>
          <a:xfrm>
            <a:off x="9525" y="1601754"/>
            <a:ext cx="12182475" cy="364913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0"/>
              <a:buNone/>
            </a:pPr>
            <a:r>
              <a:rPr lang="en-GB" sz="12700"/>
              <a:t>EXPERIMENTS</a:t>
            </a:r>
            <a:endParaRPr sz="12700"/>
          </a:p>
        </p:txBody>
      </p:sp>
      <p:sp>
        <p:nvSpPr>
          <p:cNvPr id="216" name="Google Shape;216;p11"/>
          <p:cNvSpPr txBox="1"/>
          <p:nvPr/>
        </p:nvSpPr>
        <p:spPr>
          <a:xfrm>
            <a:off x="11495650" y="6285000"/>
            <a:ext cx="53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10</a:t>
            </a:r>
            <a:endParaRPr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12"/>
          <p:cNvSpPr txBox="1"/>
          <p:nvPr>
            <p:ph type="ctrTitle"/>
          </p:nvPr>
        </p:nvSpPr>
        <p:spPr>
          <a:xfrm>
            <a:off x="643467" y="2829485"/>
            <a:ext cx="5262814" cy="119466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lt1"/>
              </a:buClr>
              <a:buSzPts val="6000"/>
              <a:buFont typeface="Arial"/>
              <a:buNone/>
            </a:pPr>
            <a:r>
              <a:rPr b="1" lang="en-GB" sz="4500"/>
              <a:t>1</a:t>
            </a:r>
            <a:r>
              <a:rPr b="1" baseline="30000" lang="en-GB" sz="4500"/>
              <a:t>ST</a:t>
            </a:r>
            <a:r>
              <a:rPr b="1" lang="en-GB" sz="4500"/>
              <a:t> EXPERIMENT</a:t>
            </a:r>
            <a:endParaRPr sz="4500"/>
          </a:p>
        </p:txBody>
      </p:sp>
      <p:pic>
        <p:nvPicPr>
          <p:cNvPr descr="Φιάλη" id="222" name="Google Shape;222;p12"/>
          <p:cNvPicPr preferRelativeResize="0"/>
          <p:nvPr/>
        </p:nvPicPr>
        <p:blipFill rotWithShape="1">
          <a:blip r:embed="rId4">
            <a:alphaModFix/>
          </a:blip>
          <a:srcRect b="0" l="0" r="0" t="0"/>
          <a:stretch/>
        </p:blipFill>
        <p:spPr>
          <a:xfrm>
            <a:off x="6076606" y="690853"/>
            <a:ext cx="5471927" cy="5471927"/>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pic>
      <p:sp>
        <p:nvSpPr>
          <p:cNvPr id="223" name="Google Shape;223;p12"/>
          <p:cNvSpPr txBox="1"/>
          <p:nvPr/>
        </p:nvSpPr>
        <p:spPr>
          <a:xfrm>
            <a:off x="11388225" y="6392450"/>
            <a:ext cx="51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11</a:t>
            </a:r>
            <a:endParaRPr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pic>
        <p:nvPicPr>
          <p:cNvPr descr="Laboratory glassware containing solution" id="228" name="Google Shape;228;p13"/>
          <p:cNvPicPr preferRelativeResize="0"/>
          <p:nvPr/>
        </p:nvPicPr>
        <p:blipFill rotWithShape="1">
          <a:blip r:embed="rId4">
            <a:alphaModFix/>
          </a:blip>
          <a:srcRect b="0" l="0" r="17400" t="0"/>
          <a:stretch/>
        </p:blipFill>
        <p:spPr>
          <a:xfrm>
            <a:off x="20" y="975"/>
            <a:ext cx="7552924" cy="6858000"/>
          </a:xfrm>
          <a:prstGeom prst="rect">
            <a:avLst/>
          </a:prstGeom>
          <a:noFill/>
          <a:ln>
            <a:noFill/>
          </a:ln>
        </p:spPr>
      </p:pic>
      <p:sp>
        <p:nvSpPr>
          <p:cNvPr id="229" name="Google Shape;229;p13"/>
          <p:cNvSpPr txBox="1"/>
          <p:nvPr>
            <p:ph idx="1" type="body"/>
          </p:nvPr>
        </p:nvSpPr>
        <p:spPr>
          <a:xfrm>
            <a:off x="7552944" y="76200"/>
            <a:ext cx="4639200" cy="6858000"/>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000"/>
              <a:buFont typeface="Noto Sans Symbols"/>
              <a:buChar char="⮚"/>
            </a:pPr>
            <a:r>
              <a:rPr lang="en-GB" sz="2000"/>
              <a:t>1</a:t>
            </a:r>
            <a:r>
              <a:rPr baseline="30000" lang="en-GB" sz="2000"/>
              <a:t>st</a:t>
            </a:r>
            <a:r>
              <a:rPr lang="en-GB" sz="2000"/>
              <a:t> Hypothesis: Younger people will  start hearing </a:t>
            </a:r>
            <a:r>
              <a:rPr lang="en-GB" sz="2000"/>
              <a:t>first </a:t>
            </a:r>
            <a:r>
              <a:rPr lang="en-GB" sz="2000"/>
              <a:t>and will hear higher frequencies than older people</a:t>
            </a:r>
            <a:endParaRPr/>
          </a:p>
          <a:p>
            <a:pPr indent="-285750" lvl="0" marL="285750" rtl="0" algn="l">
              <a:lnSpc>
                <a:spcPct val="100000"/>
              </a:lnSpc>
              <a:spcBef>
                <a:spcPts val="1000"/>
              </a:spcBef>
              <a:spcAft>
                <a:spcPts val="0"/>
              </a:spcAft>
              <a:buClr>
                <a:srgbClr val="CD8AD9"/>
              </a:buClr>
              <a:buSzPts val="2000"/>
              <a:buFont typeface="Noto Sans Symbols"/>
              <a:buChar char="⮚"/>
            </a:pPr>
            <a:r>
              <a:rPr lang="en-GB" sz="2000"/>
              <a:t>2</a:t>
            </a:r>
            <a:r>
              <a:rPr baseline="30000" lang="en-GB" sz="2000"/>
              <a:t>nd</a:t>
            </a:r>
            <a:r>
              <a:rPr lang="en-GB" sz="2000"/>
              <a:t>   Hypothesis: Women will start hearing  </a:t>
            </a:r>
            <a:r>
              <a:rPr lang="en-GB" sz="2000"/>
              <a:t> second  but they</a:t>
            </a:r>
            <a:r>
              <a:rPr lang="en-GB" sz="2000"/>
              <a:t> will hear higher frequencies than men</a:t>
            </a:r>
            <a:endParaRPr/>
          </a:p>
        </p:txBody>
      </p:sp>
      <p:sp>
        <p:nvSpPr>
          <p:cNvPr id="230" name="Google Shape;230;p13"/>
          <p:cNvSpPr txBox="1"/>
          <p:nvPr/>
        </p:nvSpPr>
        <p:spPr>
          <a:xfrm>
            <a:off x="8269875" y="5121125"/>
            <a:ext cx="3205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solidFill>
                  <a:schemeClr val="lt1"/>
                </a:solidFill>
              </a:rPr>
              <a:t>BOTH HYPOTHESES ARE BASED ON  THE THEORY</a:t>
            </a:r>
            <a:endParaRPr b="1" sz="1900">
              <a:solidFill>
                <a:schemeClr val="lt1"/>
              </a:solidFill>
            </a:endParaRPr>
          </a:p>
        </p:txBody>
      </p:sp>
      <p:sp>
        <p:nvSpPr>
          <p:cNvPr id="231" name="Google Shape;231;p13"/>
          <p:cNvSpPr txBox="1"/>
          <p:nvPr/>
        </p:nvSpPr>
        <p:spPr>
          <a:xfrm>
            <a:off x="11316600" y="6374550"/>
            <a:ext cx="71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12</a:t>
            </a:r>
            <a:endParaRPr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txBox="1"/>
          <p:nvPr>
            <p:ph type="title"/>
          </p:nvPr>
        </p:nvSpPr>
        <p:spPr>
          <a:xfrm>
            <a:off x="345576" y="609600"/>
            <a:ext cx="10131300" cy="1456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GB" sz="4000"/>
              <a:t>CONSTANTS</a:t>
            </a:r>
            <a:endParaRPr sz="4000"/>
          </a:p>
        </p:txBody>
      </p:sp>
      <p:grpSp>
        <p:nvGrpSpPr>
          <p:cNvPr id="237" name="Google Shape;237;p14"/>
          <p:cNvGrpSpPr/>
          <p:nvPr/>
        </p:nvGrpSpPr>
        <p:grpSpPr>
          <a:xfrm>
            <a:off x="685801" y="2142067"/>
            <a:ext cx="10131425" cy="3649132"/>
            <a:chOff x="0" y="0"/>
            <a:chExt cx="10131425" cy="3649132"/>
          </a:xfrm>
        </p:grpSpPr>
        <p:cxnSp>
          <p:nvCxnSpPr>
            <p:cNvPr id="238" name="Google Shape;238;p14"/>
            <p:cNvCxnSpPr/>
            <p:nvPr/>
          </p:nvCxnSpPr>
          <p:spPr>
            <a:xfrm>
              <a:off x="0" y="0"/>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39" name="Google Shape;239;p14"/>
            <p:cNvSpPr/>
            <p:nvPr/>
          </p:nvSpPr>
          <p:spPr>
            <a:xfrm>
              <a:off x="0" y="0"/>
              <a:ext cx="10131425" cy="9122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4"/>
            <p:cNvSpPr txBox="1"/>
            <p:nvPr/>
          </p:nvSpPr>
          <p:spPr>
            <a:xfrm>
              <a:off x="0" y="0"/>
              <a:ext cx="10131425" cy="912283"/>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241" name="Google Shape;241;p14"/>
            <p:cNvCxnSpPr/>
            <p:nvPr/>
          </p:nvCxnSpPr>
          <p:spPr>
            <a:xfrm>
              <a:off x="0" y="912283"/>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42" name="Google Shape;242;p14"/>
            <p:cNvSpPr/>
            <p:nvPr/>
          </p:nvSpPr>
          <p:spPr>
            <a:xfrm>
              <a:off x="0" y="912283"/>
              <a:ext cx="10131425" cy="9122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4"/>
            <p:cNvSpPr txBox="1"/>
            <p:nvPr/>
          </p:nvSpPr>
          <p:spPr>
            <a:xfrm>
              <a:off x="0" y="912283"/>
              <a:ext cx="10131425" cy="912283"/>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rial"/>
                <a:buNone/>
              </a:pPr>
              <a:r>
                <a:rPr b="0" i="0" lang="en-GB" sz="3200" u="none" cap="none" strike="noStrike">
                  <a:solidFill>
                    <a:schemeClr val="lt1"/>
                  </a:solidFill>
                  <a:latin typeface="Arial"/>
                  <a:ea typeface="Arial"/>
                  <a:cs typeface="Arial"/>
                  <a:sym typeface="Arial"/>
                </a:rPr>
                <a:t>Device (cell phone)</a:t>
              </a:r>
              <a:r>
                <a:rPr b="0" i="0" lang="en-GB" sz="4000" u="none" cap="none" strike="noStrike">
                  <a:solidFill>
                    <a:schemeClr val="lt1"/>
                  </a:solidFill>
                  <a:latin typeface="Arial"/>
                  <a:ea typeface="Arial"/>
                  <a:cs typeface="Arial"/>
                  <a:sym typeface="Arial"/>
                </a:rPr>
                <a:t> </a:t>
              </a:r>
              <a:endParaRPr b="0" i="0" sz="4000" u="none" cap="none" strike="noStrike">
                <a:solidFill>
                  <a:schemeClr val="lt1"/>
                </a:solidFill>
                <a:latin typeface="Arial"/>
                <a:ea typeface="Arial"/>
                <a:cs typeface="Arial"/>
                <a:sym typeface="Arial"/>
              </a:endParaRPr>
            </a:p>
          </p:txBody>
        </p:sp>
        <p:cxnSp>
          <p:nvCxnSpPr>
            <p:cNvPr id="244" name="Google Shape;244;p14"/>
            <p:cNvCxnSpPr/>
            <p:nvPr/>
          </p:nvCxnSpPr>
          <p:spPr>
            <a:xfrm>
              <a:off x="0" y="1824566"/>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45" name="Google Shape;245;p14"/>
            <p:cNvSpPr/>
            <p:nvPr/>
          </p:nvSpPr>
          <p:spPr>
            <a:xfrm>
              <a:off x="0" y="1824566"/>
              <a:ext cx="10131425" cy="9122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4"/>
            <p:cNvSpPr txBox="1"/>
            <p:nvPr/>
          </p:nvSpPr>
          <p:spPr>
            <a:xfrm>
              <a:off x="0" y="1824566"/>
              <a:ext cx="10131425" cy="912283"/>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247" name="Google Shape;247;p14"/>
            <p:cNvCxnSpPr/>
            <p:nvPr/>
          </p:nvCxnSpPr>
          <p:spPr>
            <a:xfrm>
              <a:off x="0" y="273684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48" name="Google Shape;248;p14"/>
            <p:cNvSpPr/>
            <p:nvPr/>
          </p:nvSpPr>
          <p:spPr>
            <a:xfrm>
              <a:off x="0" y="2736849"/>
              <a:ext cx="10131425" cy="9122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4"/>
            <p:cNvSpPr txBox="1"/>
            <p:nvPr/>
          </p:nvSpPr>
          <p:spPr>
            <a:xfrm>
              <a:off x="0" y="2736849"/>
              <a:ext cx="10131425" cy="912283"/>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rial"/>
                <a:buNone/>
              </a:pPr>
              <a:r>
                <a:rPr b="0" i="0" lang="en-GB" sz="3200" u="none" cap="none" strike="noStrike">
                  <a:solidFill>
                    <a:schemeClr val="lt1"/>
                  </a:solidFill>
                  <a:latin typeface="Arial"/>
                  <a:ea typeface="Arial"/>
                  <a:cs typeface="Arial"/>
                  <a:sym typeface="Arial"/>
                </a:rPr>
                <a:t>No disease that affects the ears and the hearing</a:t>
              </a:r>
              <a:endParaRPr b="0" i="0" sz="3200" u="none" cap="none" strike="noStrike">
                <a:solidFill>
                  <a:schemeClr val="lt1"/>
                </a:solidFill>
                <a:latin typeface="Arial"/>
                <a:ea typeface="Arial"/>
                <a:cs typeface="Arial"/>
                <a:sym typeface="Arial"/>
              </a:endParaRPr>
            </a:p>
          </p:txBody>
        </p:sp>
      </p:grpSp>
      <p:sp>
        <p:nvSpPr>
          <p:cNvPr id="250" name="Google Shape;250;p14"/>
          <p:cNvSpPr txBox="1"/>
          <p:nvPr/>
        </p:nvSpPr>
        <p:spPr>
          <a:xfrm>
            <a:off x="685801" y="2390163"/>
            <a:ext cx="1013142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Arial"/>
                <a:ea typeface="Arial"/>
                <a:cs typeface="Arial"/>
                <a:sym typeface="Arial"/>
              </a:rPr>
              <a:t>Utilization of Headphones</a:t>
            </a:r>
            <a:endParaRPr b="0" i="0" sz="3200" u="none" cap="none" strike="noStrike">
              <a:solidFill>
                <a:schemeClr val="lt1"/>
              </a:solidFill>
              <a:latin typeface="Arial"/>
              <a:ea typeface="Arial"/>
              <a:cs typeface="Arial"/>
              <a:sym typeface="Arial"/>
            </a:endParaRPr>
          </a:p>
        </p:txBody>
      </p:sp>
      <p:sp>
        <p:nvSpPr>
          <p:cNvPr id="251" name="Google Shape;251;p14"/>
          <p:cNvSpPr txBox="1"/>
          <p:nvPr/>
        </p:nvSpPr>
        <p:spPr>
          <a:xfrm>
            <a:off x="685801" y="4090681"/>
            <a:ext cx="10738791"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Arial"/>
                <a:ea typeface="Arial"/>
                <a:cs typeface="Arial"/>
                <a:sym typeface="Arial"/>
              </a:rPr>
              <a:t>No occupation that affects the ears and the hearing</a:t>
            </a:r>
            <a:endParaRPr b="0" i="0" sz="3200" u="none" cap="none" strike="noStrike">
              <a:solidFill>
                <a:schemeClr val="lt1"/>
              </a:solidFill>
              <a:latin typeface="Arial"/>
              <a:ea typeface="Arial"/>
              <a:cs typeface="Arial"/>
              <a:sym typeface="Arial"/>
            </a:endParaRPr>
          </a:p>
        </p:txBody>
      </p:sp>
      <p:sp>
        <p:nvSpPr>
          <p:cNvPr id="252" name="Google Shape;252;p14"/>
          <p:cNvSpPr txBox="1"/>
          <p:nvPr/>
        </p:nvSpPr>
        <p:spPr>
          <a:xfrm>
            <a:off x="11227075" y="6249200"/>
            <a:ext cx="60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13</a:t>
            </a:r>
            <a:endParaRPr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type="title"/>
          </p:nvPr>
        </p:nvSpPr>
        <p:spPr>
          <a:xfrm>
            <a:off x="612396" y="664730"/>
            <a:ext cx="10131425"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GB" sz="4000"/>
              <a:t>INDEPENDENT</a:t>
            </a:r>
            <a:r>
              <a:rPr lang="en-GB" sz="4000"/>
              <a:t> </a:t>
            </a:r>
            <a:r>
              <a:rPr lang="en-GB" sz="4000"/>
              <a:t>VARIABLES</a:t>
            </a:r>
            <a:endParaRPr sz="4000"/>
          </a:p>
        </p:txBody>
      </p:sp>
      <p:grpSp>
        <p:nvGrpSpPr>
          <p:cNvPr id="258" name="Google Shape;258;p15"/>
          <p:cNvGrpSpPr/>
          <p:nvPr/>
        </p:nvGrpSpPr>
        <p:grpSpPr>
          <a:xfrm>
            <a:off x="612397" y="2515457"/>
            <a:ext cx="10131425" cy="2556190"/>
            <a:chOff x="0" y="0"/>
            <a:chExt cx="10131425" cy="2556190"/>
          </a:xfrm>
        </p:grpSpPr>
        <p:cxnSp>
          <p:nvCxnSpPr>
            <p:cNvPr id="259" name="Google Shape;259;p15"/>
            <p:cNvCxnSpPr/>
            <p:nvPr/>
          </p:nvCxnSpPr>
          <p:spPr>
            <a:xfrm>
              <a:off x="0" y="840022"/>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60" name="Google Shape;260;p15"/>
            <p:cNvSpPr/>
            <p:nvPr/>
          </p:nvSpPr>
          <p:spPr>
            <a:xfrm>
              <a:off x="0" y="0"/>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5"/>
            <p:cNvSpPr txBox="1"/>
            <p:nvPr/>
          </p:nvSpPr>
          <p:spPr>
            <a:xfrm>
              <a:off x="0" y="0"/>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3900" u="none" cap="none" strike="noStrike">
                <a:solidFill>
                  <a:schemeClr val="lt1"/>
                </a:solidFill>
                <a:latin typeface="Arial"/>
                <a:ea typeface="Arial"/>
                <a:cs typeface="Arial"/>
                <a:sym typeface="Arial"/>
              </a:endParaRPr>
            </a:p>
          </p:txBody>
        </p:sp>
        <p:cxnSp>
          <p:nvCxnSpPr>
            <p:cNvPr id="262" name="Google Shape;262;p15"/>
            <p:cNvCxnSpPr/>
            <p:nvPr/>
          </p:nvCxnSpPr>
          <p:spPr>
            <a:xfrm>
              <a:off x="0" y="11796"/>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63" name="Google Shape;263;p15"/>
            <p:cNvSpPr/>
            <p:nvPr/>
          </p:nvSpPr>
          <p:spPr>
            <a:xfrm>
              <a:off x="0" y="8461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5"/>
            <p:cNvSpPr txBox="1"/>
            <p:nvPr/>
          </p:nvSpPr>
          <p:spPr>
            <a:xfrm>
              <a:off x="0" y="846199"/>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rPr b="0" i="0" lang="en-GB" sz="3900" u="none" cap="none" strike="noStrike">
                  <a:solidFill>
                    <a:schemeClr val="lt1"/>
                  </a:solidFill>
                  <a:latin typeface="Arial"/>
                  <a:ea typeface="Arial"/>
                  <a:cs typeface="Arial"/>
                  <a:sym typeface="Arial"/>
                </a:rPr>
                <a:t> </a:t>
              </a:r>
              <a:endParaRPr b="0" i="0" sz="3900" u="none" cap="none" strike="noStrike">
                <a:solidFill>
                  <a:schemeClr val="lt1"/>
                </a:solidFill>
                <a:latin typeface="Arial"/>
                <a:ea typeface="Arial"/>
                <a:cs typeface="Arial"/>
                <a:sym typeface="Arial"/>
              </a:endParaRPr>
            </a:p>
          </p:txBody>
        </p:sp>
        <p:cxnSp>
          <p:nvCxnSpPr>
            <p:cNvPr id="265" name="Google Shape;265;p15"/>
            <p:cNvCxnSpPr/>
            <p:nvPr/>
          </p:nvCxnSpPr>
          <p:spPr>
            <a:xfrm>
              <a:off x="0" y="169239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66" name="Google Shape;266;p15"/>
            <p:cNvSpPr/>
            <p:nvPr/>
          </p:nvSpPr>
          <p:spPr>
            <a:xfrm>
              <a:off x="0" y="16923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5"/>
            <p:cNvSpPr txBox="1"/>
            <p:nvPr/>
          </p:nvSpPr>
          <p:spPr>
            <a:xfrm>
              <a:off x="0" y="1692399"/>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3900" u="none" cap="none" strike="noStrike">
                <a:solidFill>
                  <a:schemeClr val="lt1"/>
                </a:solidFill>
                <a:latin typeface="Arial"/>
                <a:ea typeface="Arial"/>
                <a:cs typeface="Arial"/>
                <a:sym typeface="Arial"/>
              </a:endParaRPr>
            </a:p>
          </p:txBody>
        </p:sp>
        <p:cxnSp>
          <p:nvCxnSpPr>
            <p:cNvPr id="268" name="Google Shape;268;p15"/>
            <p:cNvCxnSpPr/>
            <p:nvPr/>
          </p:nvCxnSpPr>
          <p:spPr>
            <a:xfrm>
              <a:off x="0" y="1708088"/>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269" name="Google Shape;269;p15"/>
            <p:cNvSpPr/>
            <p:nvPr/>
          </p:nvSpPr>
          <p:spPr>
            <a:xfrm>
              <a:off x="0" y="1709991"/>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5"/>
            <p:cNvSpPr txBox="1"/>
            <p:nvPr/>
          </p:nvSpPr>
          <p:spPr>
            <a:xfrm>
              <a:off x="0" y="1709991"/>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3900" u="none" cap="none" strike="noStrike">
                <a:solidFill>
                  <a:schemeClr val="lt1"/>
                </a:solidFill>
                <a:latin typeface="Arial"/>
                <a:ea typeface="Arial"/>
                <a:cs typeface="Arial"/>
                <a:sym typeface="Arial"/>
              </a:endParaRPr>
            </a:p>
          </p:txBody>
        </p:sp>
      </p:grpSp>
      <p:sp>
        <p:nvSpPr>
          <p:cNvPr id="271" name="Google Shape;271;p15"/>
          <p:cNvSpPr txBox="1"/>
          <p:nvPr/>
        </p:nvSpPr>
        <p:spPr>
          <a:xfrm>
            <a:off x="612397" y="2527250"/>
            <a:ext cx="1013142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Arial"/>
                <a:ea typeface="Arial"/>
                <a:cs typeface="Arial"/>
                <a:sym typeface="Arial"/>
              </a:rPr>
              <a:t>AGE</a:t>
            </a:r>
            <a:endParaRPr b="0" i="0" sz="3200" u="none" cap="none" strike="noStrike">
              <a:solidFill>
                <a:schemeClr val="lt1"/>
              </a:solidFill>
              <a:latin typeface="Arial"/>
              <a:ea typeface="Arial"/>
              <a:cs typeface="Arial"/>
              <a:sym typeface="Arial"/>
            </a:endParaRPr>
          </a:p>
        </p:txBody>
      </p:sp>
      <p:sp>
        <p:nvSpPr>
          <p:cNvPr id="272" name="Google Shape;272;p15"/>
          <p:cNvSpPr txBox="1"/>
          <p:nvPr/>
        </p:nvSpPr>
        <p:spPr>
          <a:xfrm>
            <a:off x="612397" y="3506485"/>
            <a:ext cx="1013142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Arial"/>
                <a:ea typeface="Arial"/>
                <a:cs typeface="Arial"/>
                <a:sym typeface="Arial"/>
              </a:rPr>
              <a:t>GENDER</a:t>
            </a:r>
            <a:endParaRPr b="0" i="0" sz="1600" u="none" cap="none" strike="noStrike">
              <a:solidFill>
                <a:schemeClr val="lt1"/>
              </a:solidFill>
              <a:latin typeface="Arial"/>
              <a:ea typeface="Arial"/>
              <a:cs typeface="Arial"/>
              <a:sym typeface="Arial"/>
            </a:endParaRPr>
          </a:p>
        </p:txBody>
      </p:sp>
      <p:sp>
        <p:nvSpPr>
          <p:cNvPr id="273" name="Google Shape;273;p15"/>
          <p:cNvSpPr txBox="1"/>
          <p:nvPr/>
        </p:nvSpPr>
        <p:spPr>
          <a:xfrm>
            <a:off x="11227075" y="6338725"/>
            <a:ext cx="6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14</a:t>
            </a:r>
            <a:endParaRPr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277" name="Shape 277"/>
        <p:cNvGrpSpPr/>
        <p:nvPr/>
      </p:nvGrpSpPr>
      <p:grpSpPr>
        <a:xfrm>
          <a:off x="0" y="0"/>
          <a:ext cx="0" cy="0"/>
          <a:chOff x="0" y="0"/>
          <a:chExt cx="0" cy="0"/>
        </a:xfrm>
      </p:grpSpPr>
      <p:sp>
        <p:nvSpPr>
          <p:cNvPr id="278" name="Google Shape;278;p16"/>
          <p:cNvSpPr/>
          <p:nvPr/>
        </p:nvSpPr>
        <p:spPr>
          <a:xfrm>
            <a:off x="-3175" y="-1786"/>
            <a:ext cx="12188825" cy="6856214"/>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Many question marks on black background" id="279" name="Google Shape;279;p16"/>
          <p:cNvPicPr preferRelativeResize="0"/>
          <p:nvPr/>
        </p:nvPicPr>
        <p:blipFill rotWithShape="1">
          <a:blip r:embed="rId5">
            <a:alphaModFix amt="20000"/>
          </a:blip>
          <a:srcRect b="0" l="0" r="0" t="7786"/>
          <a:stretch/>
        </p:blipFill>
        <p:spPr>
          <a:xfrm>
            <a:off x="6350" y="-3572"/>
            <a:ext cx="12191980" cy="6857990"/>
          </a:xfrm>
          <a:prstGeom prst="rect">
            <a:avLst/>
          </a:prstGeom>
          <a:noFill/>
          <a:ln>
            <a:noFill/>
          </a:ln>
        </p:spPr>
      </p:pic>
      <p:pic>
        <p:nvPicPr>
          <p:cNvPr id="280" name="Google Shape;280;p16"/>
          <p:cNvPicPr preferRelativeResize="0"/>
          <p:nvPr/>
        </p:nvPicPr>
        <p:blipFill rotWithShape="1">
          <a:blip r:embed="rId6">
            <a:alphaModFix amt="39000"/>
          </a:blip>
          <a:srcRect b="0" l="0" r="0" t="0"/>
          <a:stretch/>
        </p:blipFill>
        <p:spPr>
          <a:xfrm>
            <a:off x="1588" y="888"/>
            <a:ext cx="12188827" cy="6856215"/>
          </a:xfrm>
          <a:prstGeom prst="rect">
            <a:avLst/>
          </a:prstGeom>
          <a:noFill/>
          <a:ln>
            <a:noFill/>
          </a:ln>
        </p:spPr>
      </p:pic>
      <p:sp>
        <p:nvSpPr>
          <p:cNvPr id="281" name="Google Shape;281;p1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Arial"/>
              <a:buNone/>
            </a:pPr>
            <a:r>
              <a:rPr lang="en-GB"/>
              <a:t>PROCEDURE</a:t>
            </a:r>
            <a:endParaRPr/>
          </a:p>
        </p:txBody>
      </p:sp>
      <p:sp>
        <p:nvSpPr>
          <p:cNvPr id="282" name="Google Shape;282;p16"/>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200"/>
              <a:buNone/>
            </a:pPr>
            <a:r>
              <a:rPr lang="en-GB" sz="2200"/>
              <a:t>We uploaded in the social media a link with the following questionnaire and asked the people to note in which frequencies they started to hear and in which they stopped hearing the frequencies, defining several </a:t>
            </a:r>
            <a:r>
              <a:rPr lang="en-GB" sz="2200">
                <a:extLst>
                  <a:ext uri="http://customooxmlschemas.google.com/">
                    <go:slidesCustomData xmlns:go="http://customooxmlschemas.google.com/" textRoundtripDataId="0"/>
                  </a:ext>
                </a:extLst>
              </a:rPr>
              <a:t>parameters</a:t>
            </a:r>
            <a:r>
              <a:rPr lang="en-GB" sz="2200"/>
              <a:t>.</a:t>
            </a:r>
            <a:endParaRPr/>
          </a:p>
          <a:p>
            <a:pPr indent="0" lvl="0" marL="0" rtl="0" algn="l">
              <a:lnSpc>
                <a:spcPct val="100000"/>
              </a:lnSpc>
              <a:spcBef>
                <a:spcPts val="1000"/>
              </a:spcBef>
              <a:spcAft>
                <a:spcPts val="0"/>
              </a:spcAft>
              <a:buSzPts val="2200"/>
              <a:buNone/>
            </a:pPr>
            <a:r>
              <a:rPr lang="en-GB" sz="2200" u="sng">
                <a:solidFill>
                  <a:schemeClr val="hlink"/>
                </a:solidFill>
                <a:hlinkClick r:id="rId7"/>
              </a:rPr>
              <a:t>Preview Survey : Efthymia Papaioannou (questionpro.com)</a:t>
            </a:r>
            <a:endParaRPr sz="2200"/>
          </a:p>
          <a:p>
            <a:pPr indent="0" lvl="0" marL="0" rtl="0" algn="l">
              <a:lnSpc>
                <a:spcPct val="100000"/>
              </a:lnSpc>
              <a:spcBef>
                <a:spcPts val="1000"/>
              </a:spcBef>
              <a:spcAft>
                <a:spcPts val="0"/>
              </a:spcAft>
              <a:buSzPts val="1800"/>
              <a:buNone/>
            </a:pPr>
            <a:r>
              <a:t/>
            </a:r>
            <a:endParaRPr/>
          </a:p>
        </p:txBody>
      </p:sp>
      <p:sp>
        <p:nvSpPr>
          <p:cNvPr id="283" name="Google Shape;283;p16"/>
          <p:cNvSpPr txBox="1"/>
          <p:nvPr/>
        </p:nvSpPr>
        <p:spPr>
          <a:xfrm>
            <a:off x="11298700" y="6302925"/>
            <a:ext cx="5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15</a:t>
            </a:r>
            <a:endParaRPr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17"/>
          <p:cNvGraphicFramePr/>
          <p:nvPr/>
        </p:nvGraphicFramePr>
        <p:xfrm>
          <a:off x="372174" y="686689"/>
          <a:ext cx="11058524" cy="5972962"/>
        </p:xfrm>
        <a:graphic>
          <a:graphicData uri="http://schemas.openxmlformats.org/drawingml/2006/chart">
            <c:chart r:id="rId4"/>
          </a:graphicData>
        </a:graphic>
      </p:graphicFrame>
      <p:sp>
        <p:nvSpPr>
          <p:cNvPr id="289" name="Google Shape;289;p17"/>
          <p:cNvSpPr txBox="1"/>
          <p:nvPr>
            <p:ph type="title"/>
          </p:nvPr>
        </p:nvSpPr>
        <p:spPr>
          <a:xfrm>
            <a:off x="761300" y="301100"/>
            <a:ext cx="2250000" cy="714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Arial"/>
              <a:buNone/>
            </a:pPr>
            <a:r>
              <a:rPr lang="en-GB"/>
              <a:t>RESULTS</a:t>
            </a:r>
            <a:endParaRPr/>
          </a:p>
        </p:txBody>
      </p:sp>
      <p:sp>
        <p:nvSpPr>
          <p:cNvPr id="290" name="Google Shape;290;p17"/>
          <p:cNvSpPr txBox="1"/>
          <p:nvPr/>
        </p:nvSpPr>
        <p:spPr>
          <a:xfrm>
            <a:off x="7569416" y="6478917"/>
            <a:ext cx="63681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8DD2C2"/>
                </a:solidFill>
                <a:latin typeface="Arial"/>
                <a:ea typeface="Arial"/>
                <a:cs typeface="Arial"/>
                <a:sym typeface="Arial"/>
              </a:rPr>
              <a:t>men</a:t>
            </a:r>
            <a:endParaRPr b="0" i="0" sz="2800" u="none" cap="none" strike="noStrike">
              <a:solidFill>
                <a:srgbClr val="8DD2C2"/>
              </a:solidFill>
              <a:latin typeface="Arial"/>
              <a:ea typeface="Arial"/>
              <a:cs typeface="Arial"/>
              <a:sym typeface="Arial"/>
            </a:endParaRPr>
          </a:p>
        </p:txBody>
      </p:sp>
      <p:sp>
        <p:nvSpPr>
          <p:cNvPr id="291" name="Google Shape;291;p17"/>
          <p:cNvSpPr txBox="1"/>
          <p:nvPr/>
        </p:nvSpPr>
        <p:spPr>
          <a:xfrm>
            <a:off x="2491699" y="6478913"/>
            <a:ext cx="81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Arial"/>
                <a:ea typeface="Arial"/>
                <a:cs typeface="Arial"/>
                <a:sym typeface="Arial"/>
              </a:rPr>
              <a:t>women</a:t>
            </a:r>
            <a:endParaRPr b="0" i="0" sz="1400" u="none" cap="none" strike="noStrike">
              <a:solidFill>
                <a:schemeClr val="accent1"/>
              </a:solidFill>
              <a:latin typeface="Arial"/>
              <a:ea typeface="Arial"/>
              <a:cs typeface="Arial"/>
              <a:sym typeface="Arial"/>
            </a:endParaRPr>
          </a:p>
        </p:txBody>
      </p:sp>
      <p:sp>
        <p:nvSpPr>
          <p:cNvPr id="292" name="Google Shape;292;p17"/>
          <p:cNvSpPr txBox="1"/>
          <p:nvPr/>
        </p:nvSpPr>
        <p:spPr>
          <a:xfrm>
            <a:off x="11352400" y="6338725"/>
            <a:ext cx="63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16</a:t>
            </a:r>
            <a:endParaRPr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p18"/>
          <p:cNvGraphicFramePr/>
          <p:nvPr/>
        </p:nvGraphicFramePr>
        <p:xfrm>
          <a:off x="218114" y="216016"/>
          <a:ext cx="11216080" cy="6425967"/>
        </p:xfrm>
        <a:graphic>
          <a:graphicData uri="http://schemas.openxmlformats.org/drawingml/2006/chart">
            <c:chart r:id="rId4"/>
          </a:graphicData>
        </a:graphic>
      </p:graphicFrame>
      <p:sp>
        <p:nvSpPr>
          <p:cNvPr id="298" name="Google Shape;298;p18"/>
          <p:cNvSpPr txBox="1"/>
          <p:nvPr/>
        </p:nvSpPr>
        <p:spPr>
          <a:xfrm>
            <a:off x="11316600" y="6356625"/>
            <a:ext cx="53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17</a:t>
            </a:r>
            <a:endParaRPr b="1">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9"/>
          <p:cNvSpPr txBox="1"/>
          <p:nvPr>
            <p:ph type="ctrTitle"/>
          </p:nvPr>
        </p:nvSpPr>
        <p:spPr>
          <a:xfrm>
            <a:off x="643467" y="2829485"/>
            <a:ext cx="5262814" cy="119466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lt1"/>
              </a:buClr>
              <a:buSzPts val="5400"/>
              <a:buFont typeface="Arial"/>
              <a:buNone/>
            </a:pPr>
            <a:r>
              <a:rPr b="1" lang="en-GB" sz="4600"/>
              <a:t>2</a:t>
            </a:r>
            <a:r>
              <a:rPr b="1" baseline="30000" lang="en-GB" sz="4600"/>
              <a:t>ND</a:t>
            </a:r>
            <a:r>
              <a:rPr b="1" lang="en-GB" sz="4600"/>
              <a:t>  EXPERIMENT</a:t>
            </a:r>
            <a:endParaRPr sz="4600"/>
          </a:p>
        </p:txBody>
      </p:sp>
      <p:pic>
        <p:nvPicPr>
          <p:cNvPr descr="Φιάλη" id="304" name="Google Shape;304;p19"/>
          <p:cNvPicPr preferRelativeResize="0"/>
          <p:nvPr/>
        </p:nvPicPr>
        <p:blipFill rotWithShape="1">
          <a:blip r:embed="rId3">
            <a:alphaModFix/>
          </a:blip>
          <a:srcRect b="0" l="0" r="0" t="0"/>
          <a:stretch/>
        </p:blipFill>
        <p:spPr>
          <a:xfrm>
            <a:off x="6076606" y="690853"/>
            <a:ext cx="5471927" cy="5471927"/>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pic>
      <p:sp>
        <p:nvSpPr>
          <p:cNvPr id="305" name="Google Shape;305;p19"/>
          <p:cNvSpPr txBox="1"/>
          <p:nvPr/>
        </p:nvSpPr>
        <p:spPr>
          <a:xfrm>
            <a:off x="11209150" y="6392450"/>
            <a:ext cx="60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18</a:t>
            </a:r>
            <a:endParaRPr b="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Laboratory glassware containing solution" id="310" name="Google Shape;310;p26"/>
          <p:cNvPicPr preferRelativeResize="0"/>
          <p:nvPr/>
        </p:nvPicPr>
        <p:blipFill rotWithShape="1">
          <a:blip r:embed="rId3">
            <a:alphaModFix/>
          </a:blip>
          <a:srcRect b="0" l="0" r="17400" t="0"/>
          <a:stretch/>
        </p:blipFill>
        <p:spPr>
          <a:xfrm>
            <a:off x="20" y="975"/>
            <a:ext cx="7552924" cy="6858000"/>
          </a:xfrm>
          <a:prstGeom prst="rect">
            <a:avLst/>
          </a:prstGeom>
          <a:noFill/>
          <a:ln>
            <a:noFill/>
          </a:ln>
        </p:spPr>
      </p:pic>
      <p:sp>
        <p:nvSpPr>
          <p:cNvPr id="311" name="Google Shape;311;p26"/>
          <p:cNvSpPr txBox="1"/>
          <p:nvPr>
            <p:ph idx="1" type="body"/>
          </p:nvPr>
        </p:nvSpPr>
        <p:spPr>
          <a:xfrm>
            <a:off x="7832250" y="1442884"/>
            <a:ext cx="3706762" cy="3972232"/>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000"/>
              <a:buFont typeface="Noto Sans Symbols"/>
              <a:buChar char="⮚"/>
            </a:pPr>
            <a:r>
              <a:rPr lang="en-GB" sz="2000"/>
              <a:t>3rd  Hypothesis: People that suffered from otitis will appear a reduced ability to hear lower frequencies</a:t>
            </a:r>
            <a:endParaRPr sz="2000"/>
          </a:p>
        </p:txBody>
      </p:sp>
      <p:sp>
        <p:nvSpPr>
          <p:cNvPr id="312" name="Google Shape;312;p26"/>
          <p:cNvSpPr txBox="1"/>
          <p:nvPr/>
        </p:nvSpPr>
        <p:spPr>
          <a:xfrm>
            <a:off x="11441925" y="6356625"/>
            <a:ext cx="51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19</a:t>
            </a:r>
            <a:endParaRPr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GB" sz="4000"/>
              <a:t>CONTENTS</a:t>
            </a:r>
            <a:endParaRPr/>
          </a:p>
        </p:txBody>
      </p:sp>
      <p:sp>
        <p:nvSpPr>
          <p:cNvPr id="152" name="Google Shape;152;p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ctr">
              <a:lnSpc>
                <a:spcPct val="100000"/>
              </a:lnSpc>
              <a:spcBef>
                <a:spcPts val="0"/>
              </a:spcBef>
              <a:spcAft>
                <a:spcPts val="0"/>
              </a:spcAft>
              <a:buClr>
                <a:srgbClr val="CD8AD9"/>
              </a:buClr>
              <a:buSzPts val="1800"/>
              <a:buFont typeface="Noto Sans Symbols"/>
              <a:buChar char="⮚"/>
            </a:pPr>
            <a:r>
              <a:rPr lang="en-GB" sz="1800"/>
              <a:t>PROBLEM</a:t>
            </a:r>
            <a:endParaRPr/>
          </a:p>
          <a:p>
            <a:pPr indent="-285750" lvl="0" marL="285750" rtl="0" algn="ctr">
              <a:lnSpc>
                <a:spcPct val="100000"/>
              </a:lnSpc>
              <a:spcBef>
                <a:spcPts val="1000"/>
              </a:spcBef>
              <a:spcAft>
                <a:spcPts val="0"/>
              </a:spcAft>
              <a:buClr>
                <a:srgbClr val="CD8AD9"/>
              </a:buClr>
              <a:buSzPts val="1800"/>
              <a:buFont typeface="Noto Sans Symbols"/>
              <a:buChar char="⮚"/>
            </a:pPr>
            <a:r>
              <a:rPr lang="en-GB" sz="1800"/>
              <a:t>THEORY </a:t>
            </a:r>
            <a:endParaRPr/>
          </a:p>
          <a:p>
            <a:pPr indent="-285750" lvl="0" marL="285750" rtl="0" algn="ctr">
              <a:lnSpc>
                <a:spcPct val="100000"/>
              </a:lnSpc>
              <a:spcBef>
                <a:spcPts val="1000"/>
              </a:spcBef>
              <a:spcAft>
                <a:spcPts val="0"/>
              </a:spcAft>
              <a:buClr>
                <a:srgbClr val="CD8AD9"/>
              </a:buClr>
              <a:buSzPts val="1800"/>
              <a:buFont typeface="Noto Sans Symbols"/>
              <a:buChar char="⮚"/>
            </a:pPr>
            <a:r>
              <a:rPr lang="en-GB" sz="1800"/>
              <a:t>1</a:t>
            </a:r>
            <a:r>
              <a:rPr baseline="30000" lang="en-GB" sz="1800"/>
              <a:t>ST</a:t>
            </a:r>
            <a:r>
              <a:rPr lang="en-GB" sz="1800"/>
              <a:t> EXPERIMENT</a:t>
            </a:r>
            <a:endParaRPr/>
          </a:p>
          <a:p>
            <a:pPr indent="-285750" lvl="0" marL="285750" rtl="0" algn="ctr">
              <a:lnSpc>
                <a:spcPct val="100000"/>
              </a:lnSpc>
              <a:spcBef>
                <a:spcPts val="1000"/>
              </a:spcBef>
              <a:spcAft>
                <a:spcPts val="0"/>
              </a:spcAft>
              <a:buClr>
                <a:srgbClr val="CD8AD9"/>
              </a:buClr>
              <a:buSzPts val="1800"/>
              <a:buFont typeface="Noto Sans Symbols"/>
              <a:buChar char="⮚"/>
            </a:pPr>
            <a:r>
              <a:rPr lang="en-GB" sz="1800"/>
              <a:t>2</a:t>
            </a:r>
            <a:r>
              <a:rPr baseline="30000" lang="en-GB" sz="1800"/>
              <a:t>ND</a:t>
            </a:r>
            <a:r>
              <a:rPr lang="en-GB" sz="1800"/>
              <a:t> EXPERIMENT</a:t>
            </a:r>
            <a:endParaRPr/>
          </a:p>
          <a:p>
            <a:pPr indent="-285750" lvl="0" marL="285750" rtl="0" algn="ctr">
              <a:lnSpc>
                <a:spcPct val="100000"/>
              </a:lnSpc>
              <a:spcBef>
                <a:spcPts val="1000"/>
              </a:spcBef>
              <a:spcAft>
                <a:spcPts val="0"/>
              </a:spcAft>
              <a:buClr>
                <a:srgbClr val="CD8AD9"/>
              </a:buClr>
              <a:buSzPts val="1800"/>
              <a:buFont typeface="Noto Sans Symbols"/>
              <a:buChar char="⮚"/>
            </a:pPr>
            <a:r>
              <a:rPr lang="en-GB" sz="1800"/>
              <a:t>3</a:t>
            </a:r>
            <a:r>
              <a:rPr baseline="30000" lang="en-GB" sz="1800"/>
              <a:t>RD</a:t>
            </a:r>
            <a:r>
              <a:rPr lang="en-GB" sz="1800"/>
              <a:t> EXPERIMENT</a:t>
            </a:r>
            <a:endParaRPr/>
          </a:p>
          <a:p>
            <a:pPr indent="-285750" lvl="0" marL="285750" rtl="0" algn="ctr">
              <a:lnSpc>
                <a:spcPct val="100000"/>
              </a:lnSpc>
              <a:spcBef>
                <a:spcPts val="1000"/>
              </a:spcBef>
              <a:spcAft>
                <a:spcPts val="0"/>
              </a:spcAft>
              <a:buClr>
                <a:srgbClr val="CD8AD9"/>
              </a:buClr>
              <a:buSzPts val="1800"/>
              <a:buFont typeface="Noto Sans Symbols"/>
              <a:buChar char="⮚"/>
            </a:pPr>
            <a:r>
              <a:rPr lang="en-GB" sz="1800"/>
              <a:t>DEDUCTIONS</a:t>
            </a:r>
            <a:endParaRPr/>
          </a:p>
          <a:p>
            <a:pPr indent="-285750" lvl="0" marL="285750" rtl="0" algn="ctr">
              <a:lnSpc>
                <a:spcPct val="100000"/>
              </a:lnSpc>
              <a:spcBef>
                <a:spcPts val="1000"/>
              </a:spcBef>
              <a:spcAft>
                <a:spcPts val="0"/>
              </a:spcAft>
              <a:buClr>
                <a:srgbClr val="CD8AD9"/>
              </a:buClr>
              <a:buSzPts val="1800"/>
              <a:buFont typeface="Noto Sans Symbols"/>
              <a:buChar char="⮚"/>
            </a:pPr>
            <a:r>
              <a:rPr lang="en-GB" sz="1800"/>
              <a:t>CONCLUSION</a:t>
            </a:r>
            <a:endParaRPr sz="1800"/>
          </a:p>
          <a:p>
            <a:pPr indent="-171450" lvl="0" marL="285750" rtl="0" algn="l">
              <a:lnSpc>
                <a:spcPct val="100000"/>
              </a:lnSpc>
              <a:spcBef>
                <a:spcPts val="1000"/>
              </a:spcBef>
              <a:spcAft>
                <a:spcPts val="0"/>
              </a:spcAft>
              <a:buSzPts val="1800"/>
              <a:buNone/>
            </a:pPr>
            <a:r>
              <a:t/>
            </a:r>
            <a:endParaRPr/>
          </a:p>
        </p:txBody>
      </p:sp>
      <p:sp>
        <p:nvSpPr>
          <p:cNvPr id="153" name="Google Shape;153;p2"/>
          <p:cNvSpPr txBox="1"/>
          <p:nvPr/>
        </p:nvSpPr>
        <p:spPr>
          <a:xfrm>
            <a:off x="11388225" y="6285000"/>
            <a:ext cx="50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a:t>
            </a:r>
            <a:endParaRPr b="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7"/>
          <p:cNvSpPr txBox="1"/>
          <p:nvPr>
            <p:ph type="title"/>
          </p:nvPr>
        </p:nvSpPr>
        <p:spPr>
          <a:xfrm>
            <a:off x="685801" y="609600"/>
            <a:ext cx="10131425" cy="122758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GB" sz="4000"/>
              <a:t>CONSTANTS</a:t>
            </a:r>
            <a:endParaRPr sz="4000"/>
          </a:p>
        </p:txBody>
      </p:sp>
      <p:grpSp>
        <p:nvGrpSpPr>
          <p:cNvPr id="318" name="Google Shape;318;p27"/>
          <p:cNvGrpSpPr/>
          <p:nvPr/>
        </p:nvGrpSpPr>
        <p:grpSpPr>
          <a:xfrm>
            <a:off x="1059809" y="2213454"/>
            <a:ext cx="10131425" cy="3384798"/>
            <a:chOff x="0" y="0"/>
            <a:chExt cx="10131425" cy="3384798"/>
          </a:xfrm>
        </p:grpSpPr>
        <p:cxnSp>
          <p:nvCxnSpPr>
            <p:cNvPr id="319" name="Google Shape;319;p27"/>
            <p:cNvCxnSpPr/>
            <p:nvPr/>
          </p:nvCxnSpPr>
          <p:spPr>
            <a:xfrm>
              <a:off x="0" y="0"/>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20" name="Google Shape;320;p27"/>
            <p:cNvSpPr/>
            <p:nvPr/>
          </p:nvSpPr>
          <p:spPr>
            <a:xfrm>
              <a:off x="0" y="0"/>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7"/>
            <p:cNvSpPr txBox="1"/>
            <p:nvPr/>
          </p:nvSpPr>
          <p:spPr>
            <a:xfrm>
              <a:off x="0" y="0"/>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3900" u="none" cap="none" strike="noStrike">
                <a:solidFill>
                  <a:schemeClr val="lt1"/>
                </a:solidFill>
                <a:latin typeface="Arial"/>
                <a:ea typeface="Arial"/>
                <a:cs typeface="Arial"/>
                <a:sym typeface="Arial"/>
              </a:endParaRPr>
            </a:p>
          </p:txBody>
        </p:sp>
        <p:cxnSp>
          <p:nvCxnSpPr>
            <p:cNvPr id="322" name="Google Shape;322;p27"/>
            <p:cNvCxnSpPr/>
            <p:nvPr/>
          </p:nvCxnSpPr>
          <p:spPr>
            <a:xfrm>
              <a:off x="0" y="84619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23" name="Google Shape;323;p27"/>
            <p:cNvSpPr/>
            <p:nvPr/>
          </p:nvSpPr>
          <p:spPr>
            <a:xfrm>
              <a:off x="0" y="8461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7"/>
            <p:cNvSpPr txBox="1"/>
            <p:nvPr/>
          </p:nvSpPr>
          <p:spPr>
            <a:xfrm>
              <a:off x="0" y="846199"/>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1400" u="none" cap="none" strike="noStrike">
                <a:solidFill>
                  <a:srgbClr val="000000"/>
                </a:solidFill>
                <a:latin typeface="Arial"/>
                <a:ea typeface="Arial"/>
                <a:cs typeface="Arial"/>
                <a:sym typeface="Arial"/>
              </a:endParaRPr>
            </a:p>
          </p:txBody>
        </p:sp>
        <p:cxnSp>
          <p:nvCxnSpPr>
            <p:cNvPr id="325" name="Google Shape;325;p27"/>
            <p:cNvCxnSpPr/>
            <p:nvPr/>
          </p:nvCxnSpPr>
          <p:spPr>
            <a:xfrm>
              <a:off x="0" y="169239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26" name="Google Shape;326;p27"/>
            <p:cNvSpPr/>
            <p:nvPr/>
          </p:nvSpPr>
          <p:spPr>
            <a:xfrm>
              <a:off x="0" y="16923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7"/>
            <p:cNvSpPr txBox="1"/>
            <p:nvPr/>
          </p:nvSpPr>
          <p:spPr>
            <a:xfrm>
              <a:off x="0" y="1692399"/>
              <a:ext cx="10131425" cy="846199"/>
            </a:xfrm>
            <a:prstGeom prst="rect">
              <a:avLst/>
            </a:prstGeom>
            <a:noFill/>
            <a:ln>
              <a:noFill/>
            </a:ln>
          </p:spPr>
          <p:txBody>
            <a:bodyPr anchorCtr="0" anchor="t"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rial"/>
                <a:buNone/>
              </a:pPr>
              <a:r>
                <a:rPr b="0" i="0" lang="en-GB" sz="3900" u="none" cap="none" strike="noStrike">
                  <a:solidFill>
                    <a:schemeClr val="lt1"/>
                  </a:solidFill>
                  <a:latin typeface="Arial"/>
                  <a:ea typeface="Arial"/>
                  <a:cs typeface="Arial"/>
                  <a:sym typeface="Arial"/>
                </a:rPr>
                <a:t>Headphones</a:t>
              </a:r>
              <a:endParaRPr b="0" i="0" sz="3900" u="none" cap="none" strike="noStrike">
                <a:solidFill>
                  <a:schemeClr val="lt1"/>
                </a:solidFill>
                <a:latin typeface="Arial"/>
                <a:ea typeface="Arial"/>
                <a:cs typeface="Arial"/>
                <a:sym typeface="Arial"/>
              </a:endParaRPr>
            </a:p>
          </p:txBody>
        </p:sp>
        <p:cxnSp>
          <p:nvCxnSpPr>
            <p:cNvPr id="328" name="Google Shape;328;p27"/>
            <p:cNvCxnSpPr/>
            <p:nvPr/>
          </p:nvCxnSpPr>
          <p:spPr>
            <a:xfrm>
              <a:off x="0" y="253859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29" name="Google Shape;329;p27"/>
            <p:cNvSpPr/>
            <p:nvPr/>
          </p:nvSpPr>
          <p:spPr>
            <a:xfrm>
              <a:off x="0" y="25385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7"/>
            <p:cNvSpPr txBox="1"/>
            <p:nvPr/>
          </p:nvSpPr>
          <p:spPr>
            <a:xfrm>
              <a:off x="0" y="2538599"/>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3900" u="none" cap="none" strike="noStrike">
                <a:solidFill>
                  <a:schemeClr val="lt1"/>
                </a:solidFill>
                <a:latin typeface="Arial"/>
                <a:ea typeface="Arial"/>
                <a:cs typeface="Arial"/>
                <a:sym typeface="Arial"/>
              </a:endParaRPr>
            </a:p>
          </p:txBody>
        </p:sp>
      </p:grpSp>
      <p:sp>
        <p:nvSpPr>
          <p:cNvPr id="331" name="Google Shape;331;p27"/>
          <p:cNvSpPr txBox="1"/>
          <p:nvPr/>
        </p:nvSpPr>
        <p:spPr>
          <a:xfrm>
            <a:off x="1030287" y="2483141"/>
            <a:ext cx="101019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200"/>
              <a:buFont typeface="Arial"/>
              <a:buNone/>
            </a:pPr>
            <a:r>
              <a:rPr lang="en-GB" sz="3200">
                <a:solidFill>
                  <a:schemeClr val="lt1"/>
                </a:solidFill>
              </a:rPr>
              <a:t>Age</a:t>
            </a:r>
            <a:endParaRPr b="0" i="0" sz="3900" u="none" cap="none" strike="noStrike">
              <a:solidFill>
                <a:schemeClr val="lt1"/>
              </a:solidFill>
              <a:latin typeface="Arial"/>
              <a:ea typeface="Arial"/>
              <a:cs typeface="Arial"/>
              <a:sym typeface="Arial"/>
            </a:endParaRPr>
          </a:p>
        </p:txBody>
      </p:sp>
      <p:sp>
        <p:nvSpPr>
          <p:cNvPr id="332" name="Google Shape;332;p27"/>
          <p:cNvSpPr txBox="1"/>
          <p:nvPr/>
        </p:nvSpPr>
        <p:spPr>
          <a:xfrm>
            <a:off x="1813420" y="4905756"/>
            <a:ext cx="85653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900"/>
              <a:buFont typeface="Arial"/>
              <a:buNone/>
            </a:pPr>
            <a:r>
              <a:rPr b="0" i="0" lang="en-GB" sz="3900" u="none" cap="none" strike="noStrike">
                <a:solidFill>
                  <a:schemeClr val="lt1"/>
                </a:solidFill>
                <a:latin typeface="Arial"/>
                <a:ea typeface="Arial"/>
                <a:cs typeface="Arial"/>
                <a:sym typeface="Arial"/>
              </a:rPr>
              <a:t>Utilization of Smartphone</a:t>
            </a:r>
            <a:endParaRPr b="0" i="0" sz="3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900"/>
              <a:buFont typeface="Arial"/>
              <a:buNone/>
            </a:pPr>
            <a:r>
              <a:t/>
            </a:r>
            <a:endParaRPr sz="3900">
              <a:solidFill>
                <a:schemeClr val="lt1"/>
              </a:solidFill>
            </a:endParaRPr>
          </a:p>
        </p:txBody>
      </p:sp>
      <p:sp>
        <p:nvSpPr>
          <p:cNvPr id="333" name="Google Shape;333;p27"/>
          <p:cNvSpPr txBox="1"/>
          <p:nvPr/>
        </p:nvSpPr>
        <p:spPr>
          <a:xfrm>
            <a:off x="11441925" y="6356625"/>
            <a:ext cx="5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20</a:t>
            </a:r>
            <a:endParaRPr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8"/>
          <p:cNvSpPr txBox="1"/>
          <p:nvPr>
            <p:ph type="title"/>
          </p:nvPr>
        </p:nvSpPr>
        <p:spPr>
          <a:xfrm>
            <a:off x="612397" y="664730"/>
            <a:ext cx="10131425" cy="14562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100"/>
              <a:buFont typeface="Arial"/>
              <a:buNone/>
            </a:pPr>
            <a:r>
              <a:rPr b="1" lang="en-GB" sz="3500"/>
              <a:t>Independent variable : </a:t>
            </a:r>
            <a:endParaRPr sz="4000"/>
          </a:p>
        </p:txBody>
      </p:sp>
      <p:grpSp>
        <p:nvGrpSpPr>
          <p:cNvPr id="339" name="Google Shape;339;p28"/>
          <p:cNvGrpSpPr/>
          <p:nvPr/>
        </p:nvGrpSpPr>
        <p:grpSpPr>
          <a:xfrm>
            <a:off x="685800" y="2406813"/>
            <a:ext cx="10131425" cy="3383972"/>
            <a:chOff x="0" y="413"/>
            <a:chExt cx="10131425" cy="3383972"/>
          </a:xfrm>
        </p:grpSpPr>
        <p:cxnSp>
          <p:nvCxnSpPr>
            <p:cNvPr id="340" name="Google Shape;340;p28"/>
            <p:cNvCxnSpPr/>
            <p:nvPr/>
          </p:nvCxnSpPr>
          <p:spPr>
            <a:xfrm>
              <a:off x="0" y="413"/>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41" name="Google Shape;341;p28"/>
            <p:cNvSpPr/>
            <p:nvPr/>
          </p:nvSpPr>
          <p:spPr>
            <a:xfrm>
              <a:off x="0" y="413"/>
              <a:ext cx="10131425" cy="6767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8"/>
            <p:cNvSpPr txBox="1"/>
            <p:nvPr/>
          </p:nvSpPr>
          <p:spPr>
            <a:xfrm>
              <a:off x="0" y="413"/>
              <a:ext cx="10131425" cy="676794"/>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t/>
              </a:r>
              <a:endParaRPr b="0" i="0" sz="3100" u="none" cap="none" strike="noStrike">
                <a:solidFill>
                  <a:schemeClr val="lt1"/>
                </a:solidFill>
                <a:latin typeface="Arial"/>
                <a:ea typeface="Arial"/>
                <a:cs typeface="Arial"/>
                <a:sym typeface="Arial"/>
              </a:endParaRPr>
            </a:p>
          </p:txBody>
        </p:sp>
        <p:cxnSp>
          <p:nvCxnSpPr>
            <p:cNvPr id="343" name="Google Shape;343;p28"/>
            <p:cNvCxnSpPr/>
            <p:nvPr/>
          </p:nvCxnSpPr>
          <p:spPr>
            <a:xfrm>
              <a:off x="0" y="677207"/>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44" name="Google Shape;344;p28"/>
            <p:cNvSpPr/>
            <p:nvPr/>
          </p:nvSpPr>
          <p:spPr>
            <a:xfrm>
              <a:off x="0" y="677207"/>
              <a:ext cx="10131425" cy="6767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8"/>
            <p:cNvSpPr txBox="1"/>
            <p:nvPr/>
          </p:nvSpPr>
          <p:spPr>
            <a:xfrm>
              <a:off x="0" y="677207"/>
              <a:ext cx="10131425" cy="676794"/>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1" lang="en-GB" sz="3500">
                  <a:solidFill>
                    <a:schemeClr val="lt1"/>
                  </a:solidFill>
                </a:rPr>
                <a:t>Dependent  variable :</a:t>
              </a:r>
              <a:endParaRPr b="1" sz="3500">
                <a:solidFill>
                  <a:schemeClr val="lt1"/>
                </a:solidFill>
              </a:endParaRPr>
            </a:p>
            <a:p>
              <a:pPr indent="0" lvl="0" marL="0" marR="0" rtl="0" algn="l">
                <a:lnSpc>
                  <a:spcPct val="90000"/>
                </a:lnSpc>
                <a:spcBef>
                  <a:spcPts val="0"/>
                </a:spcBef>
                <a:spcAft>
                  <a:spcPts val="0"/>
                </a:spcAft>
                <a:buClr>
                  <a:schemeClr val="lt1"/>
                </a:buClr>
                <a:buSzPts val="3100"/>
                <a:buFont typeface="Arial"/>
                <a:buNone/>
              </a:pPr>
              <a:r>
                <a:rPr b="1" lang="en-GB" sz="3500">
                  <a:solidFill>
                    <a:schemeClr val="lt1"/>
                  </a:solidFill>
                </a:rPr>
                <a:t> </a:t>
              </a:r>
              <a:endParaRPr b="1" sz="3500">
                <a:solidFill>
                  <a:schemeClr val="lt1"/>
                </a:solidFill>
              </a:endParaRPr>
            </a:p>
            <a:p>
              <a:pPr indent="0" lvl="0" marL="0" marR="0" rtl="0" algn="l">
                <a:lnSpc>
                  <a:spcPct val="90000"/>
                </a:lnSpc>
                <a:spcBef>
                  <a:spcPts val="0"/>
                </a:spcBef>
                <a:spcAft>
                  <a:spcPts val="0"/>
                </a:spcAft>
                <a:buClr>
                  <a:schemeClr val="lt1"/>
                </a:buClr>
                <a:buSzPts val="3100"/>
                <a:buFont typeface="Arial"/>
                <a:buNone/>
              </a:pPr>
              <a:r>
                <a:rPr lang="en-GB" sz="3100">
                  <a:solidFill>
                    <a:schemeClr val="lt1"/>
                  </a:solidFill>
                </a:rPr>
                <a:t>Frequencies they are able to hear </a:t>
              </a:r>
              <a:endParaRPr sz="3100">
                <a:solidFill>
                  <a:schemeClr val="lt1"/>
                </a:solidFill>
              </a:endParaRPr>
            </a:p>
          </p:txBody>
        </p:sp>
        <p:cxnSp>
          <p:nvCxnSpPr>
            <p:cNvPr id="346" name="Google Shape;346;p28"/>
            <p:cNvCxnSpPr/>
            <p:nvPr/>
          </p:nvCxnSpPr>
          <p:spPr>
            <a:xfrm>
              <a:off x="0" y="663710"/>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47" name="Google Shape;347;p28"/>
            <p:cNvSpPr/>
            <p:nvPr/>
          </p:nvSpPr>
          <p:spPr>
            <a:xfrm>
              <a:off x="0" y="1354002"/>
              <a:ext cx="10131425" cy="6767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8"/>
            <p:cNvSpPr txBox="1"/>
            <p:nvPr/>
          </p:nvSpPr>
          <p:spPr>
            <a:xfrm>
              <a:off x="0" y="1354002"/>
              <a:ext cx="10131425" cy="676794"/>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t/>
              </a:r>
              <a:endParaRPr b="0" i="0" sz="3100" u="none" cap="none" strike="noStrike">
                <a:solidFill>
                  <a:schemeClr val="lt1"/>
                </a:solidFill>
                <a:latin typeface="Arial"/>
                <a:ea typeface="Arial"/>
                <a:cs typeface="Arial"/>
                <a:sym typeface="Arial"/>
              </a:endParaRPr>
            </a:p>
          </p:txBody>
        </p:sp>
        <p:cxnSp>
          <p:nvCxnSpPr>
            <p:cNvPr id="349" name="Google Shape;349;p28"/>
            <p:cNvCxnSpPr/>
            <p:nvPr/>
          </p:nvCxnSpPr>
          <p:spPr>
            <a:xfrm>
              <a:off x="0" y="651860"/>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50" name="Google Shape;350;p28"/>
            <p:cNvSpPr/>
            <p:nvPr/>
          </p:nvSpPr>
          <p:spPr>
            <a:xfrm>
              <a:off x="0" y="1340067"/>
              <a:ext cx="10131425" cy="6767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8"/>
            <p:cNvSpPr txBox="1"/>
            <p:nvPr/>
          </p:nvSpPr>
          <p:spPr>
            <a:xfrm>
              <a:off x="0" y="1340067"/>
              <a:ext cx="10131425" cy="676794"/>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t/>
              </a:r>
              <a:endParaRPr b="0" i="0" sz="3100" u="none" cap="none" strike="noStrike">
                <a:solidFill>
                  <a:schemeClr val="lt1"/>
                </a:solidFill>
                <a:latin typeface="Arial"/>
                <a:ea typeface="Arial"/>
                <a:cs typeface="Arial"/>
                <a:sym typeface="Arial"/>
              </a:endParaRPr>
            </a:p>
          </p:txBody>
        </p:sp>
        <p:cxnSp>
          <p:nvCxnSpPr>
            <p:cNvPr id="352" name="Google Shape;352;p28"/>
            <p:cNvCxnSpPr/>
            <p:nvPr/>
          </p:nvCxnSpPr>
          <p:spPr>
            <a:xfrm>
              <a:off x="0" y="665334"/>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53" name="Google Shape;353;p28"/>
            <p:cNvSpPr/>
            <p:nvPr/>
          </p:nvSpPr>
          <p:spPr>
            <a:xfrm>
              <a:off x="0" y="2707591"/>
              <a:ext cx="10131425" cy="6767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8"/>
            <p:cNvSpPr txBox="1"/>
            <p:nvPr/>
          </p:nvSpPr>
          <p:spPr>
            <a:xfrm>
              <a:off x="0" y="2707591"/>
              <a:ext cx="10131425" cy="676794"/>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t/>
              </a:r>
              <a:endParaRPr b="0" i="0" sz="3100" u="none" cap="none" strike="noStrike">
                <a:solidFill>
                  <a:schemeClr val="lt1"/>
                </a:solidFill>
                <a:latin typeface="Arial"/>
                <a:ea typeface="Arial"/>
                <a:cs typeface="Arial"/>
                <a:sym typeface="Arial"/>
              </a:endParaRPr>
            </a:p>
          </p:txBody>
        </p:sp>
      </p:grpSp>
      <p:sp>
        <p:nvSpPr>
          <p:cNvPr id="355" name="Google Shape;355;p28"/>
          <p:cNvSpPr txBox="1"/>
          <p:nvPr/>
        </p:nvSpPr>
        <p:spPr>
          <a:xfrm>
            <a:off x="781225" y="2474812"/>
            <a:ext cx="9793800" cy="5772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100"/>
              <a:buFont typeface="Arial"/>
              <a:buNone/>
            </a:pPr>
            <a:r>
              <a:rPr b="1" lang="en-GB" sz="3500">
                <a:solidFill>
                  <a:schemeClr val="lt1"/>
                </a:solidFill>
              </a:rPr>
              <a:t>Otitis</a:t>
            </a:r>
            <a:endParaRPr b="0" i="0" sz="3200" u="none" cap="none" strike="noStrike">
              <a:solidFill>
                <a:schemeClr val="lt1"/>
              </a:solidFill>
              <a:latin typeface="Arial"/>
              <a:ea typeface="Arial"/>
              <a:cs typeface="Arial"/>
              <a:sym typeface="Arial"/>
            </a:endParaRPr>
          </a:p>
        </p:txBody>
      </p:sp>
      <p:sp>
        <p:nvSpPr>
          <p:cNvPr id="356" name="Google Shape;356;p28"/>
          <p:cNvSpPr txBox="1"/>
          <p:nvPr/>
        </p:nvSpPr>
        <p:spPr>
          <a:xfrm>
            <a:off x="11316600" y="6356625"/>
            <a:ext cx="53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21</a:t>
            </a:r>
            <a:endParaRPr b="1">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aphicFrame>
        <p:nvGraphicFramePr>
          <p:cNvPr id="361" name="Google Shape;361;p29"/>
          <p:cNvGraphicFramePr/>
          <p:nvPr/>
        </p:nvGraphicFramePr>
        <p:xfrm>
          <a:off x="276836" y="629174"/>
          <a:ext cx="10561739" cy="5991836"/>
        </p:xfrm>
        <a:graphic>
          <a:graphicData uri="http://schemas.openxmlformats.org/drawingml/2006/chart">
            <c:chart r:id="rId3"/>
          </a:graphicData>
        </a:graphic>
      </p:graphicFrame>
      <p:sp>
        <p:nvSpPr>
          <p:cNvPr id="362" name="Google Shape;362;p29"/>
          <p:cNvSpPr txBox="1"/>
          <p:nvPr/>
        </p:nvSpPr>
        <p:spPr>
          <a:xfrm>
            <a:off x="7788051" y="404664"/>
            <a:ext cx="4151784" cy="738664"/>
          </a:xfrm>
          <a:prstGeom prst="rect">
            <a:avLst/>
          </a:prstGeom>
          <a:noFill/>
          <a:ln cap="flat" cmpd="sng" w="38100">
            <a:solidFill>
              <a:srgbClr val="CD8AD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14 females</a:t>
            </a:r>
            <a:endParaRPr/>
          </a:p>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10 males </a:t>
            </a:r>
            <a:endParaRPr/>
          </a:p>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There was at least 1 person in each age group </a:t>
            </a:r>
            <a:endParaRPr b="1" i="0" sz="1400" u="none" cap="none" strike="noStrike">
              <a:solidFill>
                <a:schemeClr val="lt1"/>
              </a:solidFill>
              <a:latin typeface="Arial"/>
              <a:ea typeface="Arial"/>
              <a:cs typeface="Arial"/>
              <a:sym typeface="Arial"/>
            </a:endParaRPr>
          </a:p>
        </p:txBody>
      </p:sp>
      <p:sp>
        <p:nvSpPr>
          <p:cNvPr id="363" name="Google Shape;363;p29"/>
          <p:cNvSpPr txBox="1"/>
          <p:nvPr/>
        </p:nvSpPr>
        <p:spPr>
          <a:xfrm>
            <a:off x="11352400" y="6392450"/>
            <a:ext cx="71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22</a:t>
            </a:r>
            <a:endParaRPr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aphicFrame>
        <p:nvGraphicFramePr>
          <p:cNvPr id="368" name="Google Shape;368;p30"/>
          <p:cNvGraphicFramePr/>
          <p:nvPr/>
        </p:nvGraphicFramePr>
        <p:xfrm>
          <a:off x="461393" y="300955"/>
          <a:ext cx="10385572" cy="6256090"/>
        </p:xfrm>
        <a:graphic>
          <a:graphicData uri="http://schemas.openxmlformats.org/drawingml/2006/chart">
            <c:chart r:id="rId3"/>
          </a:graphicData>
        </a:graphic>
      </p:graphicFrame>
      <p:sp>
        <p:nvSpPr>
          <p:cNvPr id="369" name="Google Shape;369;p30"/>
          <p:cNvSpPr txBox="1"/>
          <p:nvPr/>
        </p:nvSpPr>
        <p:spPr>
          <a:xfrm>
            <a:off x="11191250" y="6428250"/>
            <a:ext cx="8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23</a:t>
            </a:r>
            <a:endParaRPr b="1">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5"/>
          <p:cNvSpPr txBox="1"/>
          <p:nvPr>
            <p:ph type="ctrTitle"/>
          </p:nvPr>
        </p:nvSpPr>
        <p:spPr>
          <a:xfrm>
            <a:off x="643467" y="2829485"/>
            <a:ext cx="5262814" cy="119466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lt1"/>
              </a:buClr>
              <a:buSzPts val="5400"/>
              <a:buFont typeface="Arial"/>
              <a:buNone/>
            </a:pPr>
            <a:r>
              <a:rPr b="1" lang="en-GB" sz="4200"/>
              <a:t>3</a:t>
            </a:r>
            <a:r>
              <a:rPr b="1" baseline="30000" lang="en-GB" sz="4200"/>
              <a:t>RD</a:t>
            </a:r>
            <a:r>
              <a:rPr b="1" lang="en-GB" sz="4200"/>
              <a:t>   EXPERIMENT</a:t>
            </a:r>
            <a:endParaRPr sz="4200"/>
          </a:p>
        </p:txBody>
      </p:sp>
      <p:pic>
        <p:nvPicPr>
          <p:cNvPr descr="Φιάλη" id="375" name="Google Shape;375;p25"/>
          <p:cNvPicPr preferRelativeResize="0"/>
          <p:nvPr/>
        </p:nvPicPr>
        <p:blipFill rotWithShape="1">
          <a:blip r:embed="rId3">
            <a:alphaModFix/>
          </a:blip>
          <a:srcRect b="0" l="0" r="0" t="0"/>
          <a:stretch/>
        </p:blipFill>
        <p:spPr>
          <a:xfrm>
            <a:off x="6076606" y="690853"/>
            <a:ext cx="5471927" cy="5471927"/>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pic>
      <p:sp>
        <p:nvSpPr>
          <p:cNvPr id="376" name="Google Shape;376;p25"/>
          <p:cNvSpPr txBox="1"/>
          <p:nvPr/>
        </p:nvSpPr>
        <p:spPr>
          <a:xfrm>
            <a:off x="11280775" y="6285000"/>
            <a:ext cx="75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24</a:t>
            </a:r>
            <a:endParaRPr b="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0" name="Shape 380"/>
        <p:cNvGrpSpPr/>
        <p:nvPr/>
      </p:nvGrpSpPr>
      <p:grpSpPr>
        <a:xfrm>
          <a:off x="0" y="0"/>
          <a:ext cx="0" cy="0"/>
          <a:chOff x="0" y="0"/>
          <a:chExt cx="0" cy="0"/>
        </a:xfrm>
      </p:grpSpPr>
      <p:pic>
        <p:nvPicPr>
          <p:cNvPr descr="Laboratory glassware containing solution" id="381" name="Google Shape;381;p20"/>
          <p:cNvPicPr preferRelativeResize="0"/>
          <p:nvPr/>
        </p:nvPicPr>
        <p:blipFill rotWithShape="1">
          <a:blip r:embed="rId4">
            <a:alphaModFix/>
          </a:blip>
          <a:srcRect b="0" l="0" r="17400" t="0"/>
          <a:stretch/>
        </p:blipFill>
        <p:spPr>
          <a:xfrm>
            <a:off x="20" y="975"/>
            <a:ext cx="7552924" cy="6858000"/>
          </a:xfrm>
          <a:prstGeom prst="rect">
            <a:avLst/>
          </a:prstGeom>
          <a:noFill/>
          <a:ln>
            <a:noFill/>
          </a:ln>
        </p:spPr>
      </p:pic>
      <p:sp>
        <p:nvSpPr>
          <p:cNvPr id="382" name="Google Shape;382;p20"/>
          <p:cNvSpPr txBox="1"/>
          <p:nvPr>
            <p:ph idx="1" type="body"/>
          </p:nvPr>
        </p:nvSpPr>
        <p:spPr>
          <a:xfrm>
            <a:off x="7832250" y="1442884"/>
            <a:ext cx="3706762" cy="3972232"/>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000"/>
              <a:buFont typeface="Noto Sans Symbols"/>
              <a:buChar char="⮚"/>
            </a:pPr>
            <a:r>
              <a:rPr lang="en-GB" sz="2000"/>
              <a:t>4th Hypothesis: Hearing of loud pop-music will make the hearing of lower noises harder</a:t>
            </a:r>
            <a:endParaRPr sz="2000"/>
          </a:p>
        </p:txBody>
      </p:sp>
      <p:sp>
        <p:nvSpPr>
          <p:cNvPr id="383" name="Google Shape;383;p20"/>
          <p:cNvSpPr txBox="1"/>
          <p:nvPr/>
        </p:nvSpPr>
        <p:spPr>
          <a:xfrm>
            <a:off x="11173350" y="6320825"/>
            <a:ext cx="71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25</a:t>
            </a:r>
            <a:endParaRPr b="1">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1"/>
          <p:cNvSpPr txBox="1"/>
          <p:nvPr>
            <p:ph type="title"/>
          </p:nvPr>
        </p:nvSpPr>
        <p:spPr>
          <a:xfrm>
            <a:off x="685801" y="609600"/>
            <a:ext cx="10131425" cy="122758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GB" sz="4000"/>
              <a:t>CONSTANTS </a:t>
            </a:r>
            <a:endParaRPr sz="4000"/>
          </a:p>
        </p:txBody>
      </p:sp>
      <p:grpSp>
        <p:nvGrpSpPr>
          <p:cNvPr id="389" name="Google Shape;389;p21"/>
          <p:cNvGrpSpPr/>
          <p:nvPr/>
        </p:nvGrpSpPr>
        <p:grpSpPr>
          <a:xfrm>
            <a:off x="1030287" y="2423178"/>
            <a:ext cx="10131425" cy="3384798"/>
            <a:chOff x="0" y="0"/>
            <a:chExt cx="10131425" cy="3384798"/>
          </a:xfrm>
        </p:grpSpPr>
        <p:cxnSp>
          <p:nvCxnSpPr>
            <p:cNvPr id="390" name="Google Shape;390;p21"/>
            <p:cNvCxnSpPr/>
            <p:nvPr/>
          </p:nvCxnSpPr>
          <p:spPr>
            <a:xfrm>
              <a:off x="0" y="0"/>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91" name="Google Shape;391;p21"/>
            <p:cNvSpPr/>
            <p:nvPr/>
          </p:nvSpPr>
          <p:spPr>
            <a:xfrm>
              <a:off x="0" y="0"/>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1"/>
            <p:cNvSpPr txBox="1"/>
            <p:nvPr/>
          </p:nvSpPr>
          <p:spPr>
            <a:xfrm>
              <a:off x="0" y="0"/>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3900" u="none" cap="none" strike="noStrike">
                <a:solidFill>
                  <a:schemeClr val="lt1"/>
                </a:solidFill>
                <a:latin typeface="Arial"/>
                <a:ea typeface="Arial"/>
                <a:cs typeface="Arial"/>
                <a:sym typeface="Arial"/>
              </a:endParaRPr>
            </a:p>
          </p:txBody>
        </p:sp>
        <p:cxnSp>
          <p:nvCxnSpPr>
            <p:cNvPr id="393" name="Google Shape;393;p21"/>
            <p:cNvCxnSpPr/>
            <p:nvPr/>
          </p:nvCxnSpPr>
          <p:spPr>
            <a:xfrm>
              <a:off x="0" y="84619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94" name="Google Shape;394;p21"/>
            <p:cNvSpPr/>
            <p:nvPr/>
          </p:nvSpPr>
          <p:spPr>
            <a:xfrm>
              <a:off x="0" y="8461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1"/>
            <p:cNvSpPr txBox="1"/>
            <p:nvPr/>
          </p:nvSpPr>
          <p:spPr>
            <a:xfrm>
              <a:off x="0" y="846199"/>
              <a:ext cx="10131425" cy="846199"/>
            </a:xfrm>
            <a:prstGeom prst="rect">
              <a:avLst/>
            </a:prstGeom>
            <a:noFill/>
            <a:ln>
              <a:noFill/>
            </a:ln>
          </p:spPr>
          <p:txBody>
            <a:bodyPr anchorCtr="0" anchor="t"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rial"/>
                <a:buNone/>
              </a:pPr>
              <a:r>
                <a:rPr b="0" i="0" lang="en-GB" sz="3900" u="none" cap="none" strike="noStrike">
                  <a:solidFill>
                    <a:schemeClr val="lt1"/>
                  </a:solidFill>
                  <a:latin typeface="Arial"/>
                  <a:ea typeface="Arial"/>
                  <a:cs typeface="Arial"/>
                  <a:sym typeface="Arial"/>
                </a:rPr>
                <a:t>Soundproofed room</a:t>
              </a:r>
              <a:endParaRPr b="0" i="0" sz="1400" u="none" cap="none" strike="noStrike">
                <a:solidFill>
                  <a:srgbClr val="000000"/>
                </a:solidFill>
                <a:latin typeface="Arial"/>
                <a:ea typeface="Arial"/>
                <a:cs typeface="Arial"/>
                <a:sym typeface="Arial"/>
              </a:endParaRPr>
            </a:p>
          </p:txBody>
        </p:sp>
        <p:cxnSp>
          <p:nvCxnSpPr>
            <p:cNvPr id="396" name="Google Shape;396;p21"/>
            <p:cNvCxnSpPr/>
            <p:nvPr/>
          </p:nvCxnSpPr>
          <p:spPr>
            <a:xfrm>
              <a:off x="0" y="169239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397" name="Google Shape;397;p21"/>
            <p:cNvSpPr/>
            <p:nvPr/>
          </p:nvSpPr>
          <p:spPr>
            <a:xfrm>
              <a:off x="0" y="16923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1"/>
            <p:cNvSpPr txBox="1"/>
            <p:nvPr/>
          </p:nvSpPr>
          <p:spPr>
            <a:xfrm>
              <a:off x="0" y="1692399"/>
              <a:ext cx="10131425" cy="846199"/>
            </a:xfrm>
            <a:prstGeom prst="rect">
              <a:avLst/>
            </a:prstGeom>
            <a:noFill/>
            <a:ln>
              <a:noFill/>
            </a:ln>
          </p:spPr>
          <p:txBody>
            <a:bodyPr anchorCtr="0" anchor="t"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rial"/>
                <a:buNone/>
              </a:pPr>
              <a:r>
                <a:rPr b="0" i="0" lang="en-GB" sz="3900" u="none" cap="none" strike="noStrike">
                  <a:solidFill>
                    <a:schemeClr val="lt1"/>
                  </a:solidFill>
                  <a:latin typeface="Arial"/>
                  <a:ea typeface="Arial"/>
                  <a:cs typeface="Arial"/>
                  <a:sym typeface="Arial"/>
                </a:rPr>
                <a:t>Headphones</a:t>
              </a:r>
              <a:endParaRPr b="0" i="0" sz="3900" u="none" cap="none" strike="noStrike">
                <a:solidFill>
                  <a:schemeClr val="lt1"/>
                </a:solidFill>
                <a:latin typeface="Arial"/>
                <a:ea typeface="Arial"/>
                <a:cs typeface="Arial"/>
                <a:sym typeface="Arial"/>
              </a:endParaRPr>
            </a:p>
          </p:txBody>
        </p:sp>
        <p:cxnSp>
          <p:nvCxnSpPr>
            <p:cNvPr id="399" name="Google Shape;399;p21"/>
            <p:cNvCxnSpPr/>
            <p:nvPr/>
          </p:nvCxnSpPr>
          <p:spPr>
            <a:xfrm>
              <a:off x="0" y="2538599"/>
              <a:ext cx="10131425" cy="0"/>
            </a:xfrm>
            <a:prstGeom prst="straightConnector1">
              <a:avLst/>
            </a:prstGeom>
            <a:solidFill>
              <a:srgbClr val="AB3BC1"/>
            </a:solidFill>
            <a:ln cap="rnd" cmpd="sng" w="19050">
              <a:solidFill>
                <a:srgbClr val="AB3BC1"/>
              </a:solidFill>
              <a:prstDash val="solid"/>
              <a:round/>
              <a:headEnd len="sm" w="sm" type="none"/>
              <a:tailEnd len="sm" w="sm" type="none"/>
            </a:ln>
          </p:spPr>
        </p:cxnSp>
        <p:sp>
          <p:nvSpPr>
            <p:cNvPr id="400" name="Google Shape;400;p21"/>
            <p:cNvSpPr/>
            <p:nvPr/>
          </p:nvSpPr>
          <p:spPr>
            <a:xfrm>
              <a:off x="0" y="2538599"/>
              <a:ext cx="10131425" cy="8461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1"/>
            <p:cNvSpPr txBox="1"/>
            <p:nvPr/>
          </p:nvSpPr>
          <p:spPr>
            <a:xfrm>
              <a:off x="0" y="2538599"/>
              <a:ext cx="10131425" cy="846199"/>
            </a:xfrm>
            <a:prstGeom prst="rect">
              <a:avLst/>
            </a:prstGeom>
            <a:noFill/>
            <a:ln>
              <a:noFill/>
            </a:ln>
          </p:spPr>
          <p:txBody>
            <a:bodyPr anchorCtr="0" anchor="t"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Arial"/>
                <a:buNone/>
              </a:pPr>
              <a:r>
                <a:t/>
              </a:r>
              <a:endParaRPr b="0" i="0" sz="3900" u="none" cap="none" strike="noStrike">
                <a:solidFill>
                  <a:schemeClr val="lt1"/>
                </a:solidFill>
                <a:latin typeface="Arial"/>
                <a:ea typeface="Arial"/>
                <a:cs typeface="Arial"/>
                <a:sym typeface="Arial"/>
              </a:endParaRPr>
            </a:p>
          </p:txBody>
        </p:sp>
      </p:grpSp>
      <p:sp>
        <p:nvSpPr>
          <p:cNvPr id="402" name="Google Shape;402;p21"/>
          <p:cNvSpPr txBox="1"/>
          <p:nvPr/>
        </p:nvSpPr>
        <p:spPr>
          <a:xfrm>
            <a:off x="1082180" y="2516697"/>
            <a:ext cx="1005001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900"/>
              <a:buFont typeface="Arial"/>
              <a:buNone/>
            </a:pPr>
            <a:r>
              <a:rPr b="0" i="0" lang="en-GB" sz="3900" u="none" cap="none" strike="noStrike">
                <a:solidFill>
                  <a:schemeClr val="lt1"/>
                </a:solidFill>
                <a:latin typeface="Arial"/>
                <a:ea typeface="Arial"/>
                <a:cs typeface="Arial"/>
                <a:sym typeface="Arial"/>
              </a:rPr>
              <a:t>Age (14-24)</a:t>
            </a:r>
            <a:endParaRPr b="0" i="0" sz="3900" u="none" cap="none" strike="noStrike">
              <a:solidFill>
                <a:schemeClr val="lt1"/>
              </a:solidFill>
              <a:latin typeface="Arial"/>
              <a:ea typeface="Arial"/>
              <a:cs typeface="Arial"/>
              <a:sym typeface="Arial"/>
            </a:endParaRPr>
          </a:p>
        </p:txBody>
      </p:sp>
      <p:sp>
        <p:nvSpPr>
          <p:cNvPr id="403" name="Google Shape;403;p21"/>
          <p:cNvSpPr txBox="1"/>
          <p:nvPr/>
        </p:nvSpPr>
        <p:spPr>
          <a:xfrm>
            <a:off x="11012200" y="6231300"/>
            <a:ext cx="78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26</a:t>
            </a:r>
            <a:endParaRPr b="1">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Arial"/>
              <a:buNone/>
            </a:pPr>
            <a:r>
              <a:rPr lang="en-GB"/>
              <a:t>PROCEDURE</a:t>
            </a:r>
            <a:endParaRPr/>
          </a:p>
        </p:txBody>
      </p:sp>
      <p:sp>
        <p:nvSpPr>
          <p:cNvPr id="409" name="Google Shape;409;p23"/>
          <p:cNvSpPr txBox="1"/>
          <p:nvPr>
            <p:ph idx="1" type="body"/>
          </p:nvPr>
        </p:nvSpPr>
        <p:spPr>
          <a:xfrm>
            <a:off x="685801" y="1771553"/>
            <a:ext cx="10131425" cy="4476847"/>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000"/>
              <a:buFont typeface="Noto Sans Symbols"/>
              <a:buChar char="⮚"/>
            </a:pPr>
            <a:r>
              <a:rPr lang="en-GB" sz="2000"/>
              <a:t>20 Volunteers in the ages of 14-24 (half male and half female) were asked to hear pop music wearing headphones for 4 hours  (in the same volume, 90 decibel).</a:t>
            </a:r>
            <a:endParaRPr/>
          </a:p>
          <a:p>
            <a:pPr indent="-285750" lvl="0" marL="285750" rtl="0" algn="l">
              <a:lnSpc>
                <a:spcPct val="100000"/>
              </a:lnSpc>
              <a:spcBef>
                <a:spcPts val="1000"/>
              </a:spcBef>
              <a:spcAft>
                <a:spcPts val="0"/>
              </a:spcAft>
              <a:buClr>
                <a:srgbClr val="CD8AD9"/>
              </a:buClr>
              <a:buSzPts val="2000"/>
              <a:buFont typeface="Noto Sans Symbols"/>
              <a:buChar char="⮚"/>
            </a:pPr>
            <a:r>
              <a:rPr lang="en-GB" sz="2000"/>
              <a:t>Then, they asked to state when they started hearing the applying noise (which measured using an Arduino).</a:t>
            </a:r>
            <a:endParaRPr/>
          </a:p>
          <a:p>
            <a:pPr indent="-285750" lvl="0" marL="285750" rtl="0" algn="l">
              <a:lnSpc>
                <a:spcPct val="100000"/>
              </a:lnSpc>
              <a:spcBef>
                <a:spcPts val="1000"/>
              </a:spcBef>
              <a:spcAft>
                <a:spcPts val="0"/>
              </a:spcAft>
              <a:buClr>
                <a:srgbClr val="CD8AD9"/>
              </a:buClr>
              <a:buSzPts val="2000"/>
              <a:buFont typeface="Noto Sans Symbols"/>
              <a:buChar char="⮚"/>
            </a:pPr>
            <a:r>
              <a:rPr lang="en-GB" sz="2000"/>
              <a:t>Noise used:</a:t>
            </a:r>
            <a:endParaRPr sz="2000"/>
          </a:p>
          <a:p>
            <a:pPr indent="-285750" lvl="0" marL="285750" rtl="0" algn="l">
              <a:lnSpc>
                <a:spcPct val="100000"/>
              </a:lnSpc>
              <a:spcBef>
                <a:spcPts val="1000"/>
              </a:spcBef>
              <a:spcAft>
                <a:spcPts val="0"/>
              </a:spcAft>
              <a:buSzPts val="2000"/>
              <a:buChar char="•"/>
            </a:pPr>
            <a:r>
              <a:rPr lang="en-GB" sz="2000"/>
              <a:t>Breathing (10 decibel)</a:t>
            </a:r>
            <a:endParaRPr/>
          </a:p>
          <a:p>
            <a:pPr indent="-285750" lvl="0" marL="285750" rtl="0" algn="l">
              <a:lnSpc>
                <a:spcPct val="100000"/>
              </a:lnSpc>
              <a:spcBef>
                <a:spcPts val="1000"/>
              </a:spcBef>
              <a:spcAft>
                <a:spcPts val="0"/>
              </a:spcAft>
              <a:buSzPts val="2000"/>
              <a:buChar char="•"/>
            </a:pPr>
            <a:r>
              <a:rPr lang="en-GB" sz="2000"/>
              <a:t>Rustling leaves (20 decibel)</a:t>
            </a:r>
            <a:endParaRPr/>
          </a:p>
          <a:p>
            <a:pPr indent="-285750" lvl="0" marL="285750" rtl="0" algn="l">
              <a:lnSpc>
                <a:spcPct val="100000"/>
              </a:lnSpc>
              <a:spcBef>
                <a:spcPts val="1000"/>
              </a:spcBef>
              <a:spcAft>
                <a:spcPts val="0"/>
              </a:spcAft>
              <a:buSzPts val="2000"/>
              <a:buChar char="•"/>
            </a:pPr>
            <a:r>
              <a:rPr lang="en-GB" sz="2000"/>
              <a:t>Whisper (30 decibel)</a:t>
            </a:r>
            <a:endParaRPr/>
          </a:p>
          <a:p>
            <a:pPr indent="-285750" lvl="0" marL="285750" rtl="0" algn="l">
              <a:lnSpc>
                <a:spcPct val="100000"/>
              </a:lnSpc>
              <a:spcBef>
                <a:spcPts val="1000"/>
              </a:spcBef>
              <a:spcAft>
                <a:spcPts val="0"/>
              </a:spcAft>
              <a:buSzPts val="2000"/>
              <a:buChar char="•"/>
            </a:pPr>
            <a:r>
              <a:rPr lang="en-GB" sz="2000"/>
              <a:t>Low-voice conversation  (40 decibel)</a:t>
            </a:r>
            <a:endParaRPr/>
          </a:p>
          <a:p>
            <a:pPr indent="0" lvl="0" marL="0" rtl="0" algn="l">
              <a:lnSpc>
                <a:spcPct val="100000"/>
              </a:lnSpc>
              <a:spcBef>
                <a:spcPts val="1000"/>
              </a:spcBef>
              <a:spcAft>
                <a:spcPts val="0"/>
              </a:spcAft>
              <a:buSzPts val="1800"/>
              <a:buNone/>
            </a:pPr>
            <a:r>
              <a:t/>
            </a:r>
            <a:endParaRPr/>
          </a:p>
        </p:txBody>
      </p:sp>
      <p:sp>
        <p:nvSpPr>
          <p:cNvPr id="410" name="Google Shape;410;p23"/>
          <p:cNvSpPr txBox="1"/>
          <p:nvPr/>
        </p:nvSpPr>
        <p:spPr>
          <a:xfrm>
            <a:off x="10976375" y="6285000"/>
            <a:ext cx="8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28</a:t>
            </a:r>
            <a:endParaRPr b="1">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lang="en-GB"/>
              <a:t>RESULTS</a:t>
            </a:r>
            <a:endParaRPr/>
          </a:p>
        </p:txBody>
      </p:sp>
      <p:sp>
        <p:nvSpPr>
          <p:cNvPr id="416" name="Google Shape;416;p24"/>
          <p:cNvSpPr txBox="1"/>
          <p:nvPr>
            <p:ph idx="1" type="body"/>
          </p:nvPr>
        </p:nvSpPr>
        <p:spPr>
          <a:xfrm>
            <a:off x="94027" y="2446938"/>
            <a:ext cx="3804058" cy="3649133"/>
          </a:xfrm>
          <a:prstGeom prst="rect">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SzPts val="1800"/>
              <a:buChar char="•"/>
            </a:pPr>
            <a:r>
              <a:rPr lang="en-GB"/>
              <a:t>1</a:t>
            </a:r>
            <a:r>
              <a:rPr baseline="30000" lang="en-GB"/>
              <a:t>st</a:t>
            </a:r>
            <a:r>
              <a:rPr lang="en-GB"/>
              <a:t> time </a:t>
            </a:r>
            <a:r>
              <a:rPr lang="en-GB" sz="1400"/>
              <a:t>(right after they stopped listening to music)</a:t>
            </a:r>
            <a:endParaRPr/>
          </a:p>
          <a:p>
            <a:pPr indent="-285750" lvl="0" marL="285750" rtl="0" algn="l">
              <a:lnSpc>
                <a:spcPct val="100000"/>
              </a:lnSpc>
              <a:spcBef>
                <a:spcPts val="1000"/>
              </a:spcBef>
              <a:spcAft>
                <a:spcPts val="0"/>
              </a:spcAft>
              <a:buSzPts val="1800"/>
              <a:buChar char="•"/>
            </a:pPr>
            <a:r>
              <a:rPr lang="en-GB"/>
              <a:t>4 males and 2 females were unable to detect sounds of 10 decibel</a:t>
            </a:r>
            <a:endParaRPr/>
          </a:p>
          <a:p>
            <a:pPr indent="-285750" lvl="0" marL="285750" rtl="0" algn="l">
              <a:lnSpc>
                <a:spcPct val="100000"/>
              </a:lnSpc>
              <a:spcBef>
                <a:spcPts val="1000"/>
              </a:spcBef>
              <a:spcAft>
                <a:spcPts val="0"/>
              </a:spcAft>
              <a:buSzPts val="1800"/>
              <a:buChar char="•"/>
            </a:pPr>
            <a:r>
              <a:rPr lang="en-GB"/>
              <a:t>1 female volunteer showed a temporary hearing threshold shift (of 30 decibel), since she was unable to detect all the noises under 30 decibel</a:t>
            </a:r>
            <a:endParaRPr/>
          </a:p>
          <a:p>
            <a:pPr indent="-171450" lvl="0" marL="285750" rtl="0" algn="l">
              <a:lnSpc>
                <a:spcPct val="100000"/>
              </a:lnSpc>
              <a:spcBef>
                <a:spcPts val="1000"/>
              </a:spcBef>
              <a:spcAft>
                <a:spcPts val="0"/>
              </a:spcAft>
              <a:buSzPts val="1800"/>
              <a:buNone/>
            </a:pPr>
            <a:r>
              <a:t/>
            </a:r>
            <a:endParaRPr/>
          </a:p>
        </p:txBody>
      </p:sp>
      <p:sp>
        <p:nvSpPr>
          <p:cNvPr id="417" name="Google Shape;417;p24"/>
          <p:cNvSpPr txBox="1"/>
          <p:nvPr/>
        </p:nvSpPr>
        <p:spPr>
          <a:xfrm>
            <a:off x="3898085" y="2446938"/>
            <a:ext cx="3803009" cy="3649133"/>
          </a:xfrm>
          <a:prstGeom prst="rect">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2</a:t>
            </a:r>
            <a:r>
              <a:rPr b="0" baseline="30000" i="0" lang="en-GB" sz="1800" u="none" cap="none" strike="noStrike">
                <a:solidFill>
                  <a:schemeClr val="lt1"/>
                </a:solidFill>
                <a:latin typeface="Arial"/>
                <a:ea typeface="Arial"/>
                <a:cs typeface="Arial"/>
                <a:sym typeface="Arial"/>
              </a:rPr>
              <a:t>nd</a:t>
            </a:r>
            <a:r>
              <a:rPr b="0" i="0" lang="en-GB" sz="1800" u="none" cap="none" strike="noStrike">
                <a:solidFill>
                  <a:schemeClr val="lt1"/>
                </a:solidFill>
                <a:latin typeface="Arial"/>
                <a:ea typeface="Arial"/>
                <a:cs typeface="Arial"/>
                <a:sym typeface="Arial"/>
              </a:rPr>
              <a:t> time </a:t>
            </a:r>
            <a:r>
              <a:rPr b="0" i="0" lang="en-GB" sz="1400" u="none" cap="none" strike="noStrike">
                <a:solidFill>
                  <a:schemeClr val="lt1"/>
                </a:solidFill>
                <a:latin typeface="Arial"/>
                <a:ea typeface="Arial"/>
                <a:cs typeface="Arial"/>
                <a:sym typeface="Arial"/>
              </a:rPr>
              <a:t>(after ten minutes)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100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100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 six participants still cannot detect the sounds </a:t>
            </a:r>
            <a:r>
              <a:rPr lang="en-GB" sz="1800">
                <a:solidFill>
                  <a:schemeClr val="lt1"/>
                </a:solidFill>
              </a:rPr>
              <a:t>of</a:t>
            </a:r>
            <a:r>
              <a:rPr b="0" i="0" lang="en-GB" sz="1800" u="none" cap="none" strike="noStrike">
                <a:solidFill>
                  <a:schemeClr val="lt1"/>
                </a:solidFill>
                <a:latin typeface="Arial"/>
                <a:ea typeface="Arial"/>
                <a:cs typeface="Arial"/>
                <a:sym typeface="Arial"/>
              </a:rPr>
              <a:t> 10 decibel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100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 female volunteer can now detect all the sounds up to 10 decibel</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8" name="Google Shape;418;p24"/>
          <p:cNvSpPr txBox="1"/>
          <p:nvPr/>
        </p:nvSpPr>
        <p:spPr>
          <a:xfrm>
            <a:off x="7701093" y="2446938"/>
            <a:ext cx="3803009" cy="3652777"/>
          </a:xfrm>
          <a:prstGeom prst="rect">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9" name="Google Shape;419;p24"/>
          <p:cNvSpPr txBox="1"/>
          <p:nvPr/>
        </p:nvSpPr>
        <p:spPr>
          <a:xfrm>
            <a:off x="7701092" y="2575798"/>
            <a:ext cx="3250357"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3rd  time </a:t>
            </a:r>
            <a:r>
              <a:rPr b="0" i="0" lang="en-GB" sz="1400" u="none" cap="none" strike="noStrike">
                <a:solidFill>
                  <a:schemeClr val="lt1"/>
                </a:solidFill>
                <a:latin typeface="Arial"/>
                <a:ea typeface="Arial"/>
                <a:cs typeface="Arial"/>
                <a:sym typeface="Arial"/>
              </a:rPr>
              <a:t>(after twenty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p24"/>
          <p:cNvSpPr txBox="1"/>
          <p:nvPr/>
        </p:nvSpPr>
        <p:spPr>
          <a:xfrm>
            <a:off x="7701092" y="3429000"/>
            <a:ext cx="3422709"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All the participants are able to detect all the tested sounds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1" name="Google Shape;421;p24"/>
          <p:cNvSpPr txBox="1"/>
          <p:nvPr/>
        </p:nvSpPr>
        <p:spPr>
          <a:xfrm>
            <a:off x="11173350" y="6356625"/>
            <a:ext cx="73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29</a:t>
            </a:r>
            <a:endParaRPr b="1">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lang="en-GB"/>
              <a:t>NOTIFICATION</a:t>
            </a:r>
            <a:endParaRPr/>
          </a:p>
        </p:txBody>
      </p:sp>
      <p:sp>
        <p:nvSpPr>
          <p:cNvPr id="427" name="Google Shape;427;p31"/>
          <p:cNvSpPr txBox="1"/>
          <p:nvPr>
            <p:ph idx="1" type="body"/>
          </p:nvPr>
        </p:nvSpPr>
        <p:spPr>
          <a:xfrm>
            <a:off x="685801" y="2059653"/>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000"/>
              <a:buFont typeface="Noto Sans Symbols"/>
              <a:buChar char="⮚"/>
            </a:pPr>
            <a:r>
              <a:rPr lang="en-GB" sz="2000"/>
              <a:t>Because it was not  possible all the 260 participants to use the same headphones and same smartphones, we made the same experiment ourselves, utilizing the different brands of headphones and smartphones used by the participants, to calculate the deviation and then correctly put the error bars to the diagrams.</a:t>
            </a:r>
            <a:endParaRPr/>
          </a:p>
          <a:p>
            <a:pPr indent="-171450" lvl="0" marL="285750" rtl="0" algn="l">
              <a:lnSpc>
                <a:spcPct val="100000"/>
              </a:lnSpc>
              <a:spcBef>
                <a:spcPts val="1000"/>
              </a:spcBef>
              <a:spcAft>
                <a:spcPts val="0"/>
              </a:spcAft>
              <a:buSzPts val="1800"/>
              <a:buNone/>
            </a:pPr>
            <a:r>
              <a:t/>
            </a:r>
            <a:endParaRPr/>
          </a:p>
          <a:p>
            <a:pPr indent="-171450" lvl="0" marL="285750" rtl="0" algn="l">
              <a:lnSpc>
                <a:spcPct val="100000"/>
              </a:lnSpc>
              <a:spcBef>
                <a:spcPts val="1000"/>
              </a:spcBef>
              <a:spcAft>
                <a:spcPts val="0"/>
              </a:spcAft>
              <a:buSzPts val="1800"/>
              <a:buNone/>
            </a:pPr>
            <a:r>
              <a:t/>
            </a:r>
            <a:endParaRPr/>
          </a:p>
        </p:txBody>
      </p:sp>
      <p:sp>
        <p:nvSpPr>
          <p:cNvPr id="428" name="Google Shape;428;p31"/>
          <p:cNvSpPr txBox="1"/>
          <p:nvPr/>
        </p:nvSpPr>
        <p:spPr>
          <a:xfrm>
            <a:off x="11280775" y="6249200"/>
            <a:ext cx="66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30</a:t>
            </a:r>
            <a:endParaRPr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GB" sz="4000"/>
              <a:t>OUR </a:t>
            </a:r>
            <a:r>
              <a:rPr lang="en-GB" sz="4000"/>
              <a:t>PROBLEM STATEMENT </a:t>
            </a:r>
            <a:endParaRPr/>
          </a:p>
        </p:txBody>
      </p:sp>
      <p:sp>
        <p:nvSpPr>
          <p:cNvPr id="159" name="Google Shape;159;p3"/>
          <p:cNvSpPr txBox="1"/>
          <p:nvPr>
            <p:ph idx="1" type="body"/>
          </p:nvPr>
        </p:nvSpPr>
        <p:spPr>
          <a:xfrm>
            <a:off x="685801" y="1806507"/>
            <a:ext cx="10131425" cy="364913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200"/>
              <a:buNone/>
            </a:pPr>
            <a:r>
              <a:rPr lang="en-GB" sz="2200"/>
              <a:t>There is a considerable variation in the range of frequencies that can be heard by humans. We will investigate the lowest and highest audible frequencies, that humans can hear, depending on their </a:t>
            </a:r>
            <a:r>
              <a:rPr b="1" lang="en-GB" sz="2200"/>
              <a:t>age</a:t>
            </a:r>
            <a:r>
              <a:rPr lang="en-GB" sz="2200"/>
              <a:t>, </a:t>
            </a:r>
            <a:r>
              <a:rPr b="1" lang="en-GB" sz="2200"/>
              <a:t>gender</a:t>
            </a:r>
            <a:r>
              <a:rPr lang="en-GB" sz="2200"/>
              <a:t> and the influence of </a:t>
            </a:r>
            <a:r>
              <a:rPr b="1" lang="en-GB" sz="2200"/>
              <a:t>otitis</a:t>
            </a:r>
            <a:r>
              <a:rPr lang="en-GB" sz="2200"/>
              <a:t>. Moreover, we will investigate how hearing of loud music can cause a drop of hearing ability.</a:t>
            </a:r>
            <a:endParaRPr sz="2200"/>
          </a:p>
        </p:txBody>
      </p:sp>
      <p:sp>
        <p:nvSpPr>
          <p:cNvPr id="160" name="Google Shape;160;p3"/>
          <p:cNvSpPr txBox="1"/>
          <p:nvPr/>
        </p:nvSpPr>
        <p:spPr>
          <a:xfrm>
            <a:off x="11513550" y="5980600"/>
            <a:ext cx="519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GB">
                <a:solidFill>
                  <a:schemeClr val="lt1"/>
                </a:solidFill>
              </a:rPr>
              <a:t>3</a:t>
            </a:r>
            <a:endParaRPr b="1">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aphicFrame>
        <p:nvGraphicFramePr>
          <p:cNvPr id="433" name="Google Shape;433;p32"/>
          <p:cNvGraphicFramePr/>
          <p:nvPr/>
        </p:nvGraphicFramePr>
        <p:xfrm>
          <a:off x="1495104" y="1554637"/>
          <a:ext cx="3000000" cy="3000000"/>
        </p:xfrm>
        <a:graphic>
          <a:graphicData uri="http://schemas.openxmlformats.org/drawingml/2006/table">
            <a:tbl>
              <a:tblPr bandRow="1" firstRow="1">
                <a:noFill/>
                <a:tableStyleId>{C509C3D4-1B85-413A-B4FF-FB6044449C4D}</a:tableStyleId>
              </a:tblPr>
              <a:tblGrid>
                <a:gridCol w="2709325"/>
                <a:gridCol w="2709325"/>
                <a:gridCol w="2709325"/>
              </a:tblGrid>
              <a:tr h="3455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Headphones</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Start Hearing</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Stop Hearing </a:t>
                      </a:r>
                      <a:endParaRPr sz="1800" u="none" cap="none" strike="noStrike"/>
                    </a:p>
                  </a:txBody>
                  <a:tcPr marT="45725" marB="45725" marR="91450" marL="91450"/>
                </a:tc>
              </a:tr>
              <a:tr h="3455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Samsung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35</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18000</a:t>
                      </a:r>
                      <a:endParaRPr sz="1800" u="none" cap="none" strike="noStrike"/>
                    </a:p>
                  </a:txBody>
                  <a:tcPr marT="45725" marB="45725" marR="91450" marL="91450"/>
                </a:tc>
              </a:tr>
              <a:tr h="3455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Xiaomi</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42</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17900</a:t>
                      </a:r>
                      <a:endParaRPr sz="1800" u="none" cap="none" strike="noStrike"/>
                    </a:p>
                  </a:txBody>
                  <a:tcPr marT="45725" marB="45725" marR="91450" marL="91450"/>
                </a:tc>
              </a:tr>
              <a:tr h="604625">
                <a:tc>
                  <a:txBody>
                    <a:bodyPr/>
                    <a:lstStyle/>
                    <a:p>
                      <a:pPr indent="0" lvl="0" marL="0" rtl="0" algn="l">
                        <a:spcBef>
                          <a:spcPts val="0"/>
                        </a:spcBef>
                        <a:spcAft>
                          <a:spcPts val="0"/>
                        </a:spcAft>
                        <a:buClr>
                          <a:schemeClr val="dk1"/>
                        </a:buClr>
                        <a:buSzPts val="1800"/>
                        <a:buFont typeface="Arial"/>
                        <a:buNone/>
                      </a:pPr>
                      <a:r>
                        <a:rPr lang="en-GB" sz="1800"/>
                        <a:t>Huawei </a:t>
                      </a:r>
                      <a:endParaRPr sz="1800" u="none" cap="none" strike="noStrike"/>
                    </a:p>
                  </a:txBody>
                  <a:tcPr marT="45725" marB="45725" marR="91450" marL="91450"/>
                </a:tc>
                <a:tc>
                  <a:txBody>
                    <a:bodyPr/>
                    <a:lstStyle/>
                    <a:p>
                      <a:pPr indent="0" lvl="0" marL="0" rtl="0" algn="l">
                        <a:spcBef>
                          <a:spcPts val="0"/>
                        </a:spcBef>
                        <a:spcAft>
                          <a:spcPts val="0"/>
                        </a:spcAft>
                        <a:buClr>
                          <a:schemeClr val="dk1"/>
                        </a:buClr>
                        <a:buSzPts val="1800"/>
                        <a:buFont typeface="Arial"/>
                        <a:buNone/>
                      </a:pPr>
                      <a:r>
                        <a:rPr lang="en-GB" sz="1800"/>
                        <a:t>48</a:t>
                      </a:r>
                      <a:endParaRPr sz="1800"/>
                    </a:p>
                    <a:p>
                      <a:pPr indent="0" lvl="0" marL="0" marR="0" rtl="0" algn="l">
                        <a:lnSpc>
                          <a:spcPct val="100000"/>
                        </a:lnSpc>
                        <a:spcBef>
                          <a:spcPts val="0"/>
                        </a:spcBef>
                        <a:spcAft>
                          <a:spcPts val="0"/>
                        </a:spcAft>
                        <a:buClr>
                          <a:srgbClr val="000000"/>
                        </a:buClr>
                        <a:buSzPts val="1800"/>
                        <a:buFont typeface="Arial"/>
                        <a:buNone/>
                      </a:pPr>
                      <a:r>
                        <a:t/>
                      </a:r>
                      <a:endParaRPr sz="1800"/>
                    </a:p>
                  </a:txBody>
                  <a:tcPr marT="45725" marB="45725" marR="91450" marL="91450"/>
                </a:tc>
                <a:tc>
                  <a:txBody>
                    <a:bodyPr/>
                    <a:lstStyle/>
                    <a:p>
                      <a:pPr indent="0" lvl="0" marL="0" rtl="0" algn="l">
                        <a:spcBef>
                          <a:spcPts val="0"/>
                        </a:spcBef>
                        <a:spcAft>
                          <a:spcPts val="0"/>
                        </a:spcAft>
                        <a:buClr>
                          <a:schemeClr val="dk1"/>
                        </a:buClr>
                        <a:buSzPts val="1800"/>
                        <a:buFont typeface="Arial"/>
                        <a:buNone/>
                      </a:pPr>
                      <a:r>
                        <a:rPr lang="en-GB" sz="1800"/>
                        <a:t>17600</a:t>
                      </a:r>
                      <a:endParaRPr sz="1800" u="none" cap="none" strike="noStrike"/>
                    </a:p>
                  </a:txBody>
                  <a:tcPr marT="45725" marB="45725" marR="91450" marL="91450"/>
                </a:tc>
              </a:tr>
              <a:tr h="345500">
                <a:tc>
                  <a:txBody>
                    <a:bodyPr/>
                    <a:lstStyle/>
                    <a:p>
                      <a:pPr indent="0" lvl="0" marL="0" rtl="0" algn="l">
                        <a:spcBef>
                          <a:spcPts val="0"/>
                        </a:spcBef>
                        <a:spcAft>
                          <a:spcPts val="0"/>
                        </a:spcAft>
                        <a:buClr>
                          <a:schemeClr val="dk1"/>
                        </a:buClr>
                        <a:buSzPts val="1800"/>
                        <a:buFont typeface="Arial"/>
                        <a:buNone/>
                      </a:pPr>
                      <a:r>
                        <a:rPr lang="en-GB" sz="1800"/>
                        <a:t>Sony</a:t>
                      </a:r>
                      <a:endParaRPr sz="1800" u="none" cap="none" strike="noStrike"/>
                    </a:p>
                  </a:txBody>
                  <a:tcPr marT="45725" marB="45725" marR="91450" marL="91450"/>
                </a:tc>
                <a:tc>
                  <a:txBody>
                    <a:bodyPr/>
                    <a:lstStyle/>
                    <a:p>
                      <a:pPr indent="0" lvl="0" marL="0" rtl="0" algn="l">
                        <a:spcBef>
                          <a:spcPts val="0"/>
                        </a:spcBef>
                        <a:spcAft>
                          <a:spcPts val="0"/>
                        </a:spcAft>
                        <a:buClr>
                          <a:schemeClr val="dk1"/>
                        </a:buClr>
                        <a:buSzPts val="1800"/>
                        <a:buFont typeface="Arial"/>
                        <a:buNone/>
                      </a:pPr>
                      <a:r>
                        <a:rPr lang="en-GB" sz="1800"/>
                        <a:t>60</a:t>
                      </a:r>
                      <a:endParaRPr sz="1800" u="none" cap="none" strike="noStrike"/>
                    </a:p>
                  </a:txBody>
                  <a:tcPr marT="45725" marB="45725" marR="91450" marL="91450"/>
                </a:tc>
                <a:tc>
                  <a:txBody>
                    <a:bodyPr/>
                    <a:lstStyle/>
                    <a:p>
                      <a:pPr indent="0" lvl="0" marL="0" rtl="0" algn="l">
                        <a:spcBef>
                          <a:spcPts val="0"/>
                        </a:spcBef>
                        <a:spcAft>
                          <a:spcPts val="0"/>
                        </a:spcAft>
                        <a:buClr>
                          <a:schemeClr val="dk1"/>
                        </a:buClr>
                        <a:buSzPts val="1800"/>
                        <a:buFont typeface="Arial"/>
                        <a:buNone/>
                      </a:pPr>
                      <a:r>
                        <a:rPr lang="en-GB" sz="1800"/>
                        <a:t>17600</a:t>
                      </a:r>
                      <a:endParaRPr sz="1800" u="none" cap="none" strike="noStrike"/>
                    </a:p>
                  </a:txBody>
                  <a:tcPr marT="45725" marB="45725" marR="91450" marL="91450"/>
                </a:tc>
              </a:tr>
              <a:tr h="345500">
                <a:tc>
                  <a:txBody>
                    <a:bodyPr/>
                    <a:lstStyle/>
                    <a:p>
                      <a:pPr indent="0" lvl="0" marL="0" rtl="0" algn="l">
                        <a:spcBef>
                          <a:spcPts val="0"/>
                        </a:spcBef>
                        <a:spcAft>
                          <a:spcPts val="0"/>
                        </a:spcAft>
                        <a:buClr>
                          <a:schemeClr val="dk1"/>
                        </a:buClr>
                        <a:buSzPts val="1800"/>
                        <a:buFont typeface="Arial"/>
                        <a:buNone/>
                      </a:pPr>
                      <a:r>
                        <a:rPr lang="en-GB" sz="1800"/>
                        <a:t>Apple</a:t>
                      </a:r>
                      <a:endParaRPr sz="1800" u="none" cap="none" strike="noStrike"/>
                    </a:p>
                  </a:txBody>
                  <a:tcPr marT="45725" marB="45725" marR="91450" marL="91450"/>
                </a:tc>
                <a:tc>
                  <a:txBody>
                    <a:bodyPr/>
                    <a:lstStyle/>
                    <a:p>
                      <a:pPr indent="0" lvl="0" marL="0" rtl="0" algn="l">
                        <a:spcBef>
                          <a:spcPts val="0"/>
                        </a:spcBef>
                        <a:spcAft>
                          <a:spcPts val="0"/>
                        </a:spcAft>
                        <a:buClr>
                          <a:schemeClr val="dk1"/>
                        </a:buClr>
                        <a:buSzPts val="1800"/>
                        <a:buFont typeface="Arial"/>
                        <a:buNone/>
                      </a:pPr>
                      <a:r>
                        <a:rPr lang="en-GB" sz="1800"/>
                        <a:t>67</a:t>
                      </a:r>
                      <a:endParaRPr sz="1800" u="none" cap="none" strike="noStrike"/>
                    </a:p>
                  </a:txBody>
                  <a:tcPr marT="45725" marB="45725" marR="91450" marL="91450"/>
                </a:tc>
                <a:tc>
                  <a:txBody>
                    <a:bodyPr/>
                    <a:lstStyle/>
                    <a:p>
                      <a:pPr indent="0" lvl="0" marL="0" rtl="0" algn="l">
                        <a:spcBef>
                          <a:spcPts val="0"/>
                        </a:spcBef>
                        <a:spcAft>
                          <a:spcPts val="0"/>
                        </a:spcAft>
                        <a:buClr>
                          <a:schemeClr val="dk1"/>
                        </a:buClr>
                        <a:buSzPts val="1800"/>
                        <a:buFont typeface="Arial"/>
                        <a:buNone/>
                      </a:pPr>
                      <a:r>
                        <a:rPr lang="en-GB" sz="1800"/>
                        <a:t>17100</a:t>
                      </a:r>
                      <a:endParaRPr sz="1800" u="none" cap="none" strike="noStrike"/>
                    </a:p>
                  </a:txBody>
                  <a:tcPr marT="45725" marB="45725" marR="91450" marL="91450"/>
                </a:tc>
              </a:tr>
              <a:tr h="3455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434" name="Google Shape;434;p32"/>
          <p:cNvSpPr txBox="1"/>
          <p:nvPr/>
        </p:nvSpPr>
        <p:spPr>
          <a:xfrm>
            <a:off x="1216404" y="4832059"/>
            <a:ext cx="9759192"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We can see that there are differences, depending the mark of the headphones used by the participants. The biggest difference observed is between the Samsung and the apple, 5/100 deviation. So, taking into consideration this difference, along with the fact that the newest models will have better speakers than the older ones, we put error bars of 5/100.</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CD8AD9"/>
              </a:buClr>
              <a:buSzPts val="1800"/>
              <a:buFont typeface="Noto Sans Symbols"/>
              <a:buChar char="✔"/>
            </a:pPr>
            <a:r>
              <a:rPr b="0" i="0" lang="en-GB" sz="1800" u="none" cap="none" strike="noStrike">
                <a:solidFill>
                  <a:schemeClr val="lt1"/>
                </a:solidFill>
                <a:latin typeface="Arial"/>
                <a:ea typeface="Arial"/>
                <a:cs typeface="Arial"/>
                <a:sym typeface="Arial"/>
              </a:rPr>
              <a:t>We should mention that the phones and headphones were not more than 4 years old</a:t>
            </a:r>
            <a:endParaRPr b="0" i="0" sz="1800" u="none" cap="none" strike="noStrike">
              <a:solidFill>
                <a:schemeClr val="lt1"/>
              </a:solidFill>
              <a:latin typeface="Arial"/>
              <a:ea typeface="Arial"/>
              <a:cs typeface="Arial"/>
              <a:sym typeface="Arial"/>
            </a:endParaRPr>
          </a:p>
        </p:txBody>
      </p:sp>
      <p:sp>
        <p:nvSpPr>
          <p:cNvPr id="435" name="Google Shape;435;p32"/>
          <p:cNvSpPr txBox="1"/>
          <p:nvPr/>
        </p:nvSpPr>
        <p:spPr>
          <a:xfrm>
            <a:off x="11209150" y="6356625"/>
            <a:ext cx="73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31</a:t>
            </a:r>
            <a:endParaRPr b="1">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EVALUATION OF THE ERRORS</a:t>
            </a:r>
            <a:endParaRPr/>
          </a:p>
        </p:txBody>
      </p:sp>
      <p:sp>
        <p:nvSpPr>
          <p:cNvPr id="441" name="Google Shape;441;p53"/>
          <p:cNvSpPr txBox="1"/>
          <p:nvPr>
            <p:ph idx="1" type="body"/>
          </p:nvPr>
        </p:nvSpPr>
        <p:spPr>
          <a:xfrm>
            <a:off x="685801" y="1700809"/>
            <a:ext cx="10131425" cy="4090392"/>
          </a:xfrm>
          <a:prstGeom prst="rect">
            <a:avLst/>
          </a:prstGeom>
          <a:noFill/>
          <a:ln>
            <a:noFill/>
          </a:ln>
        </p:spPr>
        <p:txBody>
          <a:bodyPr anchorCtr="0" anchor="ctr" bIns="45700" lIns="91425" spcFirstLastPara="1" rIns="91425" wrap="square" tIns="45700">
            <a:normAutofit/>
          </a:bodyPr>
          <a:lstStyle/>
          <a:p>
            <a:pPr indent="-342900" lvl="0" marL="457200" rtl="0" algn="l">
              <a:lnSpc>
                <a:spcPct val="100000"/>
              </a:lnSpc>
              <a:spcBef>
                <a:spcPts val="0"/>
              </a:spcBef>
              <a:spcAft>
                <a:spcPts val="0"/>
              </a:spcAft>
              <a:buClr>
                <a:srgbClr val="CD8AD9"/>
              </a:buClr>
              <a:buSzPts val="1800"/>
              <a:buFont typeface="Noto Sans Symbols"/>
              <a:buChar char="⮚"/>
            </a:pPr>
            <a:r>
              <a:rPr lang="en-GB" sz="2000"/>
              <a:t>We urged all the participants to utilize headphones and to make the environment in a quiet room, to avoid outer noises. But since was impossible all the </a:t>
            </a:r>
            <a:r>
              <a:rPr lang="en-GB" sz="2000">
                <a:extLst>
                  <a:ext uri="http://customooxmlschemas.google.com/">
                    <go:slidesCustomData xmlns:go="http://customooxmlschemas.google.com/" textRoundtripDataId="1"/>
                  </a:ext>
                </a:extLst>
              </a:rPr>
              <a:t>260</a:t>
            </a:r>
            <a:r>
              <a:rPr lang="en-GB" sz="2000"/>
              <a:t> in total participants to be in the same room to observe where they conducted the experiment, we based on their reliability (except the experiments where they were in the same room, that we determined)</a:t>
            </a:r>
            <a:endParaRPr/>
          </a:p>
          <a:p>
            <a:pPr indent="-342900" lvl="0" marL="457200" rtl="0" algn="l">
              <a:lnSpc>
                <a:spcPct val="100000"/>
              </a:lnSpc>
              <a:spcBef>
                <a:spcPts val="0"/>
              </a:spcBef>
              <a:spcAft>
                <a:spcPts val="0"/>
              </a:spcAft>
              <a:buClr>
                <a:srgbClr val="CD8AD9"/>
              </a:buClr>
              <a:buSzPts val="1800"/>
              <a:buFont typeface="Noto Sans Symbols"/>
              <a:buChar char="⮚"/>
            </a:pPr>
            <a:r>
              <a:rPr lang="en-GB" sz="2000"/>
              <a:t>Also, the outcomes might have influenced by  how new or old are the headphones and which model they used (therefore we put the error bars, since we believe that there might be an error rate of 5 or less percent)</a:t>
            </a:r>
            <a:endParaRPr/>
          </a:p>
          <a:p>
            <a:pPr indent="-342900" lvl="0" marL="457200" rtl="0" algn="l">
              <a:lnSpc>
                <a:spcPct val="100000"/>
              </a:lnSpc>
              <a:spcBef>
                <a:spcPts val="0"/>
              </a:spcBef>
              <a:spcAft>
                <a:spcPts val="0"/>
              </a:spcAft>
              <a:buClr>
                <a:srgbClr val="CD8AD9"/>
              </a:buClr>
              <a:buSzPts val="1800"/>
              <a:buFont typeface="Noto Sans Symbols"/>
              <a:buChar char="⮚"/>
            </a:pPr>
            <a:r>
              <a:rPr lang="en-GB" sz="2000"/>
              <a:t>Each person presents differences in hearing</a:t>
            </a:r>
            <a:endParaRPr/>
          </a:p>
          <a:p>
            <a:pPr indent="0" lvl="0" marL="0" rtl="0" algn="l">
              <a:lnSpc>
                <a:spcPct val="100000"/>
              </a:lnSpc>
              <a:spcBef>
                <a:spcPts val="0"/>
              </a:spcBef>
              <a:spcAft>
                <a:spcPts val="0"/>
              </a:spcAft>
              <a:buNone/>
            </a:pPr>
            <a:r>
              <a:t/>
            </a:r>
            <a:endParaRPr sz="2000"/>
          </a:p>
        </p:txBody>
      </p:sp>
      <p:sp>
        <p:nvSpPr>
          <p:cNvPr id="442" name="Google Shape;442;p53"/>
          <p:cNvSpPr txBox="1"/>
          <p:nvPr/>
        </p:nvSpPr>
        <p:spPr>
          <a:xfrm>
            <a:off x="11495650" y="6213375"/>
            <a:ext cx="69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32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Arial"/>
              <a:buNone/>
            </a:pPr>
            <a:r>
              <a:rPr lang="en-GB"/>
              <a:t>CONCLUSIONS</a:t>
            </a:r>
            <a:endParaRPr/>
          </a:p>
        </p:txBody>
      </p:sp>
      <p:sp>
        <p:nvSpPr>
          <p:cNvPr id="448" name="Google Shape;448;p33"/>
          <p:cNvSpPr txBox="1"/>
          <p:nvPr>
            <p:ph idx="1" type="body"/>
          </p:nvPr>
        </p:nvSpPr>
        <p:spPr>
          <a:xfrm>
            <a:off x="685801" y="2492896"/>
            <a:ext cx="10131425" cy="3649133"/>
          </a:xfrm>
          <a:prstGeom prst="rect">
            <a:avLst/>
          </a:prstGeom>
          <a:noFill/>
          <a:ln>
            <a:noFill/>
          </a:ln>
        </p:spPr>
        <p:txBody>
          <a:bodyPr anchorCtr="0" anchor="ctr" bIns="45700" lIns="91425" spcFirstLastPara="1" rIns="91425" wrap="square" tIns="45700">
            <a:normAutofit lnSpcReduction="20000"/>
          </a:bodyPr>
          <a:lstStyle/>
          <a:p>
            <a:pPr indent="-285750" lvl="0" marL="285750" rtl="0" algn="l">
              <a:lnSpc>
                <a:spcPct val="100000"/>
              </a:lnSpc>
              <a:spcBef>
                <a:spcPts val="0"/>
              </a:spcBef>
              <a:spcAft>
                <a:spcPts val="0"/>
              </a:spcAft>
              <a:buClr>
                <a:srgbClr val="CD8AD9"/>
              </a:buClr>
              <a:buSzPts val="1800"/>
              <a:buFont typeface="Noto Sans Symbols"/>
              <a:buChar char="⮚"/>
            </a:pPr>
            <a:r>
              <a:rPr lang="en-GB" sz="2000"/>
              <a:t>The ability of hearing is decreasing by age. From the graphs we can deduct that persons that: </a:t>
            </a:r>
            <a:endParaRPr sz="2000"/>
          </a:p>
          <a:p>
            <a:pPr indent="-298450" lvl="0" marL="285750" rtl="0" algn="l">
              <a:lnSpc>
                <a:spcPct val="100000"/>
              </a:lnSpc>
              <a:spcBef>
                <a:spcPts val="0"/>
              </a:spcBef>
              <a:spcAft>
                <a:spcPts val="0"/>
              </a:spcAft>
              <a:buSzPts val="2000"/>
              <a:buChar char="⮚"/>
            </a:pPr>
            <a:r>
              <a:rPr lang="en-GB" sz="2000"/>
              <a:t>8-24 (20-19400 Hz), 24-30 (100-17000), 30-40 (220-15000), 40-50 (250- 12000), 50-60 (330-11000), 60-80 (400-8500)</a:t>
            </a:r>
            <a:endParaRPr sz="2000"/>
          </a:p>
          <a:p>
            <a:pPr indent="-285750" lvl="0" marL="285750" rtl="0" algn="l">
              <a:lnSpc>
                <a:spcPct val="100000"/>
              </a:lnSpc>
              <a:spcBef>
                <a:spcPts val="1000"/>
              </a:spcBef>
              <a:spcAft>
                <a:spcPts val="0"/>
              </a:spcAft>
              <a:buClr>
                <a:srgbClr val="CD8AD9"/>
              </a:buClr>
              <a:buSzPts val="1800"/>
              <a:buFont typeface="Noto Sans Symbols"/>
              <a:buChar char="⮚"/>
            </a:pPr>
            <a:r>
              <a:rPr lang="en-GB" sz="2000"/>
              <a:t>Females show a better ability to hear higher frequencies  than men, while </a:t>
            </a:r>
            <a:r>
              <a:rPr lang="en-GB" sz="2000"/>
              <a:t>men can hear lower frequencies than women (the difference is calculated around 2/100)</a:t>
            </a:r>
            <a:endParaRPr sz="2000"/>
          </a:p>
          <a:p>
            <a:pPr indent="-285750" lvl="0" marL="285750" rtl="0" algn="l">
              <a:lnSpc>
                <a:spcPct val="100000"/>
              </a:lnSpc>
              <a:spcBef>
                <a:spcPts val="1000"/>
              </a:spcBef>
              <a:spcAft>
                <a:spcPts val="0"/>
              </a:spcAft>
              <a:buClr>
                <a:srgbClr val="CD8AD9"/>
              </a:buClr>
              <a:buSzPts val="1800"/>
              <a:buFont typeface="Noto Sans Symbols"/>
              <a:buChar char="⮚"/>
            </a:pPr>
            <a:r>
              <a:rPr lang="en-GB" sz="2000"/>
              <a:t>Hearing of loud music can cause a temporary hearing impairment (in our experiment the participants could not hear noises under ten decibel, but after 20 minutes the ability came back completely)</a:t>
            </a:r>
            <a:endParaRPr sz="2000"/>
          </a:p>
          <a:p>
            <a:pPr indent="-285750" lvl="0" marL="285750" rtl="0" algn="l">
              <a:lnSpc>
                <a:spcPct val="100000"/>
              </a:lnSpc>
              <a:spcBef>
                <a:spcPts val="1000"/>
              </a:spcBef>
              <a:spcAft>
                <a:spcPts val="0"/>
              </a:spcAft>
              <a:buClr>
                <a:srgbClr val="CD8AD9"/>
              </a:buClr>
              <a:buSzPts val="1800"/>
              <a:buFont typeface="Noto Sans Symbols"/>
              <a:buChar char="⮚"/>
            </a:pPr>
            <a:r>
              <a:rPr lang="en-GB" sz="2000"/>
              <a:t>Otitis can cause a drop of the ability of hearing of 20/100 in all ages</a:t>
            </a:r>
            <a:endParaRPr/>
          </a:p>
          <a:p>
            <a:pPr indent="-171450" lvl="0" marL="285750" rtl="0" algn="l">
              <a:lnSpc>
                <a:spcPct val="100000"/>
              </a:lnSpc>
              <a:spcBef>
                <a:spcPts val="1000"/>
              </a:spcBef>
              <a:spcAft>
                <a:spcPts val="0"/>
              </a:spcAft>
              <a:buClr>
                <a:srgbClr val="CD8AD9"/>
              </a:buClr>
              <a:buSzPts val="1800"/>
              <a:buFont typeface="Noto Sans Symbols"/>
              <a:buNone/>
            </a:pPr>
            <a:r>
              <a:t/>
            </a:r>
            <a:endParaRPr sz="2000"/>
          </a:p>
          <a:p>
            <a:pPr indent="-171450" lvl="0" marL="285750" rtl="0" algn="l">
              <a:lnSpc>
                <a:spcPct val="100000"/>
              </a:lnSpc>
              <a:spcBef>
                <a:spcPts val="1000"/>
              </a:spcBef>
              <a:spcAft>
                <a:spcPts val="0"/>
              </a:spcAft>
              <a:buSzPts val="1800"/>
              <a:buNone/>
            </a:pPr>
            <a:r>
              <a:t/>
            </a:r>
            <a:endParaRPr/>
          </a:p>
        </p:txBody>
      </p:sp>
      <p:sp>
        <p:nvSpPr>
          <p:cNvPr id="449" name="Google Shape;449;p33"/>
          <p:cNvSpPr txBox="1"/>
          <p:nvPr/>
        </p:nvSpPr>
        <p:spPr>
          <a:xfrm>
            <a:off x="11137525" y="6213375"/>
            <a:ext cx="8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33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e93ddbbd0f_1_0"/>
          <p:cNvSpPr txBox="1"/>
          <p:nvPr>
            <p:ph type="title"/>
          </p:nvPr>
        </p:nvSpPr>
        <p:spPr>
          <a:xfrm>
            <a:off x="685801" y="609600"/>
            <a:ext cx="10131300" cy="1456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Bibliography</a:t>
            </a:r>
            <a:endParaRPr/>
          </a:p>
        </p:txBody>
      </p:sp>
      <p:sp>
        <p:nvSpPr>
          <p:cNvPr id="455" name="Google Shape;455;ge93ddbbd0f_1_0"/>
          <p:cNvSpPr txBox="1"/>
          <p:nvPr>
            <p:ph idx="1" type="body"/>
          </p:nvPr>
        </p:nvSpPr>
        <p:spPr>
          <a:xfrm>
            <a:off x="685801" y="2142067"/>
            <a:ext cx="10131300" cy="3649200"/>
          </a:xfrm>
          <a:prstGeom prst="rect">
            <a:avLst/>
          </a:prstGeom>
        </p:spPr>
        <p:txBody>
          <a:bodyPr anchorCtr="0" anchor="ctr" bIns="45700" lIns="91425" spcFirstLastPara="1" rIns="91425" wrap="square" tIns="45700">
            <a:normAutofit/>
          </a:bodyPr>
          <a:lstStyle/>
          <a:p>
            <a:pPr indent="-342900" lvl="0" marL="457200" rtl="0" algn="l">
              <a:spcBef>
                <a:spcPts val="0"/>
              </a:spcBef>
              <a:spcAft>
                <a:spcPts val="0"/>
              </a:spcAft>
              <a:buSzPts val="1800"/>
              <a:buChar char="•"/>
            </a:pPr>
            <a:r>
              <a:rPr lang="en-GB" u="sng">
                <a:hlinkClick r:id="rId3"/>
              </a:rPr>
              <a:t>https://www.youtube.com/watch?v=VxcbppCX6Rk</a:t>
            </a:r>
            <a:r>
              <a:rPr lang="en-GB"/>
              <a:t> </a:t>
            </a:r>
            <a:endParaRPr/>
          </a:p>
          <a:p>
            <a:pPr indent="-342900" lvl="0" marL="457200" rtl="0" algn="l">
              <a:lnSpc>
                <a:spcPct val="119803"/>
              </a:lnSpc>
              <a:spcBef>
                <a:spcPts val="0"/>
              </a:spcBef>
              <a:spcAft>
                <a:spcPts val="0"/>
              </a:spcAft>
              <a:buSzPts val="1800"/>
              <a:buChar char="•"/>
            </a:pPr>
            <a:r>
              <a:rPr lang="en-GB" u="sng">
                <a:hlinkClick r:id="rId4"/>
              </a:rPr>
              <a:t>https://global.widex.com/en/blog/human-hearing-range-what-can-you-hear</a:t>
            </a:r>
            <a:r>
              <a:rPr lang="en-GB"/>
              <a:t> </a:t>
            </a:r>
            <a:endParaRPr/>
          </a:p>
          <a:p>
            <a:pPr indent="-342900" lvl="0" marL="457200" rtl="0" algn="l">
              <a:lnSpc>
                <a:spcPct val="119607"/>
              </a:lnSpc>
              <a:spcBef>
                <a:spcPts val="0"/>
              </a:spcBef>
              <a:spcAft>
                <a:spcPts val="0"/>
              </a:spcAft>
              <a:buSzPts val="1800"/>
              <a:buChar char="•"/>
            </a:pPr>
            <a:r>
              <a:rPr lang="en-GB" u="sng">
                <a:hlinkClick r:id="rId5"/>
              </a:rPr>
              <a:t>https://www.szynalski.com/tone-generator/</a:t>
            </a:r>
            <a:r>
              <a:rPr lang="en-GB"/>
              <a:t> </a:t>
            </a:r>
            <a:endParaRPr/>
          </a:p>
          <a:p>
            <a:pPr indent="-342900" lvl="0" marL="457200" rtl="0" algn="l">
              <a:lnSpc>
                <a:spcPct val="119803"/>
              </a:lnSpc>
              <a:spcBef>
                <a:spcPts val="0"/>
              </a:spcBef>
              <a:spcAft>
                <a:spcPts val="0"/>
              </a:spcAft>
              <a:buSzPts val="1800"/>
              <a:buChar char="•"/>
            </a:pPr>
            <a:r>
              <a:rPr lang="en-GB" u="sng">
                <a:hlinkClick r:id="rId6"/>
              </a:rPr>
              <a:t>https://www.ncbi.nlm.nih.gov/books/NBK10924/</a:t>
            </a:r>
            <a:endParaRPr/>
          </a:p>
          <a:p>
            <a:pPr indent="-342900" lvl="0" marL="457200" marR="154305" rtl="0" algn="l">
              <a:lnSpc>
                <a:spcPct val="80000"/>
              </a:lnSpc>
              <a:spcBef>
                <a:spcPts val="0"/>
              </a:spcBef>
              <a:spcAft>
                <a:spcPts val="0"/>
              </a:spcAft>
              <a:buSzPts val="1800"/>
              <a:buChar char="•"/>
            </a:pPr>
            <a:r>
              <a:rPr lang="en-GB" u="sng">
                <a:hlinkClick r:id="rId7"/>
              </a:rPr>
              <a:t>https://sphweb.bumc.bu.edu/otlt/mph-modules/bs/bs704_nonparametric/BS704_Nonparametric4.html</a:t>
            </a:r>
            <a:endParaRPr/>
          </a:p>
          <a:p>
            <a:pPr indent="-342900" lvl="0" marL="457200" marR="5080" rtl="0" algn="l">
              <a:lnSpc>
                <a:spcPct val="80000"/>
              </a:lnSpc>
              <a:spcBef>
                <a:spcPts val="0"/>
              </a:spcBef>
              <a:spcAft>
                <a:spcPts val="0"/>
              </a:spcAft>
              <a:buSzPts val="1800"/>
              <a:buChar char="•"/>
            </a:pPr>
            <a:r>
              <a:rPr lang="en-GB" u="sng">
                <a:hlinkClick r:id="rId8"/>
              </a:rPr>
              <a:t>https://www.socscistatistics.com/tests/mannwhit </a:t>
            </a:r>
            <a:r>
              <a:rPr lang="en-GB"/>
              <a:t> </a:t>
            </a:r>
            <a:r>
              <a:rPr lang="en-GB" u="sng">
                <a:hlinkClick r:id="rId9"/>
              </a:rPr>
              <a:t>ney/default2.aspx</a:t>
            </a:r>
            <a:endParaRPr/>
          </a:p>
          <a:p>
            <a:pPr indent="-342900" lvl="0" marL="457200" rtl="0" algn="l">
              <a:spcBef>
                <a:spcPts val="0"/>
              </a:spcBef>
              <a:spcAft>
                <a:spcPts val="0"/>
              </a:spcAft>
              <a:buSzPts val="1800"/>
              <a:buChar char="•"/>
            </a:pPr>
            <a:r>
              <a:rPr lang="en-GB" u="sng">
                <a:hlinkClick r:id="rId10"/>
              </a:rPr>
              <a:t>https://sphweb.bumc.bu.edu/otlt/mph-modules</a:t>
            </a:r>
            <a:endParaRPr/>
          </a:p>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9" name="Shape 459"/>
        <p:cNvGrpSpPr/>
        <p:nvPr/>
      </p:nvGrpSpPr>
      <p:grpSpPr>
        <a:xfrm>
          <a:off x="0" y="0"/>
          <a:ext cx="0" cy="0"/>
          <a:chOff x="0" y="0"/>
          <a:chExt cx="0" cy="0"/>
        </a:xfrm>
      </p:grpSpPr>
      <p:sp>
        <p:nvSpPr>
          <p:cNvPr id="460" name="Google Shape;460;p34"/>
          <p:cNvSpPr/>
          <p:nvPr/>
        </p:nvSpPr>
        <p:spPr>
          <a:xfrm>
            <a:off x="-3175" y="-1786"/>
            <a:ext cx="12188825" cy="685621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Dark floating bulbs with one lit up brightly" id="461" name="Google Shape;461;p34"/>
          <p:cNvPicPr preferRelativeResize="0"/>
          <p:nvPr/>
        </p:nvPicPr>
        <p:blipFill rotWithShape="1">
          <a:blip r:embed="rId4">
            <a:alphaModFix amt="20000"/>
          </a:blip>
          <a:srcRect b="31054" l="0" r="0" t="12693"/>
          <a:stretch/>
        </p:blipFill>
        <p:spPr>
          <a:xfrm>
            <a:off x="20" y="0"/>
            <a:ext cx="12191980" cy="6857990"/>
          </a:xfrm>
          <a:prstGeom prst="rect">
            <a:avLst/>
          </a:prstGeom>
          <a:noFill/>
          <a:ln>
            <a:noFill/>
          </a:ln>
        </p:spPr>
      </p:pic>
      <p:pic>
        <p:nvPicPr>
          <p:cNvPr id="462" name="Google Shape;462;p34"/>
          <p:cNvPicPr preferRelativeResize="0"/>
          <p:nvPr/>
        </p:nvPicPr>
        <p:blipFill rotWithShape="1">
          <a:blip r:embed="rId5">
            <a:alphaModFix amt="39000"/>
          </a:blip>
          <a:srcRect b="0" l="0" r="0" t="0"/>
          <a:stretch/>
        </p:blipFill>
        <p:spPr>
          <a:xfrm>
            <a:off x="0" y="0"/>
            <a:ext cx="12188825" cy="6856214"/>
          </a:xfrm>
          <a:prstGeom prst="rect">
            <a:avLst/>
          </a:prstGeom>
          <a:noFill/>
          <a:ln>
            <a:noFill/>
          </a:ln>
        </p:spPr>
      </p:pic>
      <p:sp>
        <p:nvSpPr>
          <p:cNvPr id="463" name="Google Shape;463;p34"/>
          <p:cNvSpPr txBox="1"/>
          <p:nvPr>
            <p:ph idx="1" type="body"/>
          </p:nvPr>
        </p:nvSpPr>
        <p:spPr>
          <a:xfrm>
            <a:off x="186612" y="998377"/>
            <a:ext cx="11859207" cy="508518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800"/>
              <a:buNone/>
            </a:pPr>
            <a:r>
              <a:rPr b="1" lang="en-GB" sz="9800"/>
              <a:t>THANK YOU FOR YOUR ATTENTION!</a:t>
            </a:r>
            <a:endParaRPr b="1" sz="9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67" name="Shape 467"/>
        <p:cNvGrpSpPr/>
        <p:nvPr/>
      </p:nvGrpSpPr>
      <p:grpSpPr>
        <a:xfrm>
          <a:off x="0" y="0"/>
          <a:ext cx="0" cy="0"/>
          <a:chOff x="0" y="0"/>
          <a:chExt cx="0" cy="0"/>
        </a:xfrm>
      </p:grpSpPr>
      <p:sp>
        <p:nvSpPr>
          <p:cNvPr id="468" name="Google Shape;468;p7"/>
          <p:cNvSpPr txBox="1"/>
          <p:nvPr>
            <p:ph type="title"/>
          </p:nvPr>
        </p:nvSpPr>
        <p:spPr>
          <a:xfrm>
            <a:off x="497500" y="808050"/>
            <a:ext cx="3113700" cy="1453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lang="en-GB"/>
              <a:t>MECHANISM OF HEARING</a:t>
            </a:r>
            <a:endParaRPr/>
          </a:p>
        </p:txBody>
      </p:sp>
      <p:sp>
        <p:nvSpPr>
          <p:cNvPr id="469" name="Google Shape;469;p7"/>
          <p:cNvSpPr txBox="1"/>
          <p:nvPr>
            <p:ph idx="1" type="body"/>
          </p:nvPr>
        </p:nvSpPr>
        <p:spPr>
          <a:xfrm>
            <a:off x="293616" y="3045204"/>
            <a:ext cx="11898384" cy="3476052"/>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90000"/>
              </a:lnSpc>
              <a:spcBef>
                <a:spcPts val="0"/>
              </a:spcBef>
              <a:spcAft>
                <a:spcPts val="0"/>
              </a:spcAft>
              <a:buClr>
                <a:srgbClr val="CD8AD9"/>
              </a:buClr>
              <a:buSzPts val="1800"/>
              <a:buFont typeface="Noto Sans Symbols"/>
              <a:buChar char="⮚"/>
            </a:pPr>
            <a:r>
              <a:rPr b="0" i="0" lang="en-GB" u="none" cap="none" strike="noStrike">
                <a:latin typeface="Georgia"/>
                <a:ea typeface="Georgia"/>
                <a:cs typeface="Georgia"/>
                <a:sym typeface="Georgia"/>
              </a:rPr>
              <a:t>The sound waves are collected by the external ear. </a:t>
            </a:r>
            <a:endParaRPr/>
          </a:p>
          <a:p>
            <a:pPr indent="-342900" lvl="0" marL="342900" marR="0" rtl="0" algn="l">
              <a:lnSpc>
                <a:spcPct val="90000"/>
              </a:lnSpc>
              <a:spcBef>
                <a:spcPts val="0"/>
              </a:spcBef>
              <a:spcAft>
                <a:spcPts val="0"/>
              </a:spcAft>
              <a:buClr>
                <a:srgbClr val="CD8AD9"/>
              </a:buClr>
              <a:buSzPts val="1800"/>
              <a:buFont typeface="Noto Sans Symbols"/>
              <a:buChar char="⮚"/>
            </a:pPr>
            <a:r>
              <a:rPr b="0" i="0" lang="en-GB" u="none" cap="none" strike="noStrike">
                <a:latin typeface="Georgia"/>
                <a:ea typeface="Georgia"/>
                <a:cs typeface="Georgia"/>
                <a:sym typeface="Georgia"/>
              </a:rPr>
              <a:t>They pass through the external auditory meatus to the tympanic membrane which is caused to vibrate. </a:t>
            </a:r>
            <a:endParaRPr/>
          </a:p>
          <a:p>
            <a:pPr indent="-342900" lvl="0" marL="342900" marR="0" rtl="0" algn="l">
              <a:lnSpc>
                <a:spcPct val="90000"/>
              </a:lnSpc>
              <a:spcBef>
                <a:spcPts val="0"/>
              </a:spcBef>
              <a:spcAft>
                <a:spcPts val="0"/>
              </a:spcAft>
              <a:buClr>
                <a:srgbClr val="CD8AD9"/>
              </a:buClr>
              <a:buSzPts val="1800"/>
              <a:buFont typeface="Noto Sans Symbols"/>
              <a:buChar char="⮚"/>
            </a:pPr>
            <a:r>
              <a:rPr b="0" i="0" lang="en-GB" u="none" cap="none" strike="noStrike">
                <a:latin typeface="Georgia"/>
                <a:ea typeface="Georgia"/>
                <a:cs typeface="Georgia"/>
                <a:sym typeface="Georgia"/>
              </a:rPr>
              <a:t>The vibrations are transmitted across the middle ear, incus and to the stapes bones. The latter fits into the fenestra ovalis. </a:t>
            </a:r>
            <a:endParaRPr/>
          </a:p>
          <a:p>
            <a:pPr indent="-342900" lvl="0" marL="342900" marR="0" rtl="0" algn="l">
              <a:lnSpc>
                <a:spcPct val="90000"/>
              </a:lnSpc>
              <a:spcBef>
                <a:spcPts val="0"/>
              </a:spcBef>
              <a:spcAft>
                <a:spcPts val="0"/>
              </a:spcAft>
              <a:buClr>
                <a:srgbClr val="CD8AD9"/>
              </a:buClr>
              <a:buSzPts val="1800"/>
              <a:buFont typeface="Noto Sans Symbols"/>
              <a:buChar char="⮚"/>
            </a:pPr>
            <a:r>
              <a:rPr b="0" i="0" lang="en-GB" u="none" cap="none" strike="noStrike">
                <a:latin typeface="Georgia"/>
                <a:ea typeface="Georgia"/>
                <a:cs typeface="Georgia"/>
                <a:sym typeface="Georgia"/>
              </a:rPr>
              <a:t>The perilymph of the internal ear receives the vibrations </a:t>
            </a:r>
            <a:endParaRPr/>
          </a:p>
          <a:p>
            <a:pPr indent="-342900" lvl="0" marL="342900" marR="0" rtl="0" algn="l">
              <a:lnSpc>
                <a:spcPct val="90000"/>
              </a:lnSpc>
              <a:spcBef>
                <a:spcPts val="0"/>
              </a:spcBef>
              <a:spcAft>
                <a:spcPts val="0"/>
              </a:spcAft>
              <a:buClr>
                <a:srgbClr val="CD8AD9"/>
              </a:buClr>
              <a:buSzPts val="1800"/>
              <a:buFont typeface="Noto Sans Symbols"/>
              <a:buChar char="⮚"/>
            </a:pPr>
            <a:r>
              <a:rPr b="0" i="0" lang="en-GB" u="none" cap="none" strike="noStrike">
                <a:latin typeface="Georgia"/>
                <a:ea typeface="Georgia"/>
                <a:cs typeface="Georgia"/>
                <a:sym typeface="Georgia"/>
              </a:rPr>
              <a:t>From the perilymph the vibrations are transferred to the scala vestibuli of cochlea and then to scala media. Thereafter, the movements of endolymph and tectorial membrane stimulate the sensory hairs of the organ of Corti.</a:t>
            </a:r>
            <a:endParaRPr/>
          </a:p>
          <a:p>
            <a:pPr indent="-342900" lvl="0" marL="342900" marR="0" rtl="0" algn="l">
              <a:lnSpc>
                <a:spcPct val="90000"/>
              </a:lnSpc>
              <a:spcBef>
                <a:spcPts val="0"/>
              </a:spcBef>
              <a:spcAft>
                <a:spcPts val="0"/>
              </a:spcAft>
              <a:buClr>
                <a:srgbClr val="CD8AD9"/>
              </a:buClr>
              <a:buSzPts val="1800"/>
              <a:buFont typeface="Noto Sans Symbols"/>
              <a:buChar char="⮚"/>
            </a:pPr>
            <a:r>
              <a:rPr b="0" i="0" lang="en-GB" u="none" cap="none" strike="noStrike">
                <a:latin typeface="Georgia"/>
                <a:ea typeface="Georgia"/>
                <a:cs typeface="Georgia"/>
                <a:sym typeface="Georgia"/>
              </a:rPr>
              <a:t>The impulses thus received by the hair cells are carried to the brain</a:t>
            </a:r>
            <a:endParaRPr/>
          </a:p>
        </p:txBody>
      </p:sp>
      <p:pic>
        <p:nvPicPr>
          <p:cNvPr descr="Conduction of Sound Vibrations in the Ear" id="470" name="Google Shape;470;p7">
            <a:hlinkClick r:id="rId4"/>
          </p:cNvPr>
          <p:cNvPicPr preferRelativeResize="0"/>
          <p:nvPr/>
        </p:nvPicPr>
        <p:blipFill rotWithShape="1">
          <a:blip r:embed="rId5">
            <a:alphaModFix/>
          </a:blip>
          <a:srcRect b="16080" l="0" r="0" t="0"/>
          <a:stretch/>
        </p:blipFill>
        <p:spPr>
          <a:xfrm>
            <a:off x="3721288" y="380999"/>
            <a:ext cx="6404100" cy="2919300"/>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txBox="1"/>
          <p:nvPr>
            <p:ph type="ctrTitle"/>
          </p:nvPr>
        </p:nvSpPr>
        <p:spPr>
          <a:xfrm>
            <a:off x="3523774" y="2914550"/>
            <a:ext cx="8047500" cy="2421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lt1"/>
              </a:buClr>
              <a:buSzPts val="14940"/>
              <a:buFont typeface="Arial"/>
              <a:buNone/>
            </a:pPr>
            <a:r>
              <a:rPr b="1" lang="en-GB" sz="13339"/>
              <a:t>THEORY</a:t>
            </a:r>
            <a:endParaRPr b="1" sz="13339"/>
          </a:p>
        </p:txBody>
      </p:sp>
      <p:sp>
        <p:nvSpPr>
          <p:cNvPr id="166" name="Google Shape;166;p4"/>
          <p:cNvSpPr txBox="1"/>
          <p:nvPr/>
        </p:nvSpPr>
        <p:spPr>
          <a:xfrm>
            <a:off x="11424025" y="6392450"/>
            <a:ext cx="48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4</a:t>
            </a:r>
            <a:endParaRPr b="1">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5"/>
          <p:cNvSpPr txBox="1"/>
          <p:nvPr>
            <p:ph type="title"/>
          </p:nvPr>
        </p:nvSpPr>
        <p:spPr>
          <a:xfrm>
            <a:off x="685801" y="609600"/>
            <a:ext cx="5219699" cy="14562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Arial"/>
              <a:buNone/>
            </a:pPr>
            <a:r>
              <a:rPr lang="en-GB"/>
              <a:t>EAR</a:t>
            </a:r>
            <a:endParaRPr/>
          </a:p>
        </p:txBody>
      </p:sp>
      <p:sp>
        <p:nvSpPr>
          <p:cNvPr id="172" name="Google Shape;172;p5"/>
          <p:cNvSpPr txBox="1"/>
          <p:nvPr>
            <p:ph idx="1" type="body"/>
          </p:nvPr>
        </p:nvSpPr>
        <p:spPr>
          <a:xfrm>
            <a:off x="685801" y="2366656"/>
            <a:ext cx="5410199" cy="4178523"/>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200"/>
              <a:buFont typeface="Noto Sans Symbols"/>
              <a:buChar char="⮚"/>
            </a:pPr>
            <a:r>
              <a:rPr lang="en-GB" sz="2200"/>
              <a:t>The ears are organs that provide two main functions — </a:t>
            </a:r>
            <a:r>
              <a:rPr b="1" lang="en-GB" sz="2200"/>
              <a:t>hearing</a:t>
            </a:r>
            <a:r>
              <a:rPr lang="en-GB" sz="2200"/>
              <a:t> and </a:t>
            </a:r>
            <a:r>
              <a:rPr b="1" lang="en-GB" sz="2200"/>
              <a:t>balance</a:t>
            </a:r>
            <a:r>
              <a:rPr lang="en-GB" sz="2200"/>
              <a:t> — that depend on specialized receptors called hair cells.</a:t>
            </a:r>
            <a:endParaRPr sz="2200"/>
          </a:p>
          <a:p>
            <a:pPr indent="-180022" lvl="0" marL="285750" rtl="0" algn="l">
              <a:lnSpc>
                <a:spcPct val="100000"/>
              </a:lnSpc>
              <a:spcBef>
                <a:spcPts val="1000"/>
              </a:spcBef>
              <a:spcAft>
                <a:spcPts val="0"/>
              </a:spcAft>
              <a:buClr>
                <a:srgbClr val="CD8AD9"/>
              </a:buClr>
              <a:buSzPts val="1800"/>
              <a:buFont typeface="Noto Sans Symbols"/>
              <a:buNone/>
            </a:pPr>
            <a:r>
              <a:t/>
            </a:r>
            <a:endParaRPr/>
          </a:p>
          <a:p>
            <a:pPr indent="-180022" lvl="0" marL="285750" rtl="0" algn="l">
              <a:lnSpc>
                <a:spcPct val="100000"/>
              </a:lnSpc>
              <a:spcBef>
                <a:spcPts val="1000"/>
              </a:spcBef>
              <a:spcAft>
                <a:spcPts val="0"/>
              </a:spcAft>
              <a:buClr>
                <a:srgbClr val="CD8AD9"/>
              </a:buClr>
              <a:buSzPts val="1800"/>
              <a:buFont typeface="Noto Sans Symbols"/>
              <a:buNone/>
            </a:pPr>
            <a:r>
              <a:t/>
            </a:r>
            <a:endParaRPr/>
          </a:p>
        </p:txBody>
      </p:sp>
      <p:pic>
        <p:nvPicPr>
          <p:cNvPr id="173" name="Google Shape;173;p5"/>
          <p:cNvPicPr preferRelativeResize="0"/>
          <p:nvPr/>
        </p:nvPicPr>
        <p:blipFill rotWithShape="1">
          <a:blip r:embed="rId4">
            <a:alphaModFix/>
          </a:blip>
          <a:srcRect b="-1" l="0" r="16224" t="0"/>
          <a:stretch/>
        </p:blipFill>
        <p:spPr>
          <a:xfrm>
            <a:off x="6198830" y="639097"/>
            <a:ext cx="5447070" cy="5250425"/>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pic>
      <p:sp>
        <p:nvSpPr>
          <p:cNvPr id="174" name="Google Shape;174;p5"/>
          <p:cNvSpPr txBox="1"/>
          <p:nvPr/>
        </p:nvSpPr>
        <p:spPr>
          <a:xfrm>
            <a:off x="11173350" y="6320825"/>
            <a:ext cx="55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5</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e6acebc071_0_0"/>
          <p:cNvSpPr txBox="1"/>
          <p:nvPr>
            <p:ph type="title"/>
          </p:nvPr>
        </p:nvSpPr>
        <p:spPr>
          <a:xfrm>
            <a:off x="94901" y="358925"/>
            <a:ext cx="10131300" cy="1456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lang="en-GB"/>
              <a:t>MECHANISM OF HEARING</a:t>
            </a:r>
            <a:endParaRPr/>
          </a:p>
        </p:txBody>
      </p:sp>
      <p:sp>
        <p:nvSpPr>
          <p:cNvPr id="180" name="Google Shape;180;ge6acebc071_0_0"/>
          <p:cNvSpPr txBox="1"/>
          <p:nvPr>
            <p:ph idx="1" type="body"/>
          </p:nvPr>
        </p:nvSpPr>
        <p:spPr>
          <a:xfrm>
            <a:off x="363476" y="2678742"/>
            <a:ext cx="10131300" cy="3649200"/>
          </a:xfrm>
          <a:prstGeom prst="rect">
            <a:avLst/>
          </a:prstGeom>
        </p:spPr>
        <p:txBody>
          <a:bodyPr anchorCtr="0" anchor="ctr" bIns="45700" lIns="91425" spcFirstLastPara="1" rIns="91425" wrap="square" tIns="45700">
            <a:normAutofit/>
          </a:bodyPr>
          <a:lstStyle/>
          <a:p>
            <a:pPr indent="-342900" lvl="0" marL="457200" rtl="0" algn="l">
              <a:spcBef>
                <a:spcPts val="0"/>
              </a:spcBef>
              <a:spcAft>
                <a:spcPts val="0"/>
              </a:spcAft>
              <a:buClr>
                <a:srgbClr val="F1C232"/>
              </a:buClr>
              <a:buSzPts val="1800"/>
              <a:buChar char="•"/>
            </a:pPr>
            <a:r>
              <a:rPr lang="en-GB">
                <a:solidFill>
                  <a:srgbClr val="F1C232"/>
                </a:solidFill>
              </a:rPr>
              <a:t>A vibrating object creates pressure waves in the surrounding air </a:t>
            </a:r>
            <a:endParaRPr>
              <a:solidFill>
                <a:srgbClr val="F1C232"/>
              </a:solidFill>
            </a:endParaRPr>
          </a:p>
          <a:p>
            <a:pPr indent="-342900" lvl="0" marL="457200" rtl="0" algn="l">
              <a:spcBef>
                <a:spcPts val="0"/>
              </a:spcBef>
              <a:spcAft>
                <a:spcPts val="0"/>
              </a:spcAft>
              <a:buClr>
                <a:srgbClr val="F1C232"/>
              </a:buClr>
              <a:buSzPts val="1800"/>
              <a:buChar char="•"/>
            </a:pPr>
            <a:r>
              <a:rPr lang="en-GB">
                <a:solidFill>
                  <a:srgbClr val="F1C232"/>
                </a:solidFill>
              </a:rPr>
              <a:t>They are collected by the pinna and the auditory canal </a:t>
            </a:r>
            <a:endParaRPr>
              <a:solidFill>
                <a:srgbClr val="F1C232"/>
              </a:solidFill>
            </a:endParaRPr>
          </a:p>
          <a:p>
            <a:pPr indent="-342900" lvl="0" marL="457200" rtl="0" algn="l">
              <a:spcBef>
                <a:spcPts val="0"/>
              </a:spcBef>
              <a:spcAft>
                <a:spcPts val="0"/>
              </a:spcAft>
              <a:buClr>
                <a:srgbClr val="F51382"/>
              </a:buClr>
              <a:buSzPts val="1800"/>
              <a:buChar char="•"/>
            </a:pPr>
            <a:r>
              <a:rPr lang="en-GB">
                <a:solidFill>
                  <a:srgbClr val="F51382"/>
                </a:solidFill>
              </a:rPr>
              <a:t>The eardrum vibrates with the same frequency </a:t>
            </a:r>
            <a:endParaRPr>
              <a:solidFill>
                <a:srgbClr val="F51382"/>
              </a:solidFill>
            </a:endParaRPr>
          </a:p>
          <a:p>
            <a:pPr indent="-342900" lvl="0" marL="457200" rtl="0" algn="l">
              <a:spcBef>
                <a:spcPts val="0"/>
              </a:spcBef>
              <a:spcAft>
                <a:spcPts val="0"/>
              </a:spcAft>
              <a:buClr>
                <a:srgbClr val="F51382"/>
              </a:buClr>
              <a:buSzPts val="1800"/>
              <a:buChar char="•"/>
            </a:pPr>
            <a:r>
              <a:rPr lang="en-GB">
                <a:solidFill>
                  <a:srgbClr val="F51382"/>
                </a:solidFill>
              </a:rPr>
              <a:t>From the eardrum the vibrations pass through the hammer, anvil, stirrup that </a:t>
            </a:r>
            <a:r>
              <a:rPr b="1" lang="en-GB">
                <a:solidFill>
                  <a:srgbClr val="F51382"/>
                </a:solidFill>
              </a:rPr>
              <a:t>amplify</a:t>
            </a:r>
            <a:r>
              <a:rPr lang="en-GB">
                <a:solidFill>
                  <a:srgbClr val="F51382"/>
                </a:solidFill>
              </a:rPr>
              <a:t> them </a:t>
            </a:r>
            <a:endParaRPr>
              <a:solidFill>
                <a:srgbClr val="F51382"/>
              </a:solidFill>
            </a:endParaRPr>
          </a:p>
          <a:p>
            <a:pPr indent="-342900" lvl="0" marL="457200" rtl="0" algn="l">
              <a:spcBef>
                <a:spcPts val="0"/>
              </a:spcBef>
              <a:spcAft>
                <a:spcPts val="0"/>
              </a:spcAft>
              <a:buClr>
                <a:srgbClr val="F51382"/>
              </a:buClr>
              <a:buSzPts val="1800"/>
              <a:buChar char="•"/>
            </a:pPr>
            <a:r>
              <a:rPr lang="en-GB">
                <a:solidFill>
                  <a:srgbClr val="F51382"/>
                </a:solidFill>
              </a:rPr>
              <a:t>Vibrations are transferred to the oval window </a:t>
            </a:r>
            <a:endParaRPr>
              <a:solidFill>
                <a:srgbClr val="F51382"/>
              </a:solidFill>
            </a:endParaRPr>
          </a:p>
          <a:p>
            <a:pPr indent="-342900" lvl="0" marL="457200" rtl="0" algn="l">
              <a:spcBef>
                <a:spcPts val="0"/>
              </a:spcBef>
              <a:spcAft>
                <a:spcPts val="0"/>
              </a:spcAft>
              <a:buClr>
                <a:srgbClr val="00FFFF"/>
              </a:buClr>
              <a:buSzPts val="1800"/>
              <a:buChar char="•"/>
            </a:pPr>
            <a:r>
              <a:rPr lang="en-GB">
                <a:solidFill>
                  <a:srgbClr val="00FFFF"/>
                </a:solidFill>
              </a:rPr>
              <a:t>Pressure waves in the fluid within the cochlea  are </a:t>
            </a:r>
            <a:r>
              <a:rPr lang="en-GB">
                <a:solidFill>
                  <a:srgbClr val="00FFFF"/>
                </a:solidFill>
              </a:rPr>
              <a:t>formed</a:t>
            </a:r>
            <a:r>
              <a:rPr lang="en-GB">
                <a:solidFill>
                  <a:srgbClr val="00FFFF"/>
                </a:solidFill>
              </a:rPr>
              <a:t> </a:t>
            </a:r>
            <a:endParaRPr>
              <a:solidFill>
                <a:srgbClr val="00FFFF"/>
              </a:solidFill>
            </a:endParaRPr>
          </a:p>
          <a:p>
            <a:pPr indent="-342900" lvl="0" marL="457200" rtl="0" algn="l">
              <a:spcBef>
                <a:spcPts val="0"/>
              </a:spcBef>
              <a:spcAft>
                <a:spcPts val="0"/>
              </a:spcAft>
              <a:buClr>
                <a:srgbClr val="00FFFF"/>
              </a:buClr>
              <a:buSzPts val="1800"/>
              <a:buChar char="•"/>
            </a:pPr>
            <a:r>
              <a:rPr lang="en-GB">
                <a:solidFill>
                  <a:srgbClr val="00FFFF"/>
                </a:solidFill>
              </a:rPr>
              <a:t>The basilar membrane vibrates and the hair cells on it alternately brush against and draw away from the overlying  shelf </a:t>
            </a:r>
            <a:endParaRPr>
              <a:solidFill>
                <a:srgbClr val="00FFFF"/>
              </a:solidFill>
            </a:endParaRPr>
          </a:p>
          <a:p>
            <a:pPr indent="-342900" lvl="0" marL="457200" rtl="0" algn="l">
              <a:spcBef>
                <a:spcPts val="0"/>
              </a:spcBef>
              <a:spcAft>
                <a:spcPts val="0"/>
              </a:spcAft>
              <a:buClr>
                <a:srgbClr val="00FFFF"/>
              </a:buClr>
              <a:buSzPts val="1800"/>
              <a:buChar char="•"/>
            </a:pPr>
            <a:r>
              <a:rPr lang="en-GB">
                <a:solidFill>
                  <a:srgbClr val="00FFFF"/>
                </a:solidFill>
              </a:rPr>
              <a:t>When a hairs cells projections are bent a neural signal is </a:t>
            </a:r>
            <a:r>
              <a:rPr lang="en-GB">
                <a:solidFill>
                  <a:srgbClr val="00FFFF"/>
                </a:solidFill>
              </a:rPr>
              <a:t>produced</a:t>
            </a:r>
            <a:r>
              <a:rPr lang="en-GB">
                <a:solidFill>
                  <a:srgbClr val="00FFFF"/>
                </a:solidFill>
              </a:rPr>
              <a:t> </a:t>
            </a:r>
            <a:endParaRPr>
              <a:solidFill>
                <a:srgbClr val="00FFFF"/>
              </a:solidFill>
            </a:endParaRPr>
          </a:p>
        </p:txBody>
      </p:sp>
      <p:pic>
        <p:nvPicPr>
          <p:cNvPr id="181" name="Google Shape;181;ge6acebc071_0_0"/>
          <p:cNvPicPr preferRelativeResize="0"/>
          <p:nvPr/>
        </p:nvPicPr>
        <p:blipFill>
          <a:blip r:embed="rId3">
            <a:alphaModFix/>
          </a:blip>
          <a:stretch>
            <a:fillRect/>
          </a:stretch>
        </p:blipFill>
        <p:spPr>
          <a:xfrm>
            <a:off x="6096000" y="135750"/>
            <a:ext cx="6096000" cy="3048000"/>
          </a:xfrm>
          <a:prstGeom prst="rect">
            <a:avLst/>
          </a:prstGeom>
          <a:noFill/>
          <a:ln>
            <a:noFill/>
          </a:ln>
        </p:spPr>
      </p:pic>
      <p:sp>
        <p:nvSpPr>
          <p:cNvPr id="182" name="Google Shape;182;ge6acebc071_0_0"/>
          <p:cNvSpPr txBox="1"/>
          <p:nvPr/>
        </p:nvSpPr>
        <p:spPr>
          <a:xfrm>
            <a:off x="11352400" y="5944800"/>
            <a:ext cx="50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GB">
                <a:solidFill>
                  <a:schemeClr val="lt1"/>
                </a:solidFill>
              </a:rPr>
              <a:t>6</a:t>
            </a:r>
            <a:endParaRPr b="1">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8"/>
          <p:cNvSpPr txBox="1"/>
          <p:nvPr>
            <p:ph type="title"/>
          </p:nvPr>
        </p:nvSpPr>
        <p:spPr>
          <a:xfrm>
            <a:off x="229138" y="808057"/>
            <a:ext cx="3979205" cy="14533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lang="en-GB"/>
              <a:t>HEARING RANGE</a:t>
            </a:r>
            <a:endParaRPr/>
          </a:p>
        </p:txBody>
      </p:sp>
      <p:sp>
        <p:nvSpPr>
          <p:cNvPr id="188" name="Google Shape;188;p8"/>
          <p:cNvSpPr txBox="1"/>
          <p:nvPr>
            <p:ph idx="1" type="body"/>
          </p:nvPr>
        </p:nvSpPr>
        <p:spPr>
          <a:xfrm>
            <a:off x="229137" y="2261420"/>
            <a:ext cx="4840167" cy="3593948"/>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000"/>
              <a:buFont typeface="Noto Sans Symbols"/>
              <a:buChar char="⮚"/>
            </a:pPr>
            <a:r>
              <a:rPr lang="en-GB" sz="2000"/>
              <a:t>Hearing range describes the range of frequencies that can be heard by humans or other animals</a:t>
            </a:r>
            <a:endParaRPr sz="2000"/>
          </a:p>
          <a:p>
            <a:pPr indent="-285750" lvl="0" marL="285750" rtl="0" algn="l">
              <a:lnSpc>
                <a:spcPct val="100000"/>
              </a:lnSpc>
              <a:spcBef>
                <a:spcPts val="1000"/>
              </a:spcBef>
              <a:spcAft>
                <a:spcPts val="0"/>
              </a:spcAft>
              <a:buClr>
                <a:srgbClr val="CD8AD9"/>
              </a:buClr>
              <a:buSzPts val="2000"/>
              <a:buFont typeface="Noto Sans Symbols"/>
              <a:buChar char="⮚"/>
            </a:pPr>
            <a:r>
              <a:rPr lang="en-GB" sz="2000"/>
              <a:t>The human range is commonly given as 20 to 20,000 Hertz (Hz)</a:t>
            </a:r>
            <a:endParaRPr sz="2000"/>
          </a:p>
        </p:txBody>
      </p:sp>
      <p:pic>
        <p:nvPicPr>
          <p:cNvPr id="189" name="Google Shape;189;p8"/>
          <p:cNvPicPr preferRelativeResize="0"/>
          <p:nvPr/>
        </p:nvPicPr>
        <p:blipFill rotWithShape="1">
          <a:blip r:embed="rId4">
            <a:alphaModFix/>
          </a:blip>
          <a:srcRect b="5159" l="0" r="0" t="0"/>
          <a:stretch/>
        </p:blipFill>
        <p:spPr>
          <a:xfrm>
            <a:off x="5187948" y="1054028"/>
            <a:ext cx="6774914" cy="514029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pic>
      <p:sp>
        <p:nvSpPr>
          <p:cNvPr id="190" name="Google Shape;190;p8"/>
          <p:cNvSpPr txBox="1"/>
          <p:nvPr/>
        </p:nvSpPr>
        <p:spPr>
          <a:xfrm>
            <a:off x="11298700" y="6392450"/>
            <a:ext cx="66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7</a:t>
            </a:r>
            <a:endParaRPr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9"/>
          <p:cNvSpPr txBox="1"/>
          <p:nvPr>
            <p:ph type="title"/>
          </p:nvPr>
        </p:nvSpPr>
        <p:spPr>
          <a:xfrm>
            <a:off x="585205" y="332656"/>
            <a:ext cx="11606795" cy="14533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100"/>
              <a:buFont typeface="Arial"/>
              <a:buNone/>
            </a:pPr>
            <a:r>
              <a:rPr lang="en-GB" sz="3100"/>
              <a:t>FACTORS THAT AFFECT HEARING/HEARING LOSS</a:t>
            </a:r>
            <a:endParaRPr sz="3100"/>
          </a:p>
        </p:txBody>
      </p:sp>
      <p:sp>
        <p:nvSpPr>
          <p:cNvPr id="196" name="Google Shape;196;p9"/>
          <p:cNvSpPr txBox="1"/>
          <p:nvPr>
            <p:ph idx="1" type="body"/>
          </p:nvPr>
        </p:nvSpPr>
        <p:spPr>
          <a:xfrm>
            <a:off x="246596" y="1268760"/>
            <a:ext cx="7793620" cy="5472608"/>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1800"/>
              <a:buFont typeface="Noto Sans Symbols"/>
              <a:buChar char="⮚"/>
            </a:pPr>
            <a:r>
              <a:rPr lang="en-GB"/>
              <a:t> </a:t>
            </a:r>
            <a:r>
              <a:rPr lang="en-GB" sz="2000">
                <a:solidFill>
                  <a:srgbClr val="CD8AD9"/>
                </a:solidFill>
              </a:rPr>
              <a:t>Age</a:t>
            </a:r>
            <a:r>
              <a:rPr lang="en-GB" sz="2000"/>
              <a:t> (a decline in hearing can develop from the increase of  age since come up changes in the inner ear or changes in the nerve pathways from the ear to the brain)</a:t>
            </a:r>
            <a:endParaRPr sz="2000"/>
          </a:p>
          <a:p>
            <a:pPr indent="-285750" lvl="0" marL="285750" rtl="0" algn="l">
              <a:lnSpc>
                <a:spcPct val="100000"/>
              </a:lnSpc>
              <a:spcBef>
                <a:spcPts val="0"/>
              </a:spcBef>
              <a:spcAft>
                <a:spcPts val="0"/>
              </a:spcAft>
              <a:buClr>
                <a:srgbClr val="CD8AD9"/>
              </a:buClr>
              <a:buSzPts val="1800"/>
              <a:buFont typeface="Noto Sans Symbols"/>
              <a:buChar char="⮚"/>
            </a:pPr>
            <a:r>
              <a:rPr lang="en-GB" sz="2000">
                <a:solidFill>
                  <a:srgbClr val="CD8AD9"/>
                </a:solidFill>
              </a:rPr>
              <a:t>Noise exposure:</a:t>
            </a:r>
            <a:r>
              <a:rPr lang="en-GB" sz="2000"/>
              <a:t> Loud sounds can damage sensitive structures in the inner ear and cause noise-induced hearing loss-can be temporary or permanent</a:t>
            </a:r>
            <a:endParaRPr/>
          </a:p>
          <a:p>
            <a:pPr indent="-285750" lvl="0" marL="285750" rtl="0" algn="l">
              <a:lnSpc>
                <a:spcPct val="100000"/>
              </a:lnSpc>
              <a:spcBef>
                <a:spcPts val="0"/>
              </a:spcBef>
              <a:spcAft>
                <a:spcPts val="0"/>
              </a:spcAft>
              <a:buClr>
                <a:srgbClr val="CD8AD9"/>
              </a:buClr>
              <a:buSzPts val="1800"/>
              <a:buFont typeface="Noto Sans Symbols"/>
              <a:buChar char="⮚"/>
            </a:pPr>
            <a:r>
              <a:rPr lang="en-GB" sz="2000">
                <a:solidFill>
                  <a:srgbClr val="CD8AD9"/>
                </a:solidFill>
              </a:rPr>
              <a:t>Gender: </a:t>
            </a:r>
            <a:r>
              <a:rPr lang="en-GB" sz="2000"/>
              <a:t>Women of all ages have better hearing than men at frequencies above 2000Hz. The better pure-tone audiometry thresholds of women at high frequencies are the poorer capacity to hear at low frequencies have</a:t>
            </a:r>
            <a:endParaRPr/>
          </a:p>
        </p:txBody>
      </p:sp>
      <p:sp>
        <p:nvSpPr>
          <p:cNvPr id="197" name="Google Shape;197;p9"/>
          <p:cNvSpPr txBox="1"/>
          <p:nvPr/>
        </p:nvSpPr>
        <p:spPr>
          <a:xfrm>
            <a:off x="7966159" y="2410188"/>
            <a:ext cx="4320600" cy="2452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D8AD9"/>
              </a:buClr>
              <a:buSzPts val="1800"/>
              <a:buFont typeface="Noto Sans Symbols"/>
              <a:buChar char="⮚"/>
            </a:pPr>
            <a:r>
              <a:rPr b="0" i="0" lang="en-GB" sz="2000" u="none" cap="none" strike="noStrike">
                <a:solidFill>
                  <a:srgbClr val="CD8AD9"/>
                </a:solidFill>
                <a:latin typeface="Arial"/>
                <a:ea typeface="Arial"/>
                <a:cs typeface="Arial"/>
                <a:sym typeface="Arial"/>
              </a:rPr>
              <a:t>Diseases: </a:t>
            </a:r>
            <a:r>
              <a:rPr b="0" i="0" lang="en-GB" sz="2000" u="none" cap="none" strike="noStrike">
                <a:solidFill>
                  <a:schemeClr val="lt1"/>
                </a:solidFill>
                <a:latin typeface="Arial"/>
                <a:ea typeface="Arial"/>
                <a:cs typeface="Arial"/>
                <a:sym typeface="Arial"/>
              </a:rPr>
              <a:t>(Otitis)</a:t>
            </a:r>
            <a:endParaRPr/>
          </a:p>
          <a:p>
            <a:pPr indent="-285750" lvl="0" marL="285750" marR="0" rtl="0" algn="l">
              <a:lnSpc>
                <a:spcPct val="100000"/>
              </a:lnSpc>
              <a:spcBef>
                <a:spcPts val="1000"/>
              </a:spcBef>
              <a:spcAft>
                <a:spcPts val="0"/>
              </a:spcAft>
              <a:buClr>
                <a:srgbClr val="CD8AD9"/>
              </a:buClr>
              <a:buSzPts val="1800"/>
              <a:buFont typeface="Noto Sans Symbols"/>
              <a:buChar char="⮚"/>
            </a:pPr>
            <a:r>
              <a:rPr b="0" i="0" lang="en-GB" sz="2000" u="none" cap="none" strike="noStrike">
                <a:solidFill>
                  <a:srgbClr val="CD8AD9"/>
                </a:solidFill>
                <a:latin typeface="Arial"/>
                <a:ea typeface="Arial"/>
                <a:cs typeface="Arial"/>
                <a:sym typeface="Arial"/>
              </a:rPr>
              <a:t>Prescription Drugs</a:t>
            </a:r>
            <a:r>
              <a:rPr b="0" i="0" lang="en-GB" sz="2000" u="none" cap="none" strike="noStrike">
                <a:solidFill>
                  <a:srgbClr val="000000"/>
                </a:solidFill>
                <a:latin typeface="Arial"/>
                <a:ea typeface="Arial"/>
                <a:cs typeface="Arial"/>
                <a:sym typeface="Arial"/>
              </a:rPr>
              <a:t> </a:t>
            </a:r>
            <a:r>
              <a:rPr b="0" i="0" lang="en-GB" sz="2000" u="none" cap="none" strike="noStrike">
                <a:solidFill>
                  <a:schemeClr val="lt1"/>
                </a:solidFill>
                <a:latin typeface="Arial"/>
                <a:ea typeface="Arial"/>
                <a:cs typeface="Arial"/>
                <a:sym typeface="Arial"/>
              </a:rPr>
              <a:t>(Diuretics, antibiotics)</a:t>
            </a:r>
            <a:endParaRPr/>
          </a:p>
          <a:p>
            <a:pPr indent="-285750" lvl="0" marL="285750" marR="0" rtl="0" algn="l">
              <a:lnSpc>
                <a:spcPct val="100000"/>
              </a:lnSpc>
              <a:spcBef>
                <a:spcPts val="1000"/>
              </a:spcBef>
              <a:spcAft>
                <a:spcPts val="0"/>
              </a:spcAft>
              <a:buClr>
                <a:srgbClr val="CD8AD9"/>
              </a:buClr>
              <a:buSzPts val="1800"/>
              <a:buFont typeface="Noto Sans Symbols"/>
              <a:buChar char="⮚"/>
            </a:pPr>
            <a:r>
              <a:rPr b="0" i="0" lang="en-GB" sz="2000" u="none" cap="none" strike="noStrike">
                <a:solidFill>
                  <a:srgbClr val="CD8AD9"/>
                </a:solidFill>
                <a:latin typeface="Arial"/>
                <a:ea typeface="Arial"/>
                <a:cs typeface="Arial"/>
                <a:sym typeface="Arial"/>
              </a:rPr>
              <a:t>OTC Pain Relievers </a:t>
            </a:r>
            <a:r>
              <a:rPr b="0" i="0" lang="en-GB" sz="2000" u="none" cap="none" strike="noStrike">
                <a:solidFill>
                  <a:schemeClr val="lt1"/>
                </a:solidFill>
                <a:latin typeface="Arial"/>
                <a:ea typeface="Arial"/>
                <a:cs typeface="Arial"/>
                <a:sym typeface="Arial"/>
              </a:rPr>
              <a:t>(aspirin)</a:t>
            </a:r>
            <a:endParaRPr/>
          </a:p>
          <a:p>
            <a:pPr indent="-285750" lvl="0" marL="285750" marR="0" rtl="0" algn="l">
              <a:lnSpc>
                <a:spcPct val="100000"/>
              </a:lnSpc>
              <a:spcBef>
                <a:spcPts val="1000"/>
              </a:spcBef>
              <a:spcAft>
                <a:spcPts val="0"/>
              </a:spcAft>
              <a:buClr>
                <a:srgbClr val="CD8AD9"/>
              </a:buClr>
              <a:buSzPts val="1800"/>
              <a:buFont typeface="Noto Sans Symbols"/>
              <a:buChar char="⮚"/>
            </a:pPr>
            <a:r>
              <a:rPr b="0" i="0" lang="en-GB" sz="2000" u="none" cap="none" strike="noStrike">
                <a:solidFill>
                  <a:srgbClr val="CD8AD9"/>
                </a:solidFill>
                <a:latin typeface="Arial"/>
                <a:ea typeface="Arial"/>
                <a:cs typeface="Arial"/>
                <a:sym typeface="Arial"/>
              </a:rPr>
              <a:t>High Fever</a:t>
            </a:r>
            <a:endParaRPr/>
          </a:p>
          <a:p>
            <a:pPr indent="-285750" lvl="0" marL="285750" marR="0" rtl="0" algn="l">
              <a:lnSpc>
                <a:spcPct val="100000"/>
              </a:lnSpc>
              <a:spcBef>
                <a:spcPts val="1000"/>
              </a:spcBef>
              <a:spcAft>
                <a:spcPts val="0"/>
              </a:spcAft>
              <a:buClr>
                <a:srgbClr val="CD8AD9"/>
              </a:buClr>
              <a:buSzPts val="1800"/>
              <a:buFont typeface="Noto Sans Symbols"/>
              <a:buChar char="⮚"/>
            </a:pPr>
            <a:r>
              <a:rPr b="0" i="0" lang="en-GB" sz="2000" u="none" cap="none" strike="noStrike">
                <a:solidFill>
                  <a:srgbClr val="CD8AD9"/>
                </a:solidFill>
                <a:latin typeface="Arial"/>
                <a:ea typeface="Arial"/>
                <a:cs typeface="Arial"/>
                <a:sym typeface="Arial"/>
              </a:rPr>
              <a:t>Weightlifting</a:t>
            </a:r>
            <a:endParaRPr/>
          </a:p>
        </p:txBody>
      </p:sp>
      <p:sp>
        <p:nvSpPr>
          <p:cNvPr id="198" name="Google Shape;198;p9"/>
          <p:cNvSpPr txBox="1"/>
          <p:nvPr/>
        </p:nvSpPr>
        <p:spPr>
          <a:xfrm>
            <a:off x="11459850" y="6428250"/>
            <a:ext cx="48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8</a:t>
            </a:r>
            <a:endParaRPr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lang="en-GB"/>
              <a:t>DECIBEL (DB)</a:t>
            </a:r>
            <a:endParaRPr/>
          </a:p>
        </p:txBody>
      </p:sp>
      <p:sp>
        <p:nvSpPr>
          <p:cNvPr id="204" name="Google Shape;204;p10"/>
          <p:cNvSpPr txBox="1"/>
          <p:nvPr>
            <p:ph idx="1" type="body"/>
          </p:nvPr>
        </p:nvSpPr>
        <p:spPr>
          <a:xfrm>
            <a:off x="191344" y="1542657"/>
            <a:ext cx="5747915" cy="4510403"/>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CD8AD9"/>
              </a:buClr>
              <a:buSzPts val="2200"/>
              <a:buFont typeface="Noto Sans Symbols"/>
              <a:buChar char="⮚"/>
            </a:pPr>
            <a:r>
              <a:rPr lang="en-GB" sz="2200"/>
              <a:t>A unit used to measure sound intensity and other physical quantities </a:t>
            </a:r>
            <a:endParaRPr/>
          </a:p>
          <a:p>
            <a:pPr indent="-285750" lvl="0" marL="285750" rtl="0" algn="l">
              <a:lnSpc>
                <a:spcPct val="100000"/>
              </a:lnSpc>
              <a:spcBef>
                <a:spcPts val="1000"/>
              </a:spcBef>
              <a:spcAft>
                <a:spcPts val="0"/>
              </a:spcAft>
              <a:buClr>
                <a:srgbClr val="CD8AD9"/>
              </a:buClr>
              <a:buSzPts val="2200"/>
              <a:buFont typeface="Noto Sans Symbols"/>
              <a:buChar char="⮚"/>
            </a:pPr>
            <a:r>
              <a:rPr lang="en-GB" sz="2200"/>
              <a:t>Its logarithmic scale is convenient to represent the entire range of human hearing</a:t>
            </a:r>
            <a:endParaRPr/>
          </a:p>
          <a:p>
            <a:pPr indent="-156527" lvl="0" marL="285750" rtl="0" algn="l">
              <a:lnSpc>
                <a:spcPct val="100000"/>
              </a:lnSpc>
              <a:spcBef>
                <a:spcPts val="1000"/>
              </a:spcBef>
              <a:spcAft>
                <a:spcPts val="0"/>
              </a:spcAft>
              <a:buSzPts val="2200"/>
              <a:buNone/>
            </a:pPr>
            <a:r>
              <a:t/>
            </a:r>
            <a:endParaRPr sz="2200"/>
          </a:p>
          <a:p>
            <a:pPr indent="-180022" lvl="0" marL="285750" rtl="0" algn="l">
              <a:lnSpc>
                <a:spcPct val="100000"/>
              </a:lnSpc>
              <a:spcBef>
                <a:spcPts val="1000"/>
              </a:spcBef>
              <a:spcAft>
                <a:spcPts val="0"/>
              </a:spcAft>
              <a:buSzPts val="1800"/>
              <a:buNone/>
            </a:pPr>
            <a:r>
              <a:t/>
            </a:r>
            <a:endParaRPr/>
          </a:p>
        </p:txBody>
      </p:sp>
      <p:pic>
        <p:nvPicPr>
          <p:cNvPr descr="EarQ Decibel Level Infographic" id="205" name="Google Shape;205;p10"/>
          <p:cNvPicPr preferRelativeResize="0"/>
          <p:nvPr/>
        </p:nvPicPr>
        <p:blipFill rotWithShape="1">
          <a:blip r:embed="rId3">
            <a:alphaModFix/>
          </a:blip>
          <a:srcRect b="6421" l="0" r="0" t="11499"/>
          <a:stretch/>
        </p:blipFill>
        <p:spPr>
          <a:xfrm>
            <a:off x="8544644" y="1542657"/>
            <a:ext cx="3647353" cy="3249475"/>
          </a:xfrm>
          <a:prstGeom prst="rect">
            <a:avLst/>
          </a:prstGeom>
          <a:noFill/>
          <a:ln>
            <a:noFill/>
          </a:ln>
        </p:spPr>
      </p:pic>
      <p:pic>
        <p:nvPicPr>
          <p:cNvPr descr="graph of dB scale" id="206" name="Google Shape;206;p10"/>
          <p:cNvPicPr preferRelativeResize="0"/>
          <p:nvPr/>
        </p:nvPicPr>
        <p:blipFill rotWithShape="1">
          <a:blip r:embed="rId4">
            <a:alphaModFix/>
          </a:blip>
          <a:srcRect b="0" l="0" r="0" t="0"/>
          <a:stretch/>
        </p:blipFill>
        <p:spPr>
          <a:xfrm>
            <a:off x="5873750" y="1542657"/>
            <a:ext cx="2590800" cy="3467100"/>
          </a:xfrm>
          <a:prstGeom prst="rect">
            <a:avLst/>
          </a:prstGeom>
          <a:noFill/>
          <a:ln>
            <a:noFill/>
          </a:ln>
        </p:spPr>
      </p:pic>
      <p:sp>
        <p:nvSpPr>
          <p:cNvPr id="207" name="Google Shape;207;p10"/>
          <p:cNvSpPr txBox="1"/>
          <p:nvPr/>
        </p:nvSpPr>
        <p:spPr>
          <a:xfrm>
            <a:off x="11030100" y="6267100"/>
            <a:ext cx="50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9</a:t>
            </a:r>
            <a:endParaRPr b="1">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Ουράνιο">
  <a:themeElements>
    <a:clrScheme name="Ουράνιο">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2021-05-06T08:58:23Z</dcterms:created>
  <dc:creator>EFTHYMIA PAPAIOANNOY</dc:creator>
</cp:coreProperties>
</file>