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hFFVhDU6sOiqA3QVGzUXi/q/ie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1" Type="http://schemas.openxmlformats.org/officeDocument/2006/relationships/slide" Target="slides/slide7.xml"/><Relationship Id="rId10" Type="http://schemas.openxmlformats.org/officeDocument/2006/relationships/slide" Target="slides/slide6.xml"/><Relationship Id="rId12" Type="http://customschemas.google.com/relationships/presentationmetadata" Target="metadata"/><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6" name="Google Shape;86;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1" name="Shape 91"/>
        <p:cNvGrpSpPr/>
        <p:nvPr/>
      </p:nvGrpSpPr>
      <p:grpSpPr>
        <a:xfrm>
          <a:off x="0" y="0"/>
          <a:ext cx="0" cy="0"/>
          <a:chOff x="0" y="0"/>
          <a:chExt cx="0" cy="0"/>
        </a:xfrm>
      </p:grpSpPr>
      <p:sp>
        <p:nvSpPr>
          <p:cNvPr id="92" name="Google Shape;92;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3" name="Google Shape;93;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3" name="Google Shape;103;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13" name="Google Shape;113;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p5: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1" name="Shape 131"/>
        <p:cNvGrpSpPr/>
        <p:nvPr/>
      </p:nvGrpSpPr>
      <p:grpSpPr>
        <a:xfrm>
          <a:off x="0" y="0"/>
          <a:ext cx="0" cy="0"/>
          <a:chOff x="0" y="0"/>
          <a:chExt cx="0" cy="0"/>
        </a:xfrm>
      </p:grpSpPr>
      <p:sp>
        <p:nvSpPr>
          <p:cNvPr id="132" name="Google Shape;132;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3" name="Google Shape;133;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chemeClr val="dk1"/>
              </a:buClr>
              <a:buSzPts val="1200"/>
              <a:buFont typeface="Calibri"/>
              <a:buNone/>
            </a:pPr>
            <a:r>
              <a:rPr lang="en-US" sz="1200"/>
              <a:t>Lista cu subiectele de discutie</a:t>
            </a:r>
            <a:endParaRPr sz="1200"/>
          </a:p>
        </p:txBody>
      </p:sp>
      <p:sp>
        <p:nvSpPr>
          <p:cNvPr id="134" name="Google Shape;134;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7: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2" name="Google Shape;142;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9"/>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9"/>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8"/>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5" name="Google Shape;75;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9"/>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9"/>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1" name="Google Shape;81;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0"/>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7" name="Shape 27"/>
        <p:cNvGrpSpPr/>
        <p:nvPr/>
      </p:nvGrpSpPr>
      <p:grpSpPr>
        <a:xfrm>
          <a:off x="0" y="0"/>
          <a:ext cx="0" cy="0"/>
          <a:chOff x="0" y="0"/>
          <a:chExt cx="0" cy="0"/>
        </a:xfrm>
      </p:grpSpPr>
      <p:sp>
        <p:nvSpPr>
          <p:cNvPr id="28" name="Google Shape;28;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0" name="Google Shape;30;p1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1" name="Google Shape;3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4" name="Shape 34"/>
        <p:cNvGrpSpPr/>
        <p:nvPr/>
      </p:nvGrpSpPr>
      <p:grpSpPr>
        <a:xfrm>
          <a:off x="0" y="0"/>
          <a:ext cx="0" cy="0"/>
          <a:chOff x="0" y="0"/>
          <a:chExt cx="0" cy="0"/>
        </a:xfrm>
      </p:grpSpPr>
      <p:sp>
        <p:nvSpPr>
          <p:cNvPr id="35" name="Google Shape;35;p1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6" name="Google Shape;36;p1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7" name="Google Shape;37;p1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8" name="Google Shape;38;p1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39" name="Google Shape;39;p1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3" name="Shape 43"/>
        <p:cNvGrpSpPr/>
        <p:nvPr/>
      </p:nvGrpSpPr>
      <p:grpSpPr>
        <a:xfrm>
          <a:off x="0" y="0"/>
          <a:ext cx="0" cy="0"/>
          <a:chOff x="0" y="0"/>
          <a:chExt cx="0" cy="0"/>
        </a:xfrm>
      </p:grpSpPr>
      <p:sp>
        <p:nvSpPr>
          <p:cNvPr id="44" name="Google Shape;44;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7" name="Shape 47"/>
        <p:cNvGrpSpPr/>
        <p:nvPr/>
      </p:nvGrpSpPr>
      <p:grpSpPr>
        <a:xfrm>
          <a:off x="0" y="0"/>
          <a:ext cx="0" cy="0"/>
          <a:chOff x="0" y="0"/>
          <a:chExt cx="0" cy="0"/>
        </a:xfrm>
      </p:grpSpPr>
      <p:sp>
        <p:nvSpPr>
          <p:cNvPr id="48" name="Google Shape;48;p14"/>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9" name="Google Shape;49;p14"/>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50" name="Google Shape;50;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3" name="Shape 53"/>
        <p:cNvGrpSpPr/>
        <p:nvPr/>
      </p:nvGrpSpPr>
      <p:grpSpPr>
        <a:xfrm>
          <a:off x="0" y="0"/>
          <a:ext cx="0" cy="0"/>
          <a:chOff x="0" y="0"/>
          <a:chExt cx="0" cy="0"/>
        </a:xfrm>
      </p:grpSpPr>
      <p:sp>
        <p:nvSpPr>
          <p:cNvPr id="54" name="Google Shape;54;p15"/>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5" name="Google Shape;55;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6"/>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1" name="Google Shape;61;p16"/>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2" name="Google Shape;6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7"/>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7"/>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8" name="Google Shape;68;p17"/>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9" name="Google Shape;69;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mc:AlternateContent>
    <mc:Choice Requires="p14">
      <p:transition p14:dur="250">
        <p:fade/>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8"/>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p14:dur="250">
        <p:fade/>
      </p:transition>
    </mc:Choice>
    <mc:Fallback>
      <p:transition>
        <p:fade/>
      </p:transition>
    </mc:Fallback>
  </mc:AlternateConten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
          <p:cNvSpPr txBox="1"/>
          <p:nvPr/>
        </p:nvSpPr>
        <p:spPr>
          <a:xfrm>
            <a:off x="2271300" y="1395648"/>
            <a:ext cx="7649400" cy="831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4800">
                <a:solidFill>
                  <a:schemeClr val="dk1"/>
                </a:solidFill>
                <a:latin typeface="Calibri"/>
                <a:ea typeface="Calibri"/>
                <a:cs typeface="Calibri"/>
                <a:sym typeface="Calibri"/>
              </a:rPr>
              <a:t>Problem 15. Hearing range</a:t>
            </a:r>
            <a:endParaRPr sz="4800">
              <a:solidFill>
                <a:schemeClr val="dk1"/>
              </a:solidFill>
              <a:latin typeface="Calibri"/>
              <a:ea typeface="Calibri"/>
              <a:cs typeface="Calibri"/>
              <a:sym typeface="Calibri"/>
            </a:endParaRPr>
          </a:p>
        </p:txBody>
      </p:sp>
      <p:sp>
        <p:nvSpPr>
          <p:cNvPr id="89" name="Google Shape;89;p1"/>
          <p:cNvSpPr txBox="1"/>
          <p:nvPr/>
        </p:nvSpPr>
        <p:spPr>
          <a:xfrm>
            <a:off x="1477108" y="3657600"/>
            <a:ext cx="6523800" cy="1939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4000">
                <a:solidFill>
                  <a:schemeClr val="dk1"/>
                </a:solidFill>
                <a:latin typeface="Calibri"/>
                <a:ea typeface="Calibri"/>
                <a:cs typeface="Calibri"/>
                <a:sym typeface="Calibri"/>
              </a:rPr>
              <a:t>Team Nitro</a:t>
            </a:r>
            <a:endParaRPr/>
          </a:p>
          <a:p>
            <a:pPr indent="0" lvl="0" marL="0" marR="0" rtl="0" algn="l">
              <a:spcBef>
                <a:spcPts val="0"/>
              </a:spcBef>
              <a:spcAft>
                <a:spcPts val="0"/>
              </a:spcAft>
              <a:buNone/>
            </a:pPr>
            <a:r>
              <a:rPr lang="en-US" sz="4000">
                <a:solidFill>
                  <a:schemeClr val="dk1"/>
                </a:solidFill>
                <a:latin typeface="Calibri"/>
                <a:ea typeface="Calibri"/>
                <a:cs typeface="Calibri"/>
                <a:sym typeface="Calibri"/>
              </a:rPr>
              <a:t>Opponent:  Amir Al Mousawi</a:t>
            </a:r>
            <a:endParaRPr/>
          </a:p>
          <a:p>
            <a:pPr indent="0" lvl="0" marL="0" marR="0" rtl="0" algn="l">
              <a:spcBef>
                <a:spcPts val="0"/>
              </a:spcBef>
              <a:spcAft>
                <a:spcPts val="0"/>
              </a:spcAft>
              <a:buNone/>
            </a:pPr>
            <a:r>
              <a:t/>
            </a:r>
            <a:endParaRPr sz="4000">
              <a:solidFill>
                <a:schemeClr val="dk1"/>
              </a:solidFill>
              <a:latin typeface="Calibri"/>
              <a:ea typeface="Calibri"/>
              <a:cs typeface="Calibri"/>
              <a:sym typeface="Calibri"/>
            </a:endParaRPr>
          </a:p>
        </p:txBody>
      </p:sp>
      <p:pic>
        <p:nvPicPr>
          <p:cNvPr descr="Steag Romania - drapel | sidro.ro" id="90" name="Google Shape;90;p1"/>
          <p:cNvPicPr preferRelativeResize="0"/>
          <p:nvPr/>
        </p:nvPicPr>
        <p:blipFill rotWithShape="1">
          <a:blip r:embed="rId3">
            <a:alphaModFix/>
          </a:blip>
          <a:srcRect b="0" l="0" r="0" t="0"/>
          <a:stretch/>
        </p:blipFill>
        <p:spPr>
          <a:xfrm>
            <a:off x="0" y="0"/>
            <a:ext cx="547826" cy="6858000"/>
          </a:xfrm>
          <a:prstGeom prst="rect">
            <a:avLst/>
          </a:prstGeom>
          <a:noFill/>
          <a:ln>
            <a:noFill/>
          </a:ln>
        </p:spPr>
      </p:pic>
    </p:spTree>
  </p:cSld>
  <p:clrMapOvr>
    <a:masterClrMapping/>
  </p:clrMapOvr>
  <mc:AlternateContent>
    <mc:Choice Requires="p14">
      <p:transition p14:dur="250">
        <p:fade/>
      </p:transition>
    </mc:Choice>
    <mc:Fallback>
      <p:transition>
        <p:fade/>
      </p:transition>
    </mc:Fallback>
  </mc:AlternateContent>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p>
            <a:pPr indent="0" lvl="0" marL="0" rtl="0" algn="ctr">
              <a:lnSpc>
                <a:spcPct val="100000"/>
              </a:lnSpc>
              <a:spcBef>
                <a:spcPts val="0"/>
              </a:spcBef>
              <a:spcAft>
                <a:spcPts val="0"/>
              </a:spcAft>
              <a:buClr>
                <a:schemeClr val="dk1"/>
              </a:buClr>
              <a:buFont typeface="Arial"/>
              <a:buNone/>
            </a:pPr>
            <a:r>
              <a:rPr lang="en-US" sz="4800"/>
              <a:t>Problem 15. Hearing range</a:t>
            </a:r>
            <a:endParaRPr sz="4800"/>
          </a:p>
        </p:txBody>
      </p:sp>
      <p:pic>
        <p:nvPicPr>
          <p:cNvPr descr="Steag Romania - drapel | sidro.ro" id="97" name="Google Shape;97;p2"/>
          <p:cNvPicPr preferRelativeResize="0"/>
          <p:nvPr/>
        </p:nvPicPr>
        <p:blipFill rotWithShape="1">
          <a:blip r:embed="rId3">
            <a:alphaModFix/>
          </a:blip>
          <a:srcRect b="0" l="0" r="0" t="0"/>
          <a:stretch/>
        </p:blipFill>
        <p:spPr>
          <a:xfrm>
            <a:off x="0" y="0"/>
            <a:ext cx="547826" cy="6858000"/>
          </a:xfrm>
          <a:prstGeom prst="rect">
            <a:avLst/>
          </a:prstGeom>
          <a:noFill/>
          <a:ln>
            <a:noFill/>
          </a:ln>
        </p:spPr>
      </p:pic>
      <p:sp>
        <p:nvSpPr>
          <p:cNvPr id="98" name="Google Shape;98;p2"/>
          <p:cNvSpPr txBox="1"/>
          <p:nvPr/>
        </p:nvSpPr>
        <p:spPr>
          <a:xfrm>
            <a:off x="1421295" y="1918252"/>
            <a:ext cx="9690600" cy="646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sz="3600">
              <a:solidFill>
                <a:schemeClr val="dk1"/>
              </a:solidFill>
              <a:latin typeface="Calibri"/>
              <a:ea typeface="Calibri"/>
              <a:cs typeface="Calibri"/>
              <a:sym typeface="Calibri"/>
            </a:endParaRPr>
          </a:p>
        </p:txBody>
      </p:sp>
      <p:sp>
        <p:nvSpPr>
          <p:cNvPr id="99" name="Google Shape;99;p2"/>
          <p:cNvSpPr txBox="1"/>
          <p:nvPr/>
        </p:nvSpPr>
        <p:spPr>
          <a:xfrm>
            <a:off x="914400" y="2428875"/>
            <a:ext cx="10197600" cy="32325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US" sz="2200">
                <a:latin typeface="Calibri"/>
                <a:ea typeface="Calibri"/>
                <a:cs typeface="Calibri"/>
                <a:sym typeface="Calibri"/>
              </a:rPr>
              <a:t>Statement of the problem:</a:t>
            </a:r>
            <a:endParaRPr sz="2200">
              <a:latin typeface="Calibri"/>
              <a:ea typeface="Calibri"/>
              <a:cs typeface="Calibri"/>
              <a:sym typeface="Calibri"/>
            </a:endParaRPr>
          </a:p>
          <a:p>
            <a:pPr indent="0" lvl="0" marL="0" rtl="0" algn="l">
              <a:spcBef>
                <a:spcPts val="0"/>
              </a:spcBef>
              <a:spcAft>
                <a:spcPts val="0"/>
              </a:spcAft>
              <a:buNone/>
            </a:pPr>
            <a:r>
              <a:rPr lang="en-US" sz="2200">
                <a:latin typeface="Calibri"/>
                <a:ea typeface="Calibri"/>
                <a:cs typeface="Calibri"/>
                <a:sym typeface="Calibri"/>
              </a:rPr>
              <a:t>Explain the structure of the ear. </a:t>
            </a:r>
            <a:r>
              <a:rPr b="1" lang="en-US" sz="2200">
                <a:latin typeface="Calibri"/>
                <a:ea typeface="Calibri"/>
                <a:cs typeface="Calibri"/>
                <a:sym typeface="Calibri"/>
              </a:rPr>
              <a:t>What is Sound?</a:t>
            </a:r>
            <a:r>
              <a:rPr lang="en-US" sz="2200">
                <a:latin typeface="Calibri"/>
                <a:ea typeface="Calibri"/>
                <a:cs typeface="Calibri"/>
                <a:sym typeface="Calibri"/>
              </a:rPr>
              <a:t> Two important properties of sound. </a:t>
            </a:r>
            <a:r>
              <a:rPr b="1" lang="en-US" sz="2200">
                <a:latin typeface="Calibri"/>
                <a:ea typeface="Calibri"/>
                <a:cs typeface="Calibri"/>
                <a:sym typeface="Calibri"/>
              </a:rPr>
              <a:t>Suggest a problem to investigate the lowest and highest audible frequencies for specific species of societal groups. Experiments that can be done for finding hearing of animals and humans. Checking the range of hearing between different animals.</a:t>
            </a:r>
            <a:r>
              <a:rPr lang="en-US" sz="2200">
                <a:latin typeface="Calibri"/>
                <a:ea typeface="Calibri"/>
                <a:cs typeface="Calibri"/>
                <a:sym typeface="Calibri"/>
              </a:rPr>
              <a:t> The human ear is the auditory and balance organ that detects and analyzes sound by transmitting or converting sound waves into electrochemical impulses and creates a sense of balance in us. Two important properties of sound are frequency and intensity. </a:t>
            </a:r>
            <a:endParaRPr sz="2200">
              <a:latin typeface="Calibri"/>
              <a:ea typeface="Calibri"/>
              <a:cs typeface="Calibri"/>
              <a:sym typeface="Calibri"/>
            </a:endParaRPr>
          </a:p>
          <a:p>
            <a:pPr indent="0" lvl="0" marL="0" rtl="0" algn="l">
              <a:spcBef>
                <a:spcPts val="0"/>
              </a:spcBef>
              <a:spcAft>
                <a:spcPts val="0"/>
              </a:spcAft>
              <a:buNone/>
            </a:pPr>
            <a:r>
              <a:t/>
            </a:r>
            <a:endParaRPr sz="2200">
              <a:latin typeface="Calibri"/>
              <a:ea typeface="Calibri"/>
              <a:cs typeface="Calibri"/>
              <a:sym typeface="Calibri"/>
            </a:endParaRPr>
          </a:p>
        </p:txBody>
      </p:sp>
      <p:sp>
        <p:nvSpPr>
          <p:cNvPr id="100" name="Google Shape;100;p2"/>
          <p:cNvSpPr txBox="1"/>
          <p:nvPr/>
        </p:nvSpPr>
        <p:spPr>
          <a:xfrm>
            <a:off x="1900250" y="5500700"/>
            <a:ext cx="6758100" cy="507900"/>
          </a:xfrm>
          <a:prstGeom prst="rect">
            <a:avLst/>
          </a:prstGeom>
          <a:solidFill>
            <a:srgbClr val="FF0000"/>
          </a:solidFill>
          <a:ln cap="flat" cmpd="sng" w="9525">
            <a:solidFill>
              <a:srgbClr val="FF0000"/>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US" sz="2100">
                <a:latin typeface="Calibri"/>
                <a:ea typeface="Calibri"/>
                <a:cs typeface="Calibri"/>
                <a:sym typeface="Calibri"/>
              </a:rPr>
              <a:t>did not include the proposed statement in the presentation</a:t>
            </a:r>
            <a:endParaRPr sz="2100">
              <a:latin typeface="Calibri"/>
              <a:ea typeface="Calibri"/>
              <a:cs typeface="Calibri"/>
              <a:sym typeface="Calibri"/>
            </a:endParaRPr>
          </a:p>
        </p:txBody>
      </p:sp>
    </p:spTree>
  </p:cSld>
  <p:clrMapOvr>
    <a:masterClrMapping/>
  </p:clrMapOvr>
  <mc:AlternateContent>
    <mc:Choice Requires="p14">
      <p:transition p14:dur="250">
        <p:fade/>
      </p:transition>
    </mc:Choice>
    <mc:Fallback>
      <p:transition>
        <p:fade/>
      </p:transition>
    </mc:Fallback>
  </mc:AlternateContent>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3"/>
          <p:cNvSpPr txBox="1"/>
          <p:nvPr>
            <p:ph type="title"/>
          </p:nvPr>
        </p:nvSpPr>
        <p:spPr>
          <a:xfrm>
            <a:off x="914400" y="378070"/>
            <a:ext cx="9692640" cy="776922"/>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Theory</a:t>
            </a:r>
            <a:endParaRPr/>
          </a:p>
        </p:txBody>
      </p:sp>
      <p:sp>
        <p:nvSpPr>
          <p:cNvPr id="106" name="Google Shape;106;p3"/>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fontScale="92500" lnSpcReduction="20000"/>
          </a:bodyPr>
          <a:lstStyle/>
          <a:p>
            <a:pPr indent="0" lvl="0" marL="0" rtl="0" algn="l">
              <a:lnSpc>
                <a:spcPct val="90000"/>
              </a:lnSpc>
              <a:spcBef>
                <a:spcPts val="0"/>
              </a:spcBef>
              <a:spcAft>
                <a:spcPts val="0"/>
              </a:spcAft>
              <a:buClr>
                <a:schemeClr val="dk1"/>
              </a:buClr>
              <a:buSzPct val="100000"/>
              <a:buNone/>
            </a:pPr>
            <a:r>
              <a:rPr lang="en-US"/>
              <a:t>Pros:</a:t>
            </a:r>
            <a:endParaRPr/>
          </a:p>
          <a:p>
            <a:pPr indent="-215265" lvl="0" marL="228600" rtl="0" algn="l">
              <a:lnSpc>
                <a:spcPct val="90000"/>
              </a:lnSpc>
              <a:spcBef>
                <a:spcPts val="1000"/>
              </a:spcBef>
              <a:spcAft>
                <a:spcPts val="0"/>
              </a:spcAft>
              <a:buClr>
                <a:schemeClr val="dk1"/>
              </a:buClr>
              <a:buSzPct val="100000"/>
              <a:buFont typeface="Century Schoolbook"/>
              <a:buChar char="+"/>
            </a:pPr>
            <a:r>
              <a:rPr lang="en-US"/>
              <a:t>explained how the sound is </a:t>
            </a:r>
            <a:r>
              <a:rPr lang="en-US"/>
              <a:t>transmitted</a:t>
            </a:r>
            <a:r>
              <a:rPr lang="en-US"/>
              <a:t> through the ear</a:t>
            </a:r>
            <a:endParaRPr/>
          </a:p>
          <a:p>
            <a:pPr indent="-215265" lvl="0" marL="228600" rtl="0" algn="l">
              <a:lnSpc>
                <a:spcPct val="90000"/>
              </a:lnSpc>
              <a:spcBef>
                <a:spcPts val="1000"/>
              </a:spcBef>
              <a:spcAft>
                <a:spcPts val="0"/>
              </a:spcAft>
              <a:buClr>
                <a:schemeClr val="dk1"/>
              </a:buClr>
              <a:buSzPct val="100000"/>
              <a:buFont typeface="Century Schoolbook"/>
              <a:buChar char="+"/>
            </a:pPr>
            <a:r>
              <a:rPr lang="en-US"/>
              <a:t>explained what sound is</a:t>
            </a:r>
            <a:endParaRPr/>
          </a:p>
          <a:p>
            <a:pPr indent="-215265" lvl="0" marL="228600" rtl="0" algn="l">
              <a:lnSpc>
                <a:spcPct val="90000"/>
              </a:lnSpc>
              <a:spcBef>
                <a:spcPts val="1000"/>
              </a:spcBef>
              <a:spcAft>
                <a:spcPts val="0"/>
              </a:spcAft>
              <a:buClr>
                <a:schemeClr val="dk1"/>
              </a:buClr>
              <a:buSzPct val="100000"/>
              <a:buFont typeface="Century Schoolbook"/>
              <a:buChar char="+"/>
            </a:pPr>
            <a:r>
              <a:rPr lang="en-US"/>
              <a:t>the parameters of the sound (</a:t>
            </a:r>
            <a:r>
              <a:rPr lang="en-US"/>
              <a:t>the</a:t>
            </a:r>
            <a:r>
              <a:rPr lang="en-US"/>
              <a:t> intensity and the frequency)</a:t>
            </a:r>
            <a:endParaRPr/>
          </a:p>
          <a:p>
            <a:pPr indent="-215265" lvl="0" marL="228600" rtl="0" algn="l">
              <a:lnSpc>
                <a:spcPct val="90000"/>
              </a:lnSpc>
              <a:spcBef>
                <a:spcPts val="1000"/>
              </a:spcBef>
              <a:spcAft>
                <a:spcPts val="0"/>
              </a:spcAft>
              <a:buClr>
                <a:schemeClr val="dk1"/>
              </a:buClr>
              <a:buSzPct val="100000"/>
              <a:buFont typeface="Century Schoolbook"/>
              <a:buChar char="+"/>
            </a:pPr>
            <a:r>
              <a:t/>
            </a:r>
            <a:endParaRPr/>
          </a:p>
          <a:p>
            <a:pPr indent="-215265" lvl="0" marL="228600" rtl="0" algn="l">
              <a:lnSpc>
                <a:spcPct val="90000"/>
              </a:lnSpc>
              <a:spcBef>
                <a:spcPts val="1000"/>
              </a:spcBef>
              <a:spcAft>
                <a:spcPts val="0"/>
              </a:spcAft>
              <a:buClr>
                <a:schemeClr val="dk1"/>
              </a:buClr>
              <a:buSzPct val="100000"/>
              <a:buFont typeface="Century Schoolbook"/>
              <a:buChar char="+"/>
            </a:pPr>
            <a:r>
              <a:t/>
            </a:r>
            <a:endParaRPr/>
          </a:p>
          <a:p>
            <a:pPr indent="-50800" lvl="0" marL="228600" rtl="0" algn="l">
              <a:lnSpc>
                <a:spcPct val="90000"/>
              </a:lnSpc>
              <a:spcBef>
                <a:spcPts val="1000"/>
              </a:spcBef>
              <a:spcAft>
                <a:spcPts val="0"/>
              </a:spcAft>
              <a:buClr>
                <a:schemeClr val="dk1"/>
              </a:buClr>
              <a:buSzPct val="100000"/>
              <a:buFont typeface="Century Schoolbook"/>
              <a:buNone/>
            </a:pPr>
            <a:r>
              <a:t/>
            </a:r>
            <a:endParaRPr/>
          </a:p>
          <a:p>
            <a:pPr indent="0" lvl="0" marL="0" rtl="0" algn="l">
              <a:lnSpc>
                <a:spcPct val="90000"/>
              </a:lnSpc>
              <a:spcBef>
                <a:spcPts val="1000"/>
              </a:spcBef>
              <a:spcAft>
                <a:spcPts val="0"/>
              </a:spcAft>
              <a:buClr>
                <a:schemeClr val="dk1"/>
              </a:buClr>
              <a:buSzPct val="100000"/>
              <a:buNone/>
            </a:pPr>
            <a:r>
              <a:t/>
            </a:r>
            <a:endParaRPr/>
          </a:p>
          <a:p>
            <a:pPr indent="0" lvl="0" marL="0" rtl="0" algn="l">
              <a:lnSpc>
                <a:spcPct val="90000"/>
              </a:lnSpc>
              <a:spcBef>
                <a:spcPts val="1000"/>
              </a:spcBef>
              <a:spcAft>
                <a:spcPts val="0"/>
              </a:spcAft>
              <a:buClr>
                <a:schemeClr val="dk1"/>
              </a:buClr>
              <a:buSzPct val="100000"/>
              <a:buNone/>
            </a:pPr>
            <a:r>
              <a:t/>
            </a:r>
            <a:endParaRPr/>
          </a:p>
        </p:txBody>
      </p:sp>
      <p:sp>
        <p:nvSpPr>
          <p:cNvPr id="107" name="Google Shape;107;p3"/>
          <p:cNvSpPr txBox="1"/>
          <p:nvPr>
            <p:ph idx="2" type="body"/>
          </p:nvPr>
        </p:nvSpPr>
        <p:spPr>
          <a:xfrm>
            <a:off x="6132025" y="1891700"/>
            <a:ext cx="5181600" cy="4351200"/>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Cons:</a:t>
            </a:r>
            <a:endParaRPr/>
          </a:p>
          <a:p>
            <a:pPr indent="0" lvl="0" marL="0" rtl="0" algn="l">
              <a:lnSpc>
                <a:spcPct val="90000"/>
              </a:lnSpc>
              <a:spcBef>
                <a:spcPts val="1000"/>
              </a:spcBef>
              <a:spcAft>
                <a:spcPts val="0"/>
              </a:spcAft>
              <a:buNone/>
            </a:pPr>
            <a:r>
              <a:rPr lang="en-US"/>
              <a:t>- did not tell if there are difference of the ears of different animals,</a:t>
            </a:r>
            <a:endParaRPr/>
          </a:p>
          <a:p>
            <a:pPr indent="0" lvl="0" marL="0" rtl="0" algn="l">
              <a:lnSpc>
                <a:spcPct val="90000"/>
              </a:lnSpc>
              <a:spcBef>
                <a:spcPts val="1000"/>
              </a:spcBef>
              <a:spcAft>
                <a:spcPts val="0"/>
              </a:spcAft>
              <a:buNone/>
            </a:pPr>
            <a:r>
              <a:rPr lang="en-US"/>
              <a:t>-didn’t include hearing ranges for the </a:t>
            </a:r>
            <a:r>
              <a:rPr lang="en-US"/>
              <a:t>animals</a:t>
            </a:r>
            <a:endParaRPr/>
          </a:p>
          <a:p>
            <a:pPr indent="0" lvl="0" marL="0" rtl="0" algn="l">
              <a:lnSpc>
                <a:spcPct val="90000"/>
              </a:lnSpc>
              <a:spcBef>
                <a:spcPts val="1000"/>
              </a:spcBef>
              <a:spcAft>
                <a:spcPts val="0"/>
              </a:spcAft>
              <a:buNone/>
            </a:pPr>
            <a:r>
              <a:rPr lang="en-US"/>
              <a:t>-didn’t include the </a:t>
            </a:r>
            <a:r>
              <a:rPr lang="en-US"/>
              <a:t>difference</a:t>
            </a:r>
            <a:r>
              <a:rPr lang="en-US"/>
              <a:t> between the human and animal hearing </a:t>
            </a:r>
            <a:endParaRPr/>
          </a:p>
          <a:p>
            <a:pPr indent="0" lvl="0" marL="0" rtl="0" algn="l">
              <a:lnSpc>
                <a:spcPct val="90000"/>
              </a:lnSpc>
              <a:spcBef>
                <a:spcPts val="1000"/>
              </a:spcBef>
              <a:spcAft>
                <a:spcPts val="0"/>
              </a:spcAft>
              <a:buNone/>
            </a:pPr>
            <a:r>
              <a:rPr lang="en-US"/>
              <a:t>-</a:t>
            </a:r>
            <a:endParaRPr/>
          </a:p>
        </p:txBody>
      </p:sp>
      <p:pic>
        <p:nvPicPr>
          <p:cNvPr descr="Steag Romania - drapel | sidro.ro" id="108" name="Google Shape;108;p3"/>
          <p:cNvPicPr preferRelativeResize="0"/>
          <p:nvPr/>
        </p:nvPicPr>
        <p:blipFill rotWithShape="1">
          <a:blip r:embed="rId3">
            <a:alphaModFix/>
          </a:blip>
          <a:srcRect b="0" l="0" r="0" t="0"/>
          <a:stretch/>
        </p:blipFill>
        <p:spPr>
          <a:xfrm>
            <a:off x="0" y="0"/>
            <a:ext cx="547826" cy="6858000"/>
          </a:xfrm>
          <a:prstGeom prst="rect">
            <a:avLst/>
          </a:prstGeom>
          <a:noFill/>
          <a:ln>
            <a:noFill/>
          </a:ln>
        </p:spPr>
      </p:pic>
      <p:sp>
        <p:nvSpPr>
          <p:cNvPr id="109" name="Google Shape;109;p3"/>
          <p:cNvSpPr txBox="1"/>
          <p:nvPr/>
        </p:nvSpPr>
        <p:spPr>
          <a:xfrm>
            <a:off x="2484783" y="5068956"/>
            <a:ext cx="437321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Overall: </a:t>
            </a:r>
            <a:endParaRPr sz="2800">
              <a:solidFill>
                <a:schemeClr val="dk1"/>
              </a:solidFill>
              <a:latin typeface="Calibri"/>
              <a:ea typeface="Calibri"/>
              <a:cs typeface="Calibri"/>
              <a:sym typeface="Calibri"/>
            </a:endParaRPr>
          </a:p>
        </p:txBody>
      </p:sp>
      <p:sp>
        <p:nvSpPr>
          <p:cNvPr id="110" name="Google Shape;110;p3"/>
          <p:cNvSpPr/>
          <p:nvPr/>
        </p:nvSpPr>
        <p:spPr>
          <a:xfrm>
            <a:off x="4408813" y="4978811"/>
            <a:ext cx="1723200" cy="703500"/>
          </a:xfrm>
          <a:prstGeom prst="rect">
            <a:avLst/>
          </a:prstGeom>
          <a:solidFill>
            <a:srgbClr val="FF9900"/>
          </a:solidFill>
          <a:ln cap="flat" cmpd="sng" w="12700">
            <a:solidFill>
              <a:srgbClr val="FF99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A</a:t>
            </a:r>
            <a:r>
              <a:rPr lang="en-US" sz="1800">
                <a:solidFill>
                  <a:schemeClr val="lt1"/>
                </a:solidFill>
                <a:latin typeface="Calibri"/>
                <a:ea typeface="Calibri"/>
                <a:cs typeface="Calibri"/>
                <a:sym typeface="Calibri"/>
              </a:rPr>
              <a:t>verage</a:t>
            </a:r>
            <a:endParaRPr sz="1800">
              <a:solidFill>
                <a:schemeClr val="lt1"/>
              </a:solidFill>
              <a:latin typeface="Calibri"/>
              <a:ea typeface="Calibri"/>
              <a:cs typeface="Calibri"/>
              <a:sym typeface="Calibri"/>
            </a:endParaRPr>
          </a:p>
        </p:txBody>
      </p:sp>
    </p:spTree>
  </p:cSld>
  <p:clrMapOvr>
    <a:masterClrMapping/>
  </p:clrMapOvr>
  <mc:AlternateContent>
    <mc:Choice Requires="p14">
      <p:transition p14:dur="250">
        <p:fade/>
      </p:transition>
    </mc:Choice>
    <mc:Fallback>
      <p:transition>
        <p:fade/>
      </p:transition>
    </mc:Fallback>
  </mc:AlternateContent>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4"/>
          <p:cNvSpPr txBox="1"/>
          <p:nvPr>
            <p:ph type="title"/>
          </p:nvPr>
        </p:nvSpPr>
        <p:spPr>
          <a:xfrm>
            <a:off x="1129988" y="492368"/>
            <a:ext cx="9692640" cy="706584"/>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Experiment</a:t>
            </a:r>
            <a:endParaRPr/>
          </a:p>
        </p:txBody>
      </p:sp>
      <p:pic>
        <p:nvPicPr>
          <p:cNvPr descr="Steag Romania - drapel | sidro.ro" id="116" name="Google Shape;116;p4"/>
          <p:cNvPicPr preferRelativeResize="0"/>
          <p:nvPr/>
        </p:nvPicPr>
        <p:blipFill rotWithShape="1">
          <a:blip r:embed="rId3">
            <a:alphaModFix/>
          </a:blip>
          <a:srcRect b="0" l="0" r="0" t="0"/>
          <a:stretch/>
        </p:blipFill>
        <p:spPr>
          <a:xfrm>
            <a:off x="0" y="0"/>
            <a:ext cx="547826" cy="6858000"/>
          </a:xfrm>
          <a:prstGeom prst="rect">
            <a:avLst/>
          </a:prstGeom>
          <a:noFill/>
          <a:ln>
            <a:noFill/>
          </a:ln>
        </p:spPr>
      </p:pic>
      <p:sp>
        <p:nvSpPr>
          <p:cNvPr id="117" name="Google Shape;117;p4"/>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lnSpcReduction="20000"/>
          </a:bodyPr>
          <a:lstStyle/>
          <a:p>
            <a:pPr indent="0" lvl="0" marL="0" rtl="0" algn="l">
              <a:lnSpc>
                <a:spcPct val="90000"/>
              </a:lnSpc>
              <a:spcBef>
                <a:spcPts val="0"/>
              </a:spcBef>
              <a:spcAft>
                <a:spcPts val="0"/>
              </a:spcAft>
              <a:buClr>
                <a:schemeClr val="dk1"/>
              </a:buClr>
              <a:buSzPts val="2800"/>
              <a:buNone/>
            </a:pPr>
            <a:r>
              <a:rPr lang="en-US"/>
              <a:t>Pros:</a:t>
            </a:r>
            <a:endParaRPr/>
          </a:p>
          <a:p>
            <a:pPr indent="-228600" lvl="0" marL="228600" rtl="0" algn="l">
              <a:lnSpc>
                <a:spcPct val="90000"/>
              </a:lnSpc>
              <a:spcBef>
                <a:spcPts val="1000"/>
              </a:spcBef>
              <a:spcAft>
                <a:spcPts val="0"/>
              </a:spcAft>
              <a:buClr>
                <a:schemeClr val="dk1"/>
              </a:buClr>
              <a:buSzPts val="2800"/>
              <a:buFont typeface="Century Schoolbook"/>
              <a:buChar char="+"/>
            </a:pPr>
            <a:r>
              <a:rPr lang="en-US"/>
              <a:t>chose the weber’s method and the Rinne tes which are </a:t>
            </a:r>
            <a:r>
              <a:rPr lang="en-US"/>
              <a:t>acknowledged</a:t>
            </a:r>
            <a:r>
              <a:rPr lang="en-US"/>
              <a:t> methods to study the properties of hearing</a:t>
            </a:r>
            <a:endParaRPr/>
          </a:p>
          <a:p>
            <a:pPr indent="-228600" lvl="0" marL="228600" rtl="0" algn="l">
              <a:lnSpc>
                <a:spcPct val="90000"/>
              </a:lnSpc>
              <a:spcBef>
                <a:spcPts val="1000"/>
              </a:spcBef>
              <a:spcAft>
                <a:spcPts val="0"/>
              </a:spcAft>
              <a:buClr>
                <a:schemeClr val="dk1"/>
              </a:buClr>
              <a:buSzPts val="2800"/>
              <a:buFont typeface="Century Schoolbook"/>
              <a:buChar char="+"/>
            </a:pPr>
            <a:r>
              <a:rPr lang="en-US"/>
              <a:t>determined the hearing range for 4 types of animals</a:t>
            </a:r>
            <a:endParaRPr/>
          </a:p>
          <a:p>
            <a:pPr indent="-342900" lvl="0" marL="457200" rtl="0" algn="l">
              <a:lnSpc>
                <a:spcPct val="90000"/>
              </a:lnSpc>
              <a:spcBef>
                <a:spcPts val="0"/>
              </a:spcBef>
              <a:spcAft>
                <a:spcPts val="0"/>
              </a:spcAft>
              <a:buSzPts val="1800"/>
              <a:buChar char="+"/>
            </a:pPr>
            <a:r>
              <a:rPr lang="en-US"/>
              <a:t>observed that dogs with larger ears hear more frequencies</a:t>
            </a:r>
            <a:endParaRPr/>
          </a:p>
          <a:p>
            <a:pPr indent="-50800" lvl="0" marL="228600" rtl="0" algn="l">
              <a:lnSpc>
                <a:spcPct val="90000"/>
              </a:lnSpc>
              <a:spcBef>
                <a:spcPts val="1000"/>
              </a:spcBef>
              <a:spcAft>
                <a:spcPts val="0"/>
              </a:spcAft>
              <a:buClr>
                <a:schemeClr val="dk1"/>
              </a:buClr>
              <a:buSzPts val="2800"/>
              <a:buFont typeface="Century Schoolbook"/>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p:txBody>
      </p:sp>
      <p:sp>
        <p:nvSpPr>
          <p:cNvPr id="118" name="Google Shape;118;p4"/>
          <p:cNvSpPr txBox="1"/>
          <p:nvPr>
            <p:ph idx="2" type="body"/>
          </p:nvPr>
        </p:nvSpPr>
        <p:spPr>
          <a:xfrm>
            <a:off x="6310174" y="1497450"/>
            <a:ext cx="5181600" cy="4351200"/>
          </a:xfrm>
          <a:prstGeom prst="rect">
            <a:avLst/>
          </a:prstGeom>
          <a:noFill/>
          <a:ln>
            <a:noFill/>
          </a:ln>
        </p:spPr>
        <p:txBody>
          <a:bodyPr anchorCtr="0" anchor="t" bIns="45700" lIns="91425" spcFirstLastPara="1" rIns="91425" wrap="square" tIns="45700">
            <a:normAutofit fontScale="85000" lnSpcReduction="20000"/>
          </a:bodyPr>
          <a:lstStyle/>
          <a:p>
            <a:pPr indent="0" lvl="0" marL="0" rtl="0" algn="l">
              <a:lnSpc>
                <a:spcPct val="90000"/>
              </a:lnSpc>
              <a:spcBef>
                <a:spcPts val="0"/>
              </a:spcBef>
              <a:spcAft>
                <a:spcPts val="0"/>
              </a:spcAft>
              <a:buClr>
                <a:schemeClr val="dk1"/>
              </a:buClr>
              <a:buSzPct val="100000"/>
              <a:buNone/>
            </a:pPr>
            <a:r>
              <a:rPr lang="en-US"/>
              <a:t>Cons:</a:t>
            </a:r>
            <a:endParaRPr/>
          </a:p>
          <a:p>
            <a:pPr indent="0" lvl="0" marL="0" rtl="0" algn="l">
              <a:lnSpc>
                <a:spcPct val="90000"/>
              </a:lnSpc>
              <a:spcBef>
                <a:spcPts val="0"/>
              </a:spcBef>
              <a:spcAft>
                <a:spcPts val="0"/>
              </a:spcAft>
              <a:buClr>
                <a:schemeClr val="dk1"/>
              </a:buClr>
              <a:buSzPct val="100000"/>
              <a:buNone/>
            </a:pPr>
            <a:r>
              <a:rPr lang="en-US"/>
              <a:t>-there is no hypothesis</a:t>
            </a:r>
            <a:endParaRPr/>
          </a:p>
          <a:p>
            <a:pPr indent="0" lvl="0" marL="0" rtl="0" algn="l">
              <a:lnSpc>
                <a:spcPct val="90000"/>
              </a:lnSpc>
              <a:spcBef>
                <a:spcPts val="1000"/>
              </a:spcBef>
              <a:spcAft>
                <a:spcPts val="0"/>
              </a:spcAft>
              <a:buNone/>
            </a:pPr>
            <a:r>
              <a:rPr lang="en-US"/>
              <a:t>-did not explain why the weber’s method and rinee test were selected and for what purpose;</a:t>
            </a:r>
            <a:endParaRPr/>
          </a:p>
          <a:p>
            <a:pPr indent="0" lvl="0" marL="0" rtl="0" algn="l">
              <a:lnSpc>
                <a:spcPct val="90000"/>
              </a:lnSpc>
              <a:spcBef>
                <a:spcPts val="1000"/>
              </a:spcBef>
              <a:spcAft>
                <a:spcPts val="0"/>
              </a:spcAft>
              <a:buNone/>
            </a:pPr>
            <a:r>
              <a:rPr lang="en-US"/>
              <a:t>- too few subjects (only 5 of each type)</a:t>
            </a:r>
            <a:endParaRPr/>
          </a:p>
          <a:p>
            <a:pPr indent="0" lvl="0" marL="0" rtl="0" algn="l">
              <a:lnSpc>
                <a:spcPct val="90000"/>
              </a:lnSpc>
              <a:spcBef>
                <a:spcPts val="1000"/>
              </a:spcBef>
              <a:spcAft>
                <a:spcPts val="0"/>
              </a:spcAft>
              <a:buNone/>
            </a:pPr>
            <a:r>
              <a:rPr lang="en-US"/>
              <a:t>- did not study the extreme frequencies(highest and lowest) that can be heard, only two particular values for the humans experiment;</a:t>
            </a:r>
            <a:endParaRPr/>
          </a:p>
          <a:p>
            <a:pPr indent="0" lvl="0" marL="0" rtl="0" algn="l">
              <a:lnSpc>
                <a:spcPct val="90000"/>
              </a:lnSpc>
              <a:spcBef>
                <a:spcPts val="1000"/>
              </a:spcBef>
              <a:spcAft>
                <a:spcPts val="0"/>
              </a:spcAft>
              <a:buNone/>
            </a:pPr>
            <a:r>
              <a:rPr lang="en-US"/>
              <a:t>- did not include any photos or videos for the hearing experiment on cats, horses and rabbits;</a:t>
            </a:r>
            <a:endParaRPr/>
          </a:p>
        </p:txBody>
      </p:sp>
      <p:sp>
        <p:nvSpPr>
          <p:cNvPr id="119" name="Google Shape;119;p4"/>
          <p:cNvSpPr txBox="1"/>
          <p:nvPr/>
        </p:nvSpPr>
        <p:spPr>
          <a:xfrm>
            <a:off x="2484783" y="5068956"/>
            <a:ext cx="437321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Overall: </a:t>
            </a:r>
            <a:endParaRPr sz="2800">
              <a:solidFill>
                <a:schemeClr val="dk1"/>
              </a:solidFill>
              <a:latin typeface="Calibri"/>
              <a:ea typeface="Calibri"/>
              <a:cs typeface="Calibri"/>
              <a:sym typeface="Calibri"/>
            </a:endParaRPr>
          </a:p>
        </p:txBody>
      </p:sp>
      <p:sp>
        <p:nvSpPr>
          <p:cNvPr id="120" name="Google Shape;120;p4"/>
          <p:cNvSpPr/>
          <p:nvPr/>
        </p:nvSpPr>
        <p:spPr>
          <a:xfrm>
            <a:off x="3925038" y="5068948"/>
            <a:ext cx="1723200" cy="703500"/>
          </a:xfrm>
          <a:prstGeom prst="rect">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Below average</a:t>
            </a:r>
            <a:endParaRPr sz="1800">
              <a:solidFill>
                <a:schemeClr val="lt1"/>
              </a:solidFill>
              <a:latin typeface="Calibri"/>
              <a:ea typeface="Calibri"/>
              <a:cs typeface="Calibri"/>
              <a:sym typeface="Calibri"/>
            </a:endParaRPr>
          </a:p>
        </p:txBody>
      </p:sp>
    </p:spTree>
  </p:cSld>
  <p:clrMapOvr>
    <a:masterClrMapping/>
  </p:clrMapOvr>
  <mc:AlternateContent>
    <mc:Choice Requires="p14">
      <p:transition p14:dur="250">
        <p:fade/>
      </p:transition>
    </mc:Choice>
    <mc:Fallback>
      <p:transition>
        <p:fade/>
      </p:transition>
    </mc:Fallback>
  </mc:AlternateContent>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5"/>
          <p:cNvSpPr txBox="1"/>
          <p:nvPr>
            <p:ph type="title"/>
          </p:nvPr>
        </p:nvSpPr>
        <p:spPr>
          <a:xfrm>
            <a:off x="1156364" y="536331"/>
            <a:ext cx="9692640" cy="71537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Conclusions</a:t>
            </a:r>
            <a:endParaRPr/>
          </a:p>
        </p:txBody>
      </p:sp>
      <p:sp>
        <p:nvSpPr>
          <p:cNvPr id="126" name="Google Shape;126;p5"/>
          <p:cNvSpPr txBox="1"/>
          <p:nvPr>
            <p:ph idx="1" type="body"/>
          </p:nvPr>
        </p:nvSpPr>
        <p:spPr>
          <a:xfrm>
            <a:off x="6337964" y="1676156"/>
            <a:ext cx="5181600" cy="4351338"/>
          </a:xfrm>
          <a:prstGeom prst="rect">
            <a:avLst/>
          </a:prstGeom>
          <a:noFill/>
          <a:ln>
            <a:noFill/>
          </a:ln>
        </p:spPr>
        <p:txBody>
          <a:bodyPr anchorCtr="0" anchor="t" bIns="45700" lIns="91425" spcFirstLastPara="1" rIns="91425" wrap="square" tIns="45700">
            <a:normAutofit lnSpcReduction="10000"/>
          </a:bodyPr>
          <a:lstStyle/>
          <a:p>
            <a:pPr indent="0" lvl="0" marL="0" rtl="0" algn="l">
              <a:lnSpc>
                <a:spcPct val="90000"/>
              </a:lnSpc>
              <a:spcBef>
                <a:spcPts val="0"/>
              </a:spcBef>
              <a:spcAft>
                <a:spcPts val="0"/>
              </a:spcAft>
              <a:buClr>
                <a:schemeClr val="dk1"/>
              </a:buClr>
              <a:buSzPts val="2800"/>
              <a:buNone/>
            </a:pPr>
            <a:r>
              <a:rPr lang="en-US"/>
              <a:t>Cons:</a:t>
            </a:r>
            <a:endParaRPr/>
          </a:p>
          <a:p>
            <a:pPr indent="-342900" lvl="0" marL="457200" rtl="0" algn="l">
              <a:lnSpc>
                <a:spcPct val="90000"/>
              </a:lnSpc>
              <a:spcBef>
                <a:spcPts val="1000"/>
              </a:spcBef>
              <a:spcAft>
                <a:spcPts val="0"/>
              </a:spcAft>
              <a:buSzPts val="1800"/>
              <a:buChar char="-"/>
            </a:pPr>
            <a:r>
              <a:rPr lang="en-US"/>
              <a:t>conclusions were taken after too few subjects were tested</a:t>
            </a:r>
            <a:endParaRPr/>
          </a:p>
          <a:p>
            <a:pPr indent="0" lvl="0" marL="0" rtl="0" algn="l">
              <a:lnSpc>
                <a:spcPct val="90000"/>
              </a:lnSpc>
              <a:spcBef>
                <a:spcPts val="1000"/>
              </a:spcBef>
              <a:spcAft>
                <a:spcPts val="0"/>
              </a:spcAft>
              <a:buNone/>
            </a:pPr>
            <a:r>
              <a:rPr lang="en-US"/>
              <a:t>-</a:t>
            </a:r>
            <a:r>
              <a:rPr lang="en-US"/>
              <a:t>the conclusions were incorrectly taken from poorly done experiments</a:t>
            </a:r>
            <a:endParaRPr/>
          </a:p>
          <a:p>
            <a:pPr indent="0" lvl="0" marL="0" rtl="0" algn="l">
              <a:spcBef>
                <a:spcPts val="1000"/>
              </a:spcBef>
              <a:spcAft>
                <a:spcPts val="0"/>
              </a:spcAft>
              <a:buNone/>
            </a:pPr>
            <a:r>
              <a:rPr lang="en-US"/>
              <a:t>-no hearing range</a:t>
            </a:r>
            <a:endParaRPr/>
          </a:p>
          <a:p>
            <a:pPr indent="0" lvl="0" marL="0" rtl="0" algn="l">
              <a:lnSpc>
                <a:spcPct val="90000"/>
              </a:lnSpc>
              <a:spcBef>
                <a:spcPts val="1000"/>
              </a:spcBef>
              <a:spcAft>
                <a:spcPts val="0"/>
              </a:spcAft>
              <a:buNone/>
            </a:pPr>
            <a:r>
              <a:t/>
            </a:r>
            <a:endParaRPr/>
          </a:p>
          <a:p>
            <a:pPr indent="0" lvl="0" marL="0" rtl="0" algn="l">
              <a:lnSpc>
                <a:spcPct val="90000"/>
              </a:lnSpc>
              <a:spcBef>
                <a:spcPts val="1000"/>
              </a:spcBef>
              <a:spcAft>
                <a:spcPts val="0"/>
              </a:spcAft>
              <a:buNone/>
            </a:pPr>
            <a:r>
              <a:rPr lang="en-US"/>
              <a:t>-</a:t>
            </a:r>
            <a:endParaRPr/>
          </a:p>
          <a:p>
            <a:pPr indent="0" lvl="0" marL="0" rtl="0" algn="l">
              <a:lnSpc>
                <a:spcPct val="90000"/>
              </a:lnSpc>
              <a:spcBef>
                <a:spcPts val="1000"/>
              </a:spcBef>
              <a:spcAft>
                <a:spcPts val="0"/>
              </a:spcAft>
              <a:buNone/>
            </a:pPr>
            <a:r>
              <a:rPr lang="en-US"/>
              <a:t>-</a:t>
            </a:r>
            <a:endParaRPr/>
          </a:p>
        </p:txBody>
      </p:sp>
      <p:pic>
        <p:nvPicPr>
          <p:cNvPr descr="Steag Romania - drapel | sidro.ro" id="127" name="Google Shape;127;p5"/>
          <p:cNvPicPr preferRelativeResize="0"/>
          <p:nvPr/>
        </p:nvPicPr>
        <p:blipFill rotWithShape="1">
          <a:blip r:embed="rId3">
            <a:alphaModFix/>
          </a:blip>
          <a:srcRect b="0" l="0" r="0" t="0"/>
          <a:stretch/>
        </p:blipFill>
        <p:spPr>
          <a:xfrm>
            <a:off x="0" y="0"/>
            <a:ext cx="547826" cy="6858000"/>
          </a:xfrm>
          <a:prstGeom prst="rect">
            <a:avLst/>
          </a:prstGeom>
          <a:noFill/>
          <a:ln>
            <a:noFill/>
          </a:ln>
        </p:spPr>
      </p:pic>
      <p:sp>
        <p:nvSpPr>
          <p:cNvPr id="128" name="Google Shape;128;p5"/>
          <p:cNvSpPr txBox="1"/>
          <p:nvPr>
            <p:ph idx="1" type="body"/>
          </p:nvPr>
        </p:nvSpPr>
        <p:spPr>
          <a:xfrm>
            <a:off x="1156364" y="1676156"/>
            <a:ext cx="5181600" cy="4351338"/>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Clr>
                <a:schemeClr val="dk1"/>
              </a:buClr>
              <a:buSzPts val="2800"/>
              <a:buNone/>
            </a:pPr>
            <a:r>
              <a:rPr lang="en-US"/>
              <a:t>Pros:</a:t>
            </a:r>
            <a:endParaRPr/>
          </a:p>
          <a:p>
            <a:pPr indent="-228600" lvl="0" marL="228600" rtl="0" algn="l">
              <a:lnSpc>
                <a:spcPct val="90000"/>
              </a:lnSpc>
              <a:spcBef>
                <a:spcPts val="1000"/>
              </a:spcBef>
              <a:spcAft>
                <a:spcPts val="0"/>
              </a:spcAft>
              <a:buClr>
                <a:schemeClr val="dk1"/>
              </a:buClr>
              <a:buSzPts val="2800"/>
              <a:buFont typeface="Century Schoolbook"/>
              <a:buChar char="+"/>
            </a:pPr>
            <a:r>
              <a:t/>
            </a:r>
            <a:endParaRPr/>
          </a:p>
          <a:p>
            <a:pPr indent="-228600" lvl="0" marL="228600" rtl="0" algn="l">
              <a:lnSpc>
                <a:spcPct val="90000"/>
              </a:lnSpc>
              <a:spcBef>
                <a:spcPts val="1000"/>
              </a:spcBef>
              <a:spcAft>
                <a:spcPts val="0"/>
              </a:spcAft>
              <a:buClr>
                <a:schemeClr val="dk1"/>
              </a:buClr>
              <a:buSzPts val="2800"/>
              <a:buFont typeface="Century Schoolbook"/>
              <a:buChar char="+"/>
            </a:pPr>
            <a:r>
              <a:t/>
            </a:r>
            <a:endParaRPr/>
          </a:p>
          <a:p>
            <a:pPr indent="-228600" lvl="0" marL="228600" rtl="0" algn="l">
              <a:lnSpc>
                <a:spcPct val="90000"/>
              </a:lnSpc>
              <a:spcBef>
                <a:spcPts val="1000"/>
              </a:spcBef>
              <a:spcAft>
                <a:spcPts val="0"/>
              </a:spcAft>
              <a:buClr>
                <a:schemeClr val="dk1"/>
              </a:buClr>
              <a:buSzPts val="2800"/>
              <a:buFont typeface="Century Schoolbook"/>
              <a:buChar char="+"/>
            </a:pPr>
            <a:r>
              <a:t/>
            </a:r>
            <a:endParaRPr/>
          </a:p>
          <a:p>
            <a:pPr indent="-50800" lvl="0" marL="228600" rtl="0" algn="l">
              <a:lnSpc>
                <a:spcPct val="90000"/>
              </a:lnSpc>
              <a:spcBef>
                <a:spcPts val="1000"/>
              </a:spcBef>
              <a:spcAft>
                <a:spcPts val="0"/>
              </a:spcAft>
              <a:buClr>
                <a:schemeClr val="dk1"/>
              </a:buClr>
              <a:buSzPts val="2800"/>
              <a:buFont typeface="Century Schoolbook"/>
              <a:buNone/>
            </a:pPr>
            <a:r>
              <a:t/>
            </a:r>
            <a:endParaRPr/>
          </a:p>
          <a:p>
            <a:pPr indent="0" lvl="0" marL="0" rtl="0" algn="l">
              <a:lnSpc>
                <a:spcPct val="90000"/>
              </a:lnSpc>
              <a:spcBef>
                <a:spcPts val="1000"/>
              </a:spcBef>
              <a:spcAft>
                <a:spcPts val="0"/>
              </a:spcAft>
              <a:buClr>
                <a:schemeClr val="dk1"/>
              </a:buClr>
              <a:buSzPts val="2800"/>
              <a:buNone/>
            </a:pPr>
            <a:r>
              <a:t/>
            </a:r>
            <a:endParaRPr/>
          </a:p>
          <a:p>
            <a:pPr indent="0" lvl="0" marL="0" rtl="0" algn="l">
              <a:lnSpc>
                <a:spcPct val="90000"/>
              </a:lnSpc>
              <a:spcBef>
                <a:spcPts val="1000"/>
              </a:spcBef>
              <a:spcAft>
                <a:spcPts val="0"/>
              </a:spcAft>
              <a:buClr>
                <a:schemeClr val="dk1"/>
              </a:buClr>
              <a:buSzPts val="2800"/>
              <a:buNone/>
            </a:pPr>
            <a:r>
              <a:t/>
            </a:r>
            <a:endParaRPr/>
          </a:p>
        </p:txBody>
      </p:sp>
      <p:sp>
        <p:nvSpPr>
          <p:cNvPr id="129" name="Google Shape;129;p5"/>
          <p:cNvSpPr txBox="1"/>
          <p:nvPr/>
        </p:nvSpPr>
        <p:spPr>
          <a:xfrm>
            <a:off x="2484783" y="5068956"/>
            <a:ext cx="4373217" cy="52322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800">
                <a:solidFill>
                  <a:schemeClr val="dk1"/>
                </a:solidFill>
                <a:latin typeface="Calibri"/>
                <a:ea typeface="Calibri"/>
                <a:cs typeface="Calibri"/>
                <a:sym typeface="Calibri"/>
              </a:rPr>
              <a:t>Overall: </a:t>
            </a:r>
            <a:endParaRPr sz="2800">
              <a:solidFill>
                <a:schemeClr val="dk1"/>
              </a:solidFill>
              <a:latin typeface="Calibri"/>
              <a:ea typeface="Calibri"/>
              <a:cs typeface="Calibri"/>
              <a:sym typeface="Calibri"/>
            </a:endParaRPr>
          </a:p>
        </p:txBody>
      </p:sp>
      <p:sp>
        <p:nvSpPr>
          <p:cNvPr id="130" name="Google Shape;130;p5"/>
          <p:cNvSpPr/>
          <p:nvPr/>
        </p:nvSpPr>
        <p:spPr>
          <a:xfrm>
            <a:off x="3865901" y="5068961"/>
            <a:ext cx="1723200" cy="703500"/>
          </a:xfrm>
          <a:prstGeom prst="rect">
            <a:avLst/>
          </a:prstGeom>
          <a:solidFill>
            <a:srgbClr val="FF0000"/>
          </a:solidFill>
          <a:ln cap="flat" cmpd="sng" w="12700">
            <a:solidFill>
              <a:srgbClr val="FF0000"/>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US" sz="1800">
                <a:solidFill>
                  <a:schemeClr val="lt1"/>
                </a:solidFill>
                <a:latin typeface="Calibri"/>
                <a:ea typeface="Calibri"/>
                <a:cs typeface="Calibri"/>
                <a:sym typeface="Calibri"/>
              </a:rPr>
              <a:t>Below average</a:t>
            </a:r>
            <a:endParaRPr sz="1800">
              <a:solidFill>
                <a:schemeClr val="lt1"/>
              </a:solidFill>
              <a:latin typeface="Calibri"/>
              <a:ea typeface="Calibri"/>
              <a:cs typeface="Calibri"/>
              <a:sym typeface="Calibri"/>
            </a:endParaRPr>
          </a:p>
        </p:txBody>
      </p:sp>
    </p:spTree>
  </p:cSld>
  <p:clrMapOvr>
    <a:masterClrMapping/>
  </p:clrMapOvr>
  <mc:AlternateContent>
    <mc:Choice Requires="p14">
      <p:transition p14:dur="250">
        <p:fade/>
      </p:transition>
    </mc:Choice>
    <mc:Fallback>
      <p:transition>
        <p:fade/>
      </p:transition>
    </mc:Fallback>
  </mc:AlternateContent>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sp>
        <p:nvSpPr>
          <p:cNvPr id="136" name="Google Shape;136;p6"/>
          <p:cNvSpPr txBox="1"/>
          <p:nvPr>
            <p:ph type="title"/>
          </p:nvPr>
        </p:nvSpPr>
        <p:spPr>
          <a:xfrm>
            <a:off x="965395" y="430823"/>
            <a:ext cx="9692640" cy="864846"/>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t>Discussion topics</a:t>
            </a:r>
            <a:endParaRPr/>
          </a:p>
        </p:txBody>
      </p:sp>
      <p:sp>
        <p:nvSpPr>
          <p:cNvPr id="137" name="Google Shape;137;p6"/>
          <p:cNvSpPr txBox="1"/>
          <p:nvPr/>
        </p:nvSpPr>
        <p:spPr>
          <a:xfrm>
            <a:off x="1223826" y="1734743"/>
            <a:ext cx="10777800" cy="30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a:p>
        </p:txBody>
      </p:sp>
      <p:pic>
        <p:nvPicPr>
          <p:cNvPr descr="Steag Romania - drapel | sidro.ro" id="138" name="Google Shape;138;p6"/>
          <p:cNvPicPr preferRelativeResize="0"/>
          <p:nvPr/>
        </p:nvPicPr>
        <p:blipFill rotWithShape="1">
          <a:blip r:embed="rId3">
            <a:alphaModFix/>
          </a:blip>
          <a:srcRect b="0" l="0" r="0" t="0"/>
          <a:stretch/>
        </p:blipFill>
        <p:spPr>
          <a:xfrm>
            <a:off x="0" y="0"/>
            <a:ext cx="547826" cy="6858000"/>
          </a:xfrm>
          <a:prstGeom prst="rect">
            <a:avLst/>
          </a:prstGeom>
          <a:noFill/>
          <a:ln>
            <a:noFill/>
          </a:ln>
        </p:spPr>
      </p:pic>
      <p:sp>
        <p:nvSpPr>
          <p:cNvPr id="139" name="Google Shape;139;p6"/>
          <p:cNvSpPr txBox="1"/>
          <p:nvPr/>
        </p:nvSpPr>
        <p:spPr>
          <a:xfrm>
            <a:off x="1443050" y="1571625"/>
            <a:ext cx="8258100" cy="1800900"/>
          </a:xfrm>
          <a:prstGeom prst="rect">
            <a:avLst/>
          </a:prstGeom>
          <a:noFill/>
          <a:ln>
            <a:noFill/>
          </a:ln>
        </p:spPr>
        <p:txBody>
          <a:bodyPr anchorCtr="0" anchor="t" bIns="91425" lIns="91425" spcFirstLastPara="1" rIns="91425" wrap="square" tIns="91425">
            <a:spAutoFit/>
          </a:bodyPr>
          <a:lstStyle/>
          <a:p>
            <a:pPr indent="-361950" lvl="0" marL="457200" rtl="0" algn="l">
              <a:spcBef>
                <a:spcPts val="0"/>
              </a:spcBef>
              <a:spcAft>
                <a:spcPts val="0"/>
              </a:spcAft>
              <a:buSzPts val="2100"/>
              <a:buFont typeface="Calibri"/>
              <a:buChar char="●"/>
            </a:pPr>
            <a:r>
              <a:rPr lang="en-US" sz="2100">
                <a:latin typeface="Calibri"/>
                <a:ea typeface="Calibri"/>
                <a:cs typeface="Calibri"/>
                <a:sym typeface="Calibri"/>
              </a:rPr>
              <a:t>how age influences the hearing range</a:t>
            </a:r>
            <a:endParaRPr sz="2100">
              <a:latin typeface="Calibri"/>
              <a:ea typeface="Calibri"/>
              <a:cs typeface="Calibri"/>
              <a:sym typeface="Calibri"/>
            </a:endParaRPr>
          </a:p>
          <a:p>
            <a:pPr indent="-361950" lvl="0" marL="457200" rtl="0" algn="l">
              <a:spcBef>
                <a:spcPts val="0"/>
              </a:spcBef>
              <a:spcAft>
                <a:spcPts val="0"/>
              </a:spcAft>
              <a:buSzPts val="2100"/>
              <a:buFont typeface="Calibri"/>
              <a:buChar char="●"/>
            </a:pPr>
            <a:r>
              <a:rPr lang="en-US" sz="2100">
                <a:latin typeface="Calibri"/>
                <a:ea typeface="Calibri"/>
                <a:cs typeface="Calibri"/>
                <a:sym typeface="Calibri"/>
              </a:rPr>
              <a:t>how did you measure the highest and lowest frequencies that were heard by the animals? what was the experimental method?</a:t>
            </a:r>
            <a:endParaRPr sz="2100">
              <a:latin typeface="Calibri"/>
              <a:ea typeface="Calibri"/>
              <a:cs typeface="Calibri"/>
              <a:sym typeface="Calibri"/>
            </a:endParaRPr>
          </a:p>
          <a:p>
            <a:pPr indent="-361950" lvl="0" marL="457200" rtl="0" algn="l">
              <a:spcBef>
                <a:spcPts val="0"/>
              </a:spcBef>
              <a:spcAft>
                <a:spcPts val="0"/>
              </a:spcAft>
              <a:buSzPts val="2100"/>
              <a:buFont typeface="Calibri"/>
              <a:buChar char="●"/>
            </a:pPr>
            <a:r>
              <a:rPr lang="en-US" sz="2100">
                <a:latin typeface="Calibri"/>
                <a:ea typeface="Calibri"/>
                <a:cs typeface="Calibri"/>
                <a:sym typeface="Calibri"/>
              </a:rPr>
              <a:t> what were weber’s method and rinee’s test used for?</a:t>
            </a:r>
            <a:endParaRPr sz="2100">
              <a:latin typeface="Calibri"/>
              <a:ea typeface="Calibri"/>
              <a:cs typeface="Calibri"/>
              <a:sym typeface="Calibri"/>
            </a:endParaRPr>
          </a:p>
          <a:p>
            <a:pPr indent="-361950" lvl="0" marL="457200" rtl="0" algn="l">
              <a:spcBef>
                <a:spcPts val="0"/>
              </a:spcBef>
              <a:spcAft>
                <a:spcPts val="0"/>
              </a:spcAft>
              <a:buSzPts val="2100"/>
              <a:buFont typeface="Calibri"/>
              <a:buChar char="●"/>
            </a:pPr>
            <a:r>
              <a:t/>
            </a:r>
            <a:endParaRPr sz="2100">
              <a:latin typeface="Calibri"/>
              <a:ea typeface="Calibri"/>
              <a:cs typeface="Calibri"/>
              <a:sym typeface="Calibri"/>
            </a:endParaRPr>
          </a:p>
        </p:txBody>
      </p:sp>
    </p:spTree>
  </p:cSld>
  <p:clrMapOvr>
    <a:masterClrMapping/>
  </p:clrMapOvr>
  <mc:AlternateContent>
    <mc:Choice Requires="p14">
      <p:transition p14:dur="250">
        <p:fade/>
      </p:transition>
    </mc:Choice>
    <mc:Fallback>
      <p:transition>
        <p:fade/>
      </p:transition>
    </mc:Fallback>
  </mc:AlternateContent>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7"/>
          <p:cNvSpPr txBox="1"/>
          <p:nvPr/>
        </p:nvSpPr>
        <p:spPr>
          <a:xfrm>
            <a:off x="228600" y="2435468"/>
            <a:ext cx="10937631" cy="1107996"/>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6600">
                <a:solidFill>
                  <a:schemeClr val="dk1"/>
                </a:solidFill>
                <a:latin typeface="Calibri"/>
                <a:ea typeface="Calibri"/>
                <a:cs typeface="Calibri"/>
                <a:sym typeface="Calibri"/>
              </a:rPr>
              <a:t>DISCUSSION</a:t>
            </a:r>
            <a:endParaRPr sz="6600">
              <a:solidFill>
                <a:schemeClr val="dk1"/>
              </a:solidFill>
              <a:latin typeface="Calibri"/>
              <a:ea typeface="Calibri"/>
              <a:cs typeface="Calibri"/>
              <a:sym typeface="Calibri"/>
            </a:endParaRPr>
          </a:p>
        </p:txBody>
      </p:sp>
      <p:pic>
        <p:nvPicPr>
          <p:cNvPr descr="Steag Romania - drapel | sidro.ro" id="145" name="Google Shape;145;p7"/>
          <p:cNvPicPr preferRelativeResize="0"/>
          <p:nvPr/>
        </p:nvPicPr>
        <p:blipFill rotWithShape="1">
          <a:blip r:embed="rId3">
            <a:alphaModFix/>
          </a:blip>
          <a:srcRect b="0" l="0" r="0" t="0"/>
          <a:stretch/>
        </p:blipFill>
        <p:spPr>
          <a:xfrm>
            <a:off x="0" y="0"/>
            <a:ext cx="547826" cy="6858000"/>
          </a:xfrm>
          <a:prstGeom prst="rect">
            <a:avLst/>
          </a:prstGeom>
          <a:noFill/>
          <a:ln>
            <a:noFill/>
          </a:ln>
        </p:spPr>
      </p:pic>
    </p:spTree>
  </p:cSld>
  <p:clrMapOvr>
    <a:masterClrMapping/>
  </p:clrMapOvr>
  <mc:AlternateContent>
    <mc:Choice Requires="p14">
      <p:transition p14:dur="250">
        <p:fade/>
      </p:transition>
    </mc:Choice>
    <mc:Fallback>
      <p:transition>
        <p:fade/>
      </p:transition>
    </mc:Fallback>
  </mc:AlternateContent>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2021-08-03T15:52:07Z</dcterms:created>
  <dc:creator>Alexandra Titel</dc:creator>
</cp:coreProperties>
</file>