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7" r:id="rId1"/>
  </p:sldMasterIdLst>
  <p:notesMasterIdLst>
    <p:notesMasterId r:id="rId29"/>
  </p:notesMasterIdLst>
  <p:sldIdLst>
    <p:sldId id="256" r:id="rId2"/>
    <p:sldId id="257" r:id="rId3"/>
    <p:sldId id="267" r:id="rId4"/>
    <p:sldId id="321" r:id="rId5"/>
    <p:sldId id="259" r:id="rId6"/>
    <p:sldId id="260" r:id="rId7"/>
    <p:sldId id="266" r:id="rId8"/>
    <p:sldId id="264" r:id="rId9"/>
    <p:sldId id="265" r:id="rId10"/>
    <p:sldId id="280" r:id="rId11"/>
    <p:sldId id="263" r:id="rId12"/>
    <p:sldId id="262" r:id="rId13"/>
    <p:sldId id="261" r:id="rId14"/>
    <p:sldId id="278" r:id="rId15"/>
    <p:sldId id="279" r:id="rId16"/>
    <p:sldId id="323" r:id="rId17"/>
    <p:sldId id="273" r:id="rId18"/>
    <p:sldId id="272" r:id="rId19"/>
    <p:sldId id="271" r:id="rId20"/>
    <p:sldId id="277" r:id="rId21"/>
    <p:sldId id="322" r:id="rId22"/>
    <p:sldId id="270" r:id="rId23"/>
    <p:sldId id="274" r:id="rId24"/>
    <p:sldId id="269" r:id="rId25"/>
    <p:sldId id="275" r:id="rId26"/>
    <p:sldId id="276"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nea Grigore" initials="MG" lastIdx="1" clrIdx="0">
    <p:extLst>
      <p:ext uri="{19B8F6BF-5375-455C-9EA6-DF929625EA0E}">
        <p15:presenceInfo xmlns:p15="http://schemas.microsoft.com/office/powerpoint/2012/main" userId="3b0f4e6aa1fb47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3D7E"/>
    <a:srgbClr val="353537"/>
    <a:srgbClr val="000099"/>
    <a:srgbClr val="DADADA"/>
    <a:srgbClr val="D5F7FF"/>
    <a:srgbClr val="210070"/>
    <a:srgbClr val="008080"/>
    <a:srgbClr val="213970"/>
    <a:srgbClr val="213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79650" autoAdjust="0"/>
  </p:normalViewPr>
  <p:slideViewPr>
    <p:cSldViewPr snapToGrid="0">
      <p:cViewPr varScale="1">
        <p:scale>
          <a:sx n="69" d="100"/>
          <a:sy n="69" d="100"/>
        </p:scale>
        <p:origin x="1037"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Number of people </c:v>
                </c:pt>
              </c:strCache>
            </c:strRef>
          </c:tx>
          <c:spPr>
            <a:solidFill>
              <a:schemeClr val="accent3"/>
            </a:solidFill>
            <a:ln>
              <a:noFill/>
            </a:ln>
            <a:effectLst/>
          </c:spPr>
          <c:invertIfNegative val="0"/>
          <c:cat>
            <c:numRef>
              <c:f>Sheet1!$A$2:$A$21</c:f>
              <c:numCache>
                <c:formatCode>General</c:formatCode>
                <c:ptCount val="20"/>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2</c:v>
                </c:pt>
                <c:pt idx="10">
                  <c:v>0</c:v>
                </c:pt>
                <c:pt idx="11">
                  <c:v>8</c:v>
                </c:pt>
                <c:pt idx="12">
                  <c:v>0</c:v>
                </c:pt>
                <c:pt idx="13">
                  <c:v>14</c:v>
                </c:pt>
                <c:pt idx="14">
                  <c:v>0</c:v>
                </c:pt>
                <c:pt idx="15">
                  <c:v>4</c:v>
                </c:pt>
                <c:pt idx="16">
                  <c:v>0</c:v>
                </c:pt>
                <c:pt idx="17">
                  <c:v>2</c:v>
                </c:pt>
                <c:pt idx="18">
                  <c:v>0</c:v>
                </c:pt>
                <c:pt idx="19">
                  <c:v>0</c:v>
                </c:pt>
              </c:numCache>
            </c:numRef>
          </c:val>
          <c:extLst>
            <c:ext xmlns:c16="http://schemas.microsoft.com/office/drawing/2014/chart" uri="{C3380CC4-5D6E-409C-BE32-E72D297353CC}">
              <c16:uniqueId val="{00000000-3763-47B6-9C67-0238007739AE}"/>
            </c:ext>
          </c:extLst>
        </c:ser>
        <c:dLbls>
          <c:showLegendKey val="0"/>
          <c:showVal val="0"/>
          <c:showCatName val="0"/>
          <c:showSerName val="0"/>
          <c:showPercent val="0"/>
          <c:showBubbleSize val="0"/>
        </c:dLbls>
        <c:gapWidth val="219"/>
        <c:overlap val="-27"/>
        <c:axId val="1702280703"/>
        <c:axId val="1702271967"/>
      </c:barChart>
      <c:lineChart>
        <c:grouping val="standard"/>
        <c:varyColors val="0"/>
        <c:ser>
          <c:idx val="0"/>
          <c:order val="0"/>
          <c:tx>
            <c:strRef>
              <c:f>Sheet1!$B$1</c:f>
              <c:strCache>
                <c:ptCount val="1"/>
                <c:pt idx="0">
                  <c:v>Noise floor</c:v>
                </c:pt>
              </c:strCache>
            </c:strRef>
          </c:tx>
          <c:spPr>
            <a:ln w="28575" cap="rnd">
              <a:solidFill>
                <a:schemeClr val="accent1"/>
              </a:solidFill>
              <a:round/>
            </a:ln>
            <a:effectLst/>
          </c:spPr>
          <c:marker>
            <c:symbol val="none"/>
          </c:marker>
          <c:cat>
            <c:numRef>
              <c:f>Sheet1!$A$2:$A$21</c:f>
              <c:numCache>
                <c:formatCode>General</c:formatCode>
                <c:ptCount val="20"/>
              </c:numCache>
            </c:numRef>
          </c:cat>
          <c:val>
            <c:numRef>
              <c:f>Sheet1!$B$2:$B$21</c:f>
              <c:numCache>
                <c:formatCode>General</c:formatCode>
                <c:ptCount val="20"/>
                <c:pt idx="0">
                  <c:v>162</c:v>
                </c:pt>
                <c:pt idx="1">
                  <c:v>162</c:v>
                </c:pt>
                <c:pt idx="2">
                  <c:v>162</c:v>
                </c:pt>
                <c:pt idx="3">
                  <c:v>162</c:v>
                </c:pt>
                <c:pt idx="4">
                  <c:v>162</c:v>
                </c:pt>
                <c:pt idx="5">
                  <c:v>162</c:v>
                </c:pt>
                <c:pt idx="6">
                  <c:v>162</c:v>
                </c:pt>
                <c:pt idx="7">
                  <c:v>162</c:v>
                </c:pt>
                <c:pt idx="8">
                  <c:v>162</c:v>
                </c:pt>
                <c:pt idx="9">
                  <c:v>162</c:v>
                </c:pt>
                <c:pt idx="10">
                  <c:v>162</c:v>
                </c:pt>
                <c:pt idx="11">
                  <c:v>162</c:v>
                </c:pt>
                <c:pt idx="12">
                  <c:v>162</c:v>
                </c:pt>
                <c:pt idx="13">
                  <c:v>162</c:v>
                </c:pt>
                <c:pt idx="14">
                  <c:v>162</c:v>
                </c:pt>
                <c:pt idx="15">
                  <c:v>162</c:v>
                </c:pt>
                <c:pt idx="16">
                  <c:v>162</c:v>
                </c:pt>
                <c:pt idx="17">
                  <c:v>162</c:v>
                </c:pt>
                <c:pt idx="18">
                  <c:v>162</c:v>
                </c:pt>
                <c:pt idx="19">
                  <c:v>162</c:v>
                </c:pt>
              </c:numCache>
            </c:numRef>
          </c:val>
          <c:smooth val="0"/>
          <c:extLst>
            <c:ext xmlns:c16="http://schemas.microsoft.com/office/drawing/2014/chart" uri="{C3380CC4-5D6E-409C-BE32-E72D297353CC}">
              <c16:uniqueId val="{00000001-3763-47B6-9C67-0238007739AE}"/>
            </c:ext>
          </c:extLst>
        </c:ser>
        <c:ser>
          <c:idx val="1"/>
          <c:order val="1"/>
          <c:tx>
            <c:strRef>
              <c:f>Sheet1!$C$1</c:f>
              <c:strCache>
                <c:ptCount val="1"/>
                <c:pt idx="0">
                  <c:v>Signal</c:v>
                </c:pt>
              </c:strCache>
            </c:strRef>
          </c:tx>
          <c:spPr>
            <a:ln w="28575" cap="rnd">
              <a:solidFill>
                <a:schemeClr val="accent2"/>
              </a:solidFill>
              <a:round/>
            </a:ln>
            <a:effectLst/>
          </c:spPr>
          <c:marker>
            <c:symbol val="none"/>
          </c:marker>
          <c:cat>
            <c:numRef>
              <c:f>Sheet1!$A$2:$A$21</c:f>
              <c:numCache>
                <c:formatCode>General</c:formatCode>
                <c:ptCount val="20"/>
              </c:numCache>
            </c:numRef>
          </c:cat>
          <c:val>
            <c:numRef>
              <c:f>Sheet1!$C$2:$C$21</c:f>
              <c:numCache>
                <c:formatCode>General</c:formatCode>
                <c:ptCount val="20"/>
                <c:pt idx="0">
                  <c:v>0</c:v>
                </c:pt>
                <c:pt idx="1">
                  <c:v>0</c:v>
                </c:pt>
                <c:pt idx="2">
                  <c:v>12</c:v>
                </c:pt>
                <c:pt idx="3">
                  <c:v>12</c:v>
                </c:pt>
                <c:pt idx="4">
                  <c:v>20</c:v>
                </c:pt>
                <c:pt idx="5">
                  <c:v>20</c:v>
                </c:pt>
                <c:pt idx="6">
                  <c:v>50</c:v>
                </c:pt>
                <c:pt idx="7">
                  <c:v>50</c:v>
                </c:pt>
                <c:pt idx="8">
                  <c:v>105</c:v>
                </c:pt>
                <c:pt idx="9">
                  <c:v>105</c:v>
                </c:pt>
                <c:pt idx="10">
                  <c:v>175</c:v>
                </c:pt>
                <c:pt idx="11">
                  <c:v>175</c:v>
                </c:pt>
                <c:pt idx="12">
                  <c:v>250</c:v>
                </c:pt>
                <c:pt idx="13">
                  <c:v>250</c:v>
                </c:pt>
                <c:pt idx="14">
                  <c:v>300</c:v>
                </c:pt>
                <c:pt idx="15">
                  <c:v>300</c:v>
                </c:pt>
                <c:pt idx="16">
                  <c:v>370</c:v>
                </c:pt>
                <c:pt idx="17">
                  <c:v>370</c:v>
                </c:pt>
                <c:pt idx="18">
                  <c:v>422</c:v>
                </c:pt>
                <c:pt idx="19">
                  <c:v>422</c:v>
                </c:pt>
              </c:numCache>
            </c:numRef>
          </c:val>
          <c:smooth val="0"/>
          <c:extLst>
            <c:ext xmlns:c16="http://schemas.microsoft.com/office/drawing/2014/chart" uri="{C3380CC4-5D6E-409C-BE32-E72D297353CC}">
              <c16:uniqueId val="{00000002-3763-47B6-9C67-0238007739AE}"/>
            </c:ext>
          </c:extLst>
        </c:ser>
        <c:dLbls>
          <c:showLegendKey val="0"/>
          <c:showVal val="0"/>
          <c:showCatName val="0"/>
          <c:showSerName val="0"/>
          <c:showPercent val="0"/>
          <c:showBubbleSize val="0"/>
        </c:dLbls>
        <c:marker val="1"/>
        <c:smooth val="0"/>
        <c:axId val="1702236607"/>
        <c:axId val="1702234111"/>
      </c:lineChart>
      <c:catAx>
        <c:axId val="170223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2234111"/>
        <c:crosses val="autoZero"/>
        <c:auto val="1"/>
        <c:lblAlgn val="ctr"/>
        <c:lblOffset val="100"/>
        <c:noMultiLvlLbl val="0"/>
      </c:catAx>
      <c:valAx>
        <c:axId val="1702234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2236607"/>
        <c:crosses val="autoZero"/>
        <c:crossBetween val="between"/>
      </c:valAx>
      <c:valAx>
        <c:axId val="1702271967"/>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2280703"/>
        <c:crosses val="max"/>
        <c:crossBetween val="between"/>
      </c:valAx>
      <c:catAx>
        <c:axId val="1702280703"/>
        <c:scaling>
          <c:orientation val="minMax"/>
        </c:scaling>
        <c:delete val="1"/>
        <c:axPos val="b"/>
        <c:numFmt formatCode="General" sourceLinked="1"/>
        <c:majorTickMark val="none"/>
        <c:minorTickMark val="none"/>
        <c:tickLblPos val="nextTo"/>
        <c:crossAx val="170227196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t>The Results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17"/>
          <c:dPt>
            <c:idx val="0"/>
            <c:bubble3D val="0"/>
            <c:explosion val="0"/>
            <c:spPr>
              <a:solidFill>
                <a:schemeClr val="dk1">
                  <a:tint val="885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B05D-4323-B999-C86A42DB58FF}"/>
              </c:ext>
            </c:extLst>
          </c:dPt>
          <c:dPt>
            <c:idx val="1"/>
            <c:bubble3D val="0"/>
            <c:spPr>
              <a:solidFill>
                <a:schemeClr val="dk1">
                  <a:tint val="5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05D-4323-B999-C86A42DB58FF}"/>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dk1">
                          <a:tint val="885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05D-4323-B999-C86A42DB58FF}"/>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dk1">
                          <a:tint val="55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05D-4323-B999-C86A42DB58F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5 or less sheets</c:v>
                </c:pt>
                <c:pt idx="1">
                  <c:v>6 or 7 sheets</c:v>
                </c:pt>
              </c:strCache>
            </c:strRef>
          </c:cat>
          <c:val>
            <c:numRef>
              <c:f>Sheet1!$B$2:$B$3</c:f>
              <c:numCache>
                <c:formatCode>General</c:formatCode>
                <c:ptCount val="2"/>
                <c:pt idx="0">
                  <c:v>93.4</c:v>
                </c:pt>
                <c:pt idx="1">
                  <c:v>6.6</c:v>
                </c:pt>
              </c:numCache>
            </c:numRef>
          </c:val>
          <c:extLst>
            <c:ext xmlns:c16="http://schemas.microsoft.com/office/drawing/2014/chart" uri="{C3380CC4-5D6E-409C-BE32-E72D297353CC}">
              <c16:uniqueId val="{00000000-B05D-4323-B999-C86A42DB58FF}"/>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Number of people </c:v>
                </c:pt>
              </c:strCache>
            </c:strRef>
          </c:tx>
          <c:spPr>
            <a:solidFill>
              <a:schemeClr val="accent3"/>
            </a:solidFill>
            <a:ln>
              <a:noFill/>
            </a:ln>
            <a:effectLst/>
          </c:spPr>
          <c:invertIfNegative val="0"/>
          <c:cat>
            <c:numRef>
              <c:f>Sheet1!$A$2:$A$19</c:f>
              <c:numCache>
                <c:formatCode>General</c:formatCode>
                <c:ptCount val="18"/>
              </c:numCache>
            </c:numRef>
          </c:cat>
          <c:val>
            <c:numRef>
              <c:f>Sheet1!$D$2:$D$19</c:f>
              <c:numCache>
                <c:formatCode>General</c:formatCode>
                <c:ptCount val="18"/>
                <c:pt idx="0">
                  <c:v>0</c:v>
                </c:pt>
                <c:pt idx="1">
                  <c:v>0</c:v>
                </c:pt>
                <c:pt idx="2">
                  <c:v>0</c:v>
                </c:pt>
                <c:pt idx="3">
                  <c:v>0</c:v>
                </c:pt>
                <c:pt idx="4">
                  <c:v>0</c:v>
                </c:pt>
                <c:pt idx="5">
                  <c:v>0</c:v>
                </c:pt>
                <c:pt idx="6">
                  <c:v>0</c:v>
                </c:pt>
                <c:pt idx="7">
                  <c:v>0</c:v>
                </c:pt>
                <c:pt idx="8">
                  <c:v>2</c:v>
                </c:pt>
                <c:pt idx="9">
                  <c:v>1</c:v>
                </c:pt>
                <c:pt idx="10">
                  <c:v>1</c:v>
                </c:pt>
                <c:pt idx="11">
                  <c:v>7</c:v>
                </c:pt>
                <c:pt idx="12">
                  <c:v>13</c:v>
                </c:pt>
                <c:pt idx="13">
                  <c:v>3</c:v>
                </c:pt>
                <c:pt idx="14">
                  <c:v>2</c:v>
                </c:pt>
                <c:pt idx="15">
                  <c:v>1</c:v>
                </c:pt>
              </c:numCache>
            </c:numRef>
          </c:val>
          <c:extLst>
            <c:ext xmlns:c16="http://schemas.microsoft.com/office/drawing/2014/chart" uri="{C3380CC4-5D6E-409C-BE32-E72D297353CC}">
              <c16:uniqueId val="{00000002-8D9E-458F-9894-7B33A6D37EBA}"/>
            </c:ext>
          </c:extLst>
        </c:ser>
        <c:dLbls>
          <c:showLegendKey val="0"/>
          <c:showVal val="0"/>
          <c:showCatName val="0"/>
          <c:showSerName val="0"/>
          <c:showPercent val="0"/>
          <c:showBubbleSize val="0"/>
        </c:dLbls>
        <c:gapWidth val="219"/>
        <c:overlap val="-27"/>
        <c:axId val="1702280703"/>
        <c:axId val="1702271967"/>
      </c:barChart>
      <c:lineChart>
        <c:grouping val="standard"/>
        <c:varyColors val="0"/>
        <c:ser>
          <c:idx val="0"/>
          <c:order val="0"/>
          <c:tx>
            <c:strRef>
              <c:f>Sheet1!$B$1</c:f>
              <c:strCache>
                <c:ptCount val="1"/>
                <c:pt idx="0">
                  <c:v>Noise floor</c:v>
                </c:pt>
              </c:strCache>
            </c:strRef>
          </c:tx>
          <c:spPr>
            <a:ln w="28575" cap="rnd">
              <a:solidFill>
                <a:schemeClr val="accent1"/>
              </a:solidFill>
              <a:round/>
            </a:ln>
            <a:effectLst/>
          </c:spPr>
          <c:marker>
            <c:symbol val="none"/>
          </c:marker>
          <c:cat>
            <c:numRef>
              <c:f>Sheet1!$A$2:$A$19</c:f>
              <c:numCache>
                <c:formatCode>General</c:formatCode>
                <c:ptCount val="18"/>
              </c:numCache>
            </c:numRef>
          </c:cat>
          <c:val>
            <c:numRef>
              <c:f>Sheet1!$B$2:$B$19</c:f>
              <c:numCache>
                <c:formatCode>General</c:formatCode>
                <c:ptCount val="18"/>
                <c:pt idx="0">
                  <c:v>46.4</c:v>
                </c:pt>
                <c:pt idx="1">
                  <c:v>46.4</c:v>
                </c:pt>
                <c:pt idx="2">
                  <c:v>46.4</c:v>
                </c:pt>
                <c:pt idx="3">
                  <c:v>46.4</c:v>
                </c:pt>
                <c:pt idx="4">
                  <c:v>46.4</c:v>
                </c:pt>
                <c:pt idx="5">
                  <c:v>46.4</c:v>
                </c:pt>
                <c:pt idx="6">
                  <c:v>46.4</c:v>
                </c:pt>
                <c:pt idx="7">
                  <c:v>46.4</c:v>
                </c:pt>
                <c:pt idx="8">
                  <c:v>46.4</c:v>
                </c:pt>
                <c:pt idx="9">
                  <c:v>46.4</c:v>
                </c:pt>
                <c:pt idx="10">
                  <c:v>46.4</c:v>
                </c:pt>
                <c:pt idx="11">
                  <c:v>46.4</c:v>
                </c:pt>
                <c:pt idx="12">
                  <c:v>46.4</c:v>
                </c:pt>
                <c:pt idx="13">
                  <c:v>46.4</c:v>
                </c:pt>
                <c:pt idx="14">
                  <c:v>46.4</c:v>
                </c:pt>
                <c:pt idx="15">
                  <c:v>46.4</c:v>
                </c:pt>
                <c:pt idx="16">
                  <c:v>46.4</c:v>
                </c:pt>
                <c:pt idx="17">
                  <c:v>46.4</c:v>
                </c:pt>
              </c:numCache>
            </c:numRef>
          </c:val>
          <c:smooth val="0"/>
          <c:extLst>
            <c:ext xmlns:c16="http://schemas.microsoft.com/office/drawing/2014/chart" uri="{C3380CC4-5D6E-409C-BE32-E72D297353CC}">
              <c16:uniqueId val="{00000000-8D9E-458F-9894-7B33A6D37EBA}"/>
            </c:ext>
          </c:extLst>
        </c:ser>
        <c:ser>
          <c:idx val="1"/>
          <c:order val="1"/>
          <c:tx>
            <c:strRef>
              <c:f>Sheet1!$C$1</c:f>
              <c:strCache>
                <c:ptCount val="1"/>
                <c:pt idx="0">
                  <c:v>Signal</c:v>
                </c:pt>
              </c:strCache>
            </c:strRef>
          </c:tx>
          <c:spPr>
            <a:ln w="28575" cap="rnd">
              <a:solidFill>
                <a:schemeClr val="accent2"/>
              </a:solidFill>
              <a:round/>
            </a:ln>
            <a:effectLst/>
          </c:spPr>
          <c:marker>
            <c:symbol val="none"/>
          </c:marker>
          <c:cat>
            <c:numRef>
              <c:f>Sheet1!$A$2:$A$19</c:f>
              <c:numCache>
                <c:formatCode>General</c:formatCode>
                <c:ptCount val="18"/>
              </c:numCache>
            </c:numRef>
          </c:cat>
          <c:val>
            <c:numRef>
              <c:f>Sheet1!$C$2:$C$19</c:f>
              <c:numCache>
                <c:formatCode>General</c:formatCode>
                <c:ptCount val="18"/>
                <c:pt idx="0">
                  <c:v>44</c:v>
                </c:pt>
                <c:pt idx="1">
                  <c:v>45</c:v>
                </c:pt>
                <c:pt idx="2">
                  <c:v>45</c:v>
                </c:pt>
                <c:pt idx="3">
                  <c:v>46</c:v>
                </c:pt>
                <c:pt idx="4">
                  <c:v>46</c:v>
                </c:pt>
                <c:pt idx="5">
                  <c:v>47</c:v>
                </c:pt>
                <c:pt idx="6">
                  <c:v>47</c:v>
                </c:pt>
                <c:pt idx="7">
                  <c:v>48</c:v>
                </c:pt>
                <c:pt idx="8">
                  <c:v>48</c:v>
                </c:pt>
                <c:pt idx="9">
                  <c:v>49</c:v>
                </c:pt>
                <c:pt idx="10">
                  <c:v>49</c:v>
                </c:pt>
                <c:pt idx="11">
                  <c:v>50</c:v>
                </c:pt>
                <c:pt idx="12">
                  <c:v>50</c:v>
                </c:pt>
                <c:pt idx="13">
                  <c:v>51</c:v>
                </c:pt>
                <c:pt idx="14">
                  <c:v>51</c:v>
                </c:pt>
                <c:pt idx="15">
                  <c:v>52</c:v>
                </c:pt>
                <c:pt idx="16">
                  <c:v>52</c:v>
                </c:pt>
                <c:pt idx="17">
                  <c:v>53</c:v>
                </c:pt>
              </c:numCache>
            </c:numRef>
          </c:val>
          <c:smooth val="0"/>
          <c:extLst>
            <c:ext xmlns:c16="http://schemas.microsoft.com/office/drawing/2014/chart" uri="{C3380CC4-5D6E-409C-BE32-E72D297353CC}">
              <c16:uniqueId val="{00000001-8D9E-458F-9894-7B33A6D37EBA}"/>
            </c:ext>
          </c:extLst>
        </c:ser>
        <c:dLbls>
          <c:showLegendKey val="0"/>
          <c:showVal val="0"/>
          <c:showCatName val="0"/>
          <c:showSerName val="0"/>
          <c:showPercent val="0"/>
          <c:showBubbleSize val="0"/>
        </c:dLbls>
        <c:marker val="1"/>
        <c:smooth val="0"/>
        <c:axId val="1702236607"/>
        <c:axId val="1702234111"/>
      </c:lineChart>
      <c:catAx>
        <c:axId val="170223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2234111"/>
        <c:crosses val="autoZero"/>
        <c:auto val="1"/>
        <c:lblAlgn val="ctr"/>
        <c:lblOffset val="100"/>
        <c:noMultiLvlLbl val="0"/>
      </c:catAx>
      <c:valAx>
        <c:axId val="1702234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2236607"/>
        <c:crosses val="autoZero"/>
        <c:crossBetween val="between"/>
      </c:valAx>
      <c:valAx>
        <c:axId val="1702271967"/>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2280703"/>
        <c:crosses val="max"/>
        <c:crossBetween val="between"/>
      </c:valAx>
      <c:catAx>
        <c:axId val="1702280703"/>
        <c:scaling>
          <c:orientation val="minMax"/>
        </c:scaling>
        <c:delete val="1"/>
        <c:axPos val="b"/>
        <c:numFmt formatCode="General" sourceLinked="1"/>
        <c:majorTickMark val="none"/>
        <c:minorTickMark val="none"/>
        <c:tickLblPos val="nextTo"/>
        <c:crossAx val="170227196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t>The Results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17"/>
          <c:dPt>
            <c:idx val="0"/>
            <c:bubble3D val="0"/>
            <c:explosion val="0"/>
            <c:spPr>
              <a:solidFill>
                <a:schemeClr val="dk1">
                  <a:tint val="885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4D0-439F-8A36-B5D7CE611BA8}"/>
              </c:ext>
            </c:extLst>
          </c:dPt>
          <c:dPt>
            <c:idx val="1"/>
            <c:bubble3D val="0"/>
            <c:spPr>
              <a:solidFill>
                <a:schemeClr val="dk1">
                  <a:tint val="5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4D0-439F-8A36-B5D7CE611BA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dk1">
                          <a:tint val="885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E4D0-439F-8A36-B5D7CE611BA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dk1">
                          <a:tint val="55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4D0-439F-8A36-B5D7CE611BA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0.04% or more</c:v>
                </c:pt>
                <c:pt idx="1">
                  <c:v>0.03% or less</c:v>
                </c:pt>
              </c:strCache>
            </c:strRef>
          </c:cat>
          <c:val>
            <c:numRef>
              <c:f>Sheet1!$B$2:$B$3</c:f>
              <c:numCache>
                <c:formatCode>General</c:formatCode>
                <c:ptCount val="2"/>
                <c:pt idx="0">
                  <c:v>93</c:v>
                </c:pt>
                <c:pt idx="1">
                  <c:v>7</c:v>
                </c:pt>
              </c:numCache>
            </c:numRef>
          </c:val>
          <c:extLst>
            <c:ext xmlns:c16="http://schemas.microsoft.com/office/drawing/2014/chart" uri="{C3380CC4-5D6E-409C-BE32-E72D297353CC}">
              <c16:uniqueId val="{00000004-E4D0-439F-8A36-B5D7CE611BA8}"/>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400" dirty="0"/>
              <a:t>The Results</a:t>
            </a:r>
          </a:p>
        </c:rich>
      </c:tx>
      <c:layout>
        <c:manualLayout>
          <c:xMode val="edge"/>
          <c:yMode val="edge"/>
          <c:x val="0.57206088458271276"/>
          <c:y val="5.5596965485520566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17"/>
          <c:dPt>
            <c:idx val="0"/>
            <c:bubble3D val="0"/>
            <c:explosion val="0"/>
            <c:spPr>
              <a:solidFill>
                <a:schemeClr val="dk1">
                  <a:tint val="885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6BA-4138-A606-A54BB3D1A901}"/>
              </c:ext>
            </c:extLst>
          </c:dPt>
          <c:dPt>
            <c:idx val="1"/>
            <c:bubble3D val="0"/>
            <c:spPr>
              <a:solidFill>
                <a:schemeClr val="dk1">
                  <a:tint val="5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6BA-4138-A606-A54BB3D1A901}"/>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dk1">
                          <a:tint val="885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46BA-4138-A606-A54BB3D1A901}"/>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dk1">
                          <a:tint val="55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46BA-4138-A606-A54BB3D1A90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0.04% or more</c:v>
                </c:pt>
                <c:pt idx="1">
                  <c:v>0.03% or less</c:v>
                </c:pt>
              </c:strCache>
            </c:strRef>
          </c:cat>
          <c:val>
            <c:numRef>
              <c:f>Sheet1!$B$2:$B$3</c:f>
              <c:numCache>
                <c:formatCode>General</c:formatCode>
                <c:ptCount val="2"/>
                <c:pt idx="0">
                  <c:v>94</c:v>
                </c:pt>
                <c:pt idx="1">
                  <c:v>3</c:v>
                </c:pt>
              </c:numCache>
            </c:numRef>
          </c:val>
          <c:extLst>
            <c:ext xmlns:c16="http://schemas.microsoft.com/office/drawing/2014/chart" uri="{C3380CC4-5D6E-409C-BE32-E72D297353CC}">
              <c16:uniqueId val="{00000004-46BA-4138-A606-A54BB3D1A90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400" dirty="0"/>
              <a:t>The Results</a:t>
            </a:r>
          </a:p>
        </c:rich>
      </c:tx>
      <c:layout>
        <c:manualLayout>
          <c:xMode val="edge"/>
          <c:yMode val="edge"/>
          <c:x val="0.55460827638468169"/>
          <c:y val="7.4129287314027417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17"/>
          <c:dPt>
            <c:idx val="0"/>
            <c:bubble3D val="0"/>
            <c:explosion val="0"/>
            <c:spPr>
              <a:solidFill>
                <a:schemeClr val="dk1">
                  <a:tint val="885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EAA-4A9A-B872-C2E11719E714}"/>
              </c:ext>
            </c:extLst>
          </c:dPt>
          <c:dPt>
            <c:idx val="1"/>
            <c:bubble3D val="0"/>
            <c:spPr>
              <a:solidFill>
                <a:schemeClr val="dk1">
                  <a:tint val="5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EAA-4A9A-B872-C2E11719E714}"/>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dk1">
                          <a:tint val="885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3EAA-4A9A-B872-C2E11719E714}"/>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dk1">
                          <a:tint val="55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3EAA-4A9A-B872-C2E11719E714}"/>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5 or less sheets</c:v>
                </c:pt>
                <c:pt idx="1">
                  <c:v>6 or 7 sheets</c:v>
                </c:pt>
              </c:strCache>
            </c:strRef>
          </c:cat>
          <c:val>
            <c:numRef>
              <c:f>Sheet1!$B$2:$B$3</c:f>
              <c:numCache>
                <c:formatCode>General</c:formatCode>
                <c:ptCount val="2"/>
                <c:pt idx="0">
                  <c:v>94</c:v>
                </c:pt>
                <c:pt idx="1">
                  <c:v>6</c:v>
                </c:pt>
              </c:numCache>
            </c:numRef>
          </c:val>
          <c:extLst>
            <c:ext xmlns:c16="http://schemas.microsoft.com/office/drawing/2014/chart" uri="{C3380CC4-5D6E-409C-BE32-E72D297353CC}">
              <c16:uniqueId val="{00000004-3EAA-4A9A-B872-C2E11719E714}"/>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93F9E-FF3D-46F6-B915-CF283E78CCE2}" type="datetimeFigureOut">
              <a:rPr lang="en-US" smtClean="0"/>
              <a:t>12-Aug-21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3EEB4-7F5D-4F73-AAB2-0096FC1D2C9B}" type="slidenum">
              <a:rPr lang="en-US" smtClean="0"/>
              <a:t>‹#›</a:t>
            </a:fld>
            <a:endParaRPr lang="en-US" dirty="0"/>
          </a:p>
        </p:txBody>
      </p:sp>
    </p:spTree>
    <p:extLst>
      <p:ext uri="{BB962C8B-B14F-4D97-AF65-F5344CB8AC3E}">
        <p14:creationId xmlns:p14="http://schemas.microsoft.com/office/powerpoint/2010/main" val="101779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my name is Mihnea Grigore from Team Nitro and I’m going to present to you Problem 16. Weak signals.</a:t>
            </a:r>
          </a:p>
          <a:p>
            <a:endParaRPr lang="en-US" dirty="0"/>
          </a:p>
          <a:p>
            <a:endParaRPr lang="en-US" dirty="0"/>
          </a:p>
        </p:txBody>
      </p:sp>
      <p:sp>
        <p:nvSpPr>
          <p:cNvPr id="4" name="Slide Number Placeholder 3"/>
          <p:cNvSpPr>
            <a:spLocks noGrp="1"/>
          </p:cNvSpPr>
          <p:nvPr>
            <p:ph type="sldNum" sz="quarter" idx="5"/>
          </p:nvPr>
        </p:nvSpPr>
        <p:spPr/>
        <p:txBody>
          <a:bodyPr/>
          <a:lstStyle/>
          <a:p>
            <a:fld id="{D483EEB4-7F5D-4F73-AAB2-0096FC1D2C9B}" type="slidenum">
              <a:rPr lang="en-US" smtClean="0"/>
              <a:t>1</a:t>
            </a:fld>
            <a:endParaRPr lang="en-US" dirty="0"/>
          </a:p>
        </p:txBody>
      </p:sp>
    </p:spTree>
    <p:extLst>
      <p:ext uri="{BB962C8B-B14F-4D97-AF65-F5344CB8AC3E}">
        <p14:creationId xmlns:p14="http://schemas.microsoft.com/office/powerpoint/2010/main" val="340488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Hypotheses.</a:t>
            </a:r>
          </a:p>
          <a:p>
            <a:endParaRPr lang="en-US" dirty="0"/>
          </a:p>
          <a:p>
            <a:r>
              <a:rPr lang="en-US" dirty="0"/>
              <a:t>For the first experiment, the visual one we have two hypotheses. These are: There will be people getting false alarms and the light from the screen would be visible at 2 or 3 sheets of paper left on the phone.</a:t>
            </a:r>
          </a:p>
          <a:p>
            <a:endParaRPr lang="en-US" dirty="0"/>
          </a:p>
          <a:p>
            <a:endParaRPr lang="en-US" dirty="0"/>
          </a:p>
          <a:p>
            <a:endParaRPr lang="en-US" dirty="0"/>
          </a:p>
          <a:p>
            <a:endParaRPr lang="en-US" dirty="0"/>
          </a:p>
          <a:p>
            <a:r>
              <a:rPr lang="en-US" dirty="0"/>
              <a:t>For the second experiment, the sound based one, we also have two: There will be people getting false alarms and the sound based weak signal will be harder to detect</a:t>
            </a:r>
          </a:p>
        </p:txBody>
      </p:sp>
      <p:sp>
        <p:nvSpPr>
          <p:cNvPr id="4" name="Slide Number Placeholder 3"/>
          <p:cNvSpPr>
            <a:spLocks noGrp="1"/>
          </p:cNvSpPr>
          <p:nvPr>
            <p:ph type="sldNum" sz="quarter" idx="5"/>
          </p:nvPr>
        </p:nvSpPr>
        <p:spPr/>
        <p:txBody>
          <a:bodyPr/>
          <a:lstStyle/>
          <a:p>
            <a:fld id="{D483EEB4-7F5D-4F73-AAB2-0096FC1D2C9B}" type="slidenum">
              <a:rPr lang="en-US" smtClean="0"/>
              <a:t>10</a:t>
            </a:fld>
            <a:endParaRPr lang="en-US" dirty="0"/>
          </a:p>
        </p:txBody>
      </p:sp>
    </p:spTree>
    <p:extLst>
      <p:ext uri="{BB962C8B-B14F-4D97-AF65-F5344CB8AC3E}">
        <p14:creationId xmlns:p14="http://schemas.microsoft.com/office/powerpoint/2010/main" val="749766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experimental part</a:t>
            </a:r>
          </a:p>
        </p:txBody>
      </p:sp>
      <p:sp>
        <p:nvSpPr>
          <p:cNvPr id="4" name="Slide Number Placeholder 3"/>
          <p:cNvSpPr>
            <a:spLocks noGrp="1"/>
          </p:cNvSpPr>
          <p:nvPr>
            <p:ph type="sldNum" sz="quarter" idx="5"/>
          </p:nvPr>
        </p:nvSpPr>
        <p:spPr/>
        <p:txBody>
          <a:bodyPr/>
          <a:lstStyle/>
          <a:p>
            <a:fld id="{D483EEB4-7F5D-4F73-AAB2-0096FC1D2C9B}" type="slidenum">
              <a:rPr lang="en-US" smtClean="0"/>
              <a:t>11</a:t>
            </a:fld>
            <a:endParaRPr lang="en-US" dirty="0"/>
          </a:p>
        </p:txBody>
      </p:sp>
    </p:spTree>
    <p:extLst>
      <p:ext uri="{BB962C8B-B14F-4D97-AF65-F5344CB8AC3E}">
        <p14:creationId xmlns:p14="http://schemas.microsoft.com/office/powerpoint/2010/main" val="128425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do two experiments, each of them containing common examples of weak signals which we could recreate</a:t>
            </a:r>
          </a:p>
          <a:p>
            <a:r>
              <a:rPr lang="en-US" dirty="0"/>
              <a:t>These experiments will be a visual one and a sound based one.</a:t>
            </a:r>
          </a:p>
          <a:p>
            <a:endParaRPr lang="en-US" dirty="0"/>
          </a:p>
          <a:p>
            <a:endParaRPr lang="en-US" dirty="0"/>
          </a:p>
          <a:p>
            <a:endParaRPr lang="en-US" dirty="0"/>
          </a:p>
          <a:p>
            <a:r>
              <a:rPr lang="en-US" dirty="0"/>
              <a:t>The materials we will use in these experiment are a phone, sheets of paper and a pair of isolating headphones.</a:t>
            </a:r>
          </a:p>
        </p:txBody>
      </p:sp>
      <p:sp>
        <p:nvSpPr>
          <p:cNvPr id="4" name="Slide Number Placeholder 3"/>
          <p:cNvSpPr>
            <a:spLocks noGrp="1"/>
          </p:cNvSpPr>
          <p:nvPr>
            <p:ph type="sldNum" sz="quarter" idx="5"/>
          </p:nvPr>
        </p:nvSpPr>
        <p:spPr/>
        <p:txBody>
          <a:bodyPr/>
          <a:lstStyle/>
          <a:p>
            <a:fld id="{D483EEB4-7F5D-4F73-AAB2-0096FC1D2C9B}" type="slidenum">
              <a:rPr lang="en-US" smtClean="0"/>
              <a:t>12</a:t>
            </a:fld>
            <a:endParaRPr lang="en-US" dirty="0"/>
          </a:p>
        </p:txBody>
      </p:sp>
    </p:spTree>
    <p:extLst>
      <p:ext uri="{BB962C8B-B14F-4D97-AF65-F5344CB8AC3E}">
        <p14:creationId xmlns:p14="http://schemas.microsoft.com/office/powerpoint/2010/main" val="1171557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basic Steps of the visual experiment:</a:t>
            </a:r>
          </a:p>
          <a:p>
            <a:pPr marL="457200" lvl="1" indent="0">
              <a:buFont typeface="+mj-lt"/>
              <a:buNone/>
            </a:pPr>
            <a:r>
              <a:rPr lang="en-US" dirty="0"/>
              <a:t>Firstly, Set a phone to it’s highest luminosity.</a:t>
            </a:r>
          </a:p>
          <a:p>
            <a:pPr marL="457200" lvl="1" indent="0">
              <a:buFont typeface="+mj-lt"/>
              <a:buNone/>
            </a:pPr>
            <a:r>
              <a:rPr lang="en-US" dirty="0"/>
              <a:t>Then, Display a bright, solid color image on the phone.</a:t>
            </a:r>
          </a:p>
          <a:p>
            <a:pPr marL="800100" lvl="1" indent="-342900">
              <a:buFont typeface="+mj-lt"/>
              <a:buAutoNum type="arabicPeriod"/>
            </a:pPr>
            <a:endParaRPr lang="en-US" dirty="0"/>
          </a:p>
          <a:p>
            <a:pPr marL="800100" lvl="1" indent="-342900">
              <a:buFont typeface="+mj-lt"/>
              <a:buAutoNum type="arabicPeriod"/>
            </a:pPr>
            <a:endParaRPr lang="en-US" dirty="0"/>
          </a:p>
          <a:p>
            <a:pPr marL="800100" lvl="1" indent="-342900">
              <a:buFont typeface="+mj-lt"/>
              <a:buAutoNum type="arabicPeriod"/>
            </a:pPr>
            <a:endParaRPr lang="en-US" dirty="0"/>
          </a:p>
          <a:p>
            <a:pPr marL="800100" lvl="1" indent="-342900">
              <a:buFont typeface="+mj-lt"/>
              <a:buAutoNum type="arabicPeriod"/>
            </a:pPr>
            <a:endParaRPr lang="en-US" dirty="0"/>
          </a:p>
          <a:p>
            <a:pPr marL="457200" lvl="1" indent="0">
              <a:buFont typeface="+mj-lt"/>
              <a:buNone/>
            </a:pPr>
            <a:r>
              <a:rPr lang="en-US" dirty="0"/>
              <a:t>After this, Place sheets of paper over the phone until the light can’t be seen anymore.</a:t>
            </a:r>
          </a:p>
          <a:p>
            <a:pPr marL="800100" lvl="1" indent="-342900">
              <a:buFont typeface="+mj-lt"/>
              <a:buAutoNum type="arabicPeriod"/>
            </a:pPr>
            <a:endParaRPr lang="en-US" dirty="0"/>
          </a:p>
          <a:p>
            <a:pPr marL="800100" lvl="1" indent="-342900">
              <a:buFont typeface="+mj-lt"/>
              <a:buAutoNum type="arabicPeriod"/>
            </a:pPr>
            <a:endParaRPr lang="en-US" dirty="0"/>
          </a:p>
          <a:p>
            <a:pPr marL="800100" lvl="1" indent="-342900">
              <a:buFont typeface="+mj-lt"/>
              <a:buAutoNum type="arabicPeriod"/>
            </a:pPr>
            <a:endParaRPr lang="en-US" dirty="0"/>
          </a:p>
          <a:p>
            <a:pPr marL="457200" lvl="1" indent="0">
              <a:buFont typeface="+mj-lt"/>
              <a:buNone/>
            </a:pPr>
            <a:r>
              <a:rPr lang="en-US" dirty="0"/>
              <a:t>Lastly, Test a large group of people by taking one peace of paper from over the phone at a time and having them tell you when they see the light</a:t>
            </a:r>
          </a:p>
          <a:p>
            <a:endParaRPr lang="en-US" dirty="0"/>
          </a:p>
        </p:txBody>
      </p:sp>
      <p:sp>
        <p:nvSpPr>
          <p:cNvPr id="4" name="Slide Number Placeholder 3"/>
          <p:cNvSpPr>
            <a:spLocks noGrp="1"/>
          </p:cNvSpPr>
          <p:nvPr>
            <p:ph type="sldNum" sz="quarter" idx="5"/>
          </p:nvPr>
        </p:nvSpPr>
        <p:spPr/>
        <p:txBody>
          <a:bodyPr/>
          <a:lstStyle/>
          <a:p>
            <a:fld id="{D483EEB4-7F5D-4F73-AAB2-0096FC1D2C9B}" type="slidenum">
              <a:rPr lang="en-US" smtClean="0"/>
              <a:t>13</a:t>
            </a:fld>
            <a:endParaRPr lang="en-US" dirty="0"/>
          </a:p>
        </p:txBody>
      </p:sp>
    </p:spTree>
    <p:extLst>
      <p:ext uri="{BB962C8B-B14F-4D97-AF65-F5344CB8AC3E}">
        <p14:creationId xmlns:p14="http://schemas.microsoft.com/office/powerpoint/2010/main" val="37629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measured the luminosity level in complete darkness to eliminate all the unwanted light sources. We tested a total of 25 persons between 15 and 17 years old.</a:t>
            </a:r>
          </a:p>
          <a:p>
            <a:endParaRPr lang="en-US" dirty="0"/>
          </a:p>
        </p:txBody>
      </p:sp>
      <p:sp>
        <p:nvSpPr>
          <p:cNvPr id="4" name="Slide Number Placeholder 3"/>
          <p:cNvSpPr>
            <a:spLocks noGrp="1"/>
          </p:cNvSpPr>
          <p:nvPr>
            <p:ph type="sldNum" sz="quarter" idx="5"/>
          </p:nvPr>
        </p:nvSpPr>
        <p:spPr/>
        <p:txBody>
          <a:bodyPr/>
          <a:lstStyle/>
          <a:p>
            <a:fld id="{D483EEB4-7F5D-4F73-AAB2-0096FC1D2C9B}" type="slidenum">
              <a:rPr lang="en-US" smtClean="0"/>
              <a:t>14</a:t>
            </a:fld>
            <a:endParaRPr lang="en-US" dirty="0"/>
          </a:p>
        </p:txBody>
      </p:sp>
    </p:spTree>
    <p:extLst>
      <p:ext uri="{BB962C8B-B14F-4D97-AF65-F5344CB8AC3E}">
        <p14:creationId xmlns:p14="http://schemas.microsoft.com/office/powerpoint/2010/main" val="3105218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10 sheets of paper over the phone the luxe meter showed 0 luxe, that means that there were less 1 luxe, so in normal lit room you couldn't see any light coming from the 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light became visible at 5 sheets over the screen in the normal lit 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483EEB4-7F5D-4F73-AAB2-0096FC1D2C9B}" type="slidenum">
              <a:rPr lang="en-US" smtClean="0"/>
              <a:t>15</a:t>
            </a:fld>
            <a:endParaRPr lang="en-US" dirty="0"/>
          </a:p>
        </p:txBody>
      </p:sp>
    </p:spTree>
    <p:extLst>
      <p:ext uri="{BB962C8B-B14F-4D97-AF65-F5344CB8AC3E}">
        <p14:creationId xmlns:p14="http://schemas.microsoft.com/office/powerpoint/2010/main" val="23085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this chart the noise floor is represented by the blue line. The signal can be detected from when the orange line crosses the blue line, meaning the signal being stronger than the noise floor. The grey lines are representing the number of people detected at a certain signal strength.</a:t>
            </a:r>
          </a:p>
        </p:txBody>
      </p:sp>
      <p:sp>
        <p:nvSpPr>
          <p:cNvPr id="4" name="Slide Number Placeholder 3"/>
          <p:cNvSpPr>
            <a:spLocks noGrp="1"/>
          </p:cNvSpPr>
          <p:nvPr>
            <p:ph type="sldNum" sz="quarter" idx="5"/>
          </p:nvPr>
        </p:nvSpPr>
        <p:spPr/>
        <p:txBody>
          <a:bodyPr/>
          <a:lstStyle/>
          <a:p>
            <a:fld id="{D483EEB4-7F5D-4F73-AAB2-0096FC1D2C9B}" type="slidenum">
              <a:rPr lang="en-US" smtClean="0"/>
              <a:t>16</a:t>
            </a:fld>
            <a:endParaRPr lang="en-US" dirty="0"/>
          </a:p>
        </p:txBody>
      </p:sp>
    </p:spTree>
    <p:extLst>
      <p:ext uri="{BB962C8B-B14F-4D97-AF65-F5344CB8AC3E}">
        <p14:creationId xmlns:p14="http://schemas.microsoft.com/office/powerpoint/2010/main" val="4167307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can see 94% of the persons examined answered they can see the light with 5 or less sheets of paper left on the screen. The rest of 6% said they can see the light with 6 or 7 sheets of paper over the phone.</a:t>
            </a:r>
          </a:p>
        </p:txBody>
      </p:sp>
      <p:sp>
        <p:nvSpPr>
          <p:cNvPr id="4" name="Slide Number Placeholder 3"/>
          <p:cNvSpPr>
            <a:spLocks noGrp="1"/>
          </p:cNvSpPr>
          <p:nvPr>
            <p:ph type="sldNum" sz="quarter" idx="5"/>
          </p:nvPr>
        </p:nvSpPr>
        <p:spPr/>
        <p:txBody>
          <a:bodyPr/>
          <a:lstStyle/>
          <a:p>
            <a:fld id="{D483EEB4-7F5D-4F73-AAB2-0096FC1D2C9B}" type="slidenum">
              <a:rPr lang="en-US" smtClean="0"/>
              <a:t>17</a:t>
            </a:fld>
            <a:endParaRPr lang="en-US" dirty="0"/>
          </a:p>
        </p:txBody>
      </p:sp>
    </p:spTree>
    <p:extLst>
      <p:ext uri="{BB962C8B-B14F-4D97-AF65-F5344CB8AC3E}">
        <p14:creationId xmlns:p14="http://schemas.microsoft.com/office/powerpoint/2010/main" val="3900606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light was visible trough 5 or less shits of paper. So the person under examination would have been correct if they said they can see the light when 5 or less sheets of paper were left.</a:t>
            </a:r>
          </a:p>
          <a:p>
            <a:pPr marL="285750" indent="-285750">
              <a:buFont typeface="Arial" panose="020B0604020202020204" pitchFamily="34" charset="0"/>
              <a:buChar char="•"/>
            </a:pPr>
            <a:r>
              <a:rPr lang="en-US" dirty="0"/>
              <a:t>Here we have a table with the results and if the responses of the people were correct: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Why did 6 people get a False alarm? </a:t>
            </a:r>
          </a:p>
          <a:p>
            <a:pPr marL="285750" indent="-285750">
              <a:buFont typeface="Arial" panose="020B0604020202020204" pitchFamily="34" charset="0"/>
              <a:buChar char="•"/>
            </a:pPr>
            <a:r>
              <a:rPr lang="en-US" dirty="0"/>
              <a:t>One of the possibilities is the phenomenon I think we have all experienced, when you look closely or for a extended period of time without blinking to an object you start seeing spots of different colors. I think this is what caused them to get a False alarm.</a:t>
            </a:r>
          </a:p>
        </p:txBody>
      </p:sp>
      <p:sp>
        <p:nvSpPr>
          <p:cNvPr id="4" name="Slide Number Placeholder 3"/>
          <p:cNvSpPr>
            <a:spLocks noGrp="1"/>
          </p:cNvSpPr>
          <p:nvPr>
            <p:ph type="sldNum" sz="quarter" idx="5"/>
          </p:nvPr>
        </p:nvSpPr>
        <p:spPr/>
        <p:txBody>
          <a:bodyPr/>
          <a:lstStyle/>
          <a:p>
            <a:fld id="{D483EEB4-7F5D-4F73-AAB2-0096FC1D2C9B}" type="slidenum">
              <a:rPr lang="en-US" smtClean="0"/>
              <a:t>18</a:t>
            </a:fld>
            <a:endParaRPr lang="en-US" dirty="0"/>
          </a:p>
        </p:txBody>
      </p:sp>
    </p:spTree>
    <p:extLst>
      <p:ext uri="{BB962C8B-B14F-4D97-AF65-F5344CB8AC3E}">
        <p14:creationId xmlns:p14="http://schemas.microsoft.com/office/powerpoint/2010/main" val="2203169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basic steps for the sound based experiment:</a:t>
            </a:r>
          </a:p>
          <a:p>
            <a:r>
              <a:rPr lang="en-US" dirty="0"/>
              <a:t>Firstly set the volume of the headphones to the minimum</a:t>
            </a:r>
          </a:p>
          <a:p>
            <a:endParaRPr lang="en-US" dirty="0"/>
          </a:p>
          <a:p>
            <a:r>
              <a:rPr lang="en-US" dirty="0"/>
              <a:t>Then, play white noise trough the headphones.</a:t>
            </a:r>
          </a:p>
          <a:p>
            <a:endParaRPr lang="en-US" dirty="0"/>
          </a:p>
          <a:p>
            <a:r>
              <a:rPr lang="en-US" dirty="0"/>
              <a:t>Lastly, have persons listening to that white noise and slowly increase the volume until they confirm that they hear the sound.</a:t>
            </a:r>
          </a:p>
        </p:txBody>
      </p:sp>
      <p:sp>
        <p:nvSpPr>
          <p:cNvPr id="4" name="Slide Number Placeholder 3"/>
          <p:cNvSpPr>
            <a:spLocks noGrp="1"/>
          </p:cNvSpPr>
          <p:nvPr>
            <p:ph type="sldNum" sz="quarter" idx="5"/>
          </p:nvPr>
        </p:nvSpPr>
        <p:spPr/>
        <p:txBody>
          <a:bodyPr/>
          <a:lstStyle/>
          <a:p>
            <a:fld id="{D483EEB4-7F5D-4F73-AAB2-0096FC1D2C9B}" type="slidenum">
              <a:rPr lang="en-US" smtClean="0"/>
              <a:t>19</a:t>
            </a:fld>
            <a:endParaRPr lang="en-US" dirty="0"/>
          </a:p>
        </p:txBody>
      </p:sp>
    </p:spTree>
    <p:extLst>
      <p:ext uri="{BB962C8B-B14F-4D97-AF65-F5344CB8AC3E}">
        <p14:creationId xmlns:p14="http://schemas.microsoft.com/office/powerpoint/2010/main" val="44145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statement of the 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chemeClr val="tx1"/>
                </a:solidFill>
                <a:latin typeface="Yu Gothic UI Light" panose="020B0300000000000000" pitchFamily="34" charset="-128"/>
                <a:ea typeface="Yu Gothic UI Light" panose="020B0300000000000000" pitchFamily="34" charset="-128"/>
              </a:rPr>
              <a:t>Controlling signal-to-noise ratio is important in many measurements to distinguish a meaningful</a:t>
            </a:r>
            <a:br>
              <a:rPr lang="en-US" sz="1200" b="1" i="0" u="none" strike="noStrike" baseline="0" dirty="0">
                <a:solidFill>
                  <a:schemeClr val="tx1"/>
                </a:solidFill>
                <a:latin typeface="Yu Gothic UI Light" panose="020B0300000000000000" pitchFamily="34" charset="-128"/>
                <a:ea typeface="Yu Gothic UI Light" panose="020B0300000000000000" pitchFamily="34" charset="-128"/>
              </a:rPr>
            </a:br>
            <a:r>
              <a:rPr lang="en-US" sz="1200" b="1" i="0" u="none" strike="noStrike" baseline="0" dirty="0">
                <a:solidFill>
                  <a:schemeClr val="tx1"/>
                </a:solidFill>
                <a:latin typeface="Yu Gothic UI Light" panose="020B0300000000000000" pitchFamily="34" charset="-128"/>
                <a:ea typeface="Yu Gothic UI Light" panose="020B0300000000000000" pitchFamily="34" charset="-128"/>
              </a:rPr>
              <a:t>signal from statistical fluke. Propose a problem requiring experiments to detect very weak signals.</a:t>
            </a:r>
            <a:endParaRPr lang="en-US" dirty="0"/>
          </a:p>
          <a:p>
            <a:endParaRPr lang="en-US" dirty="0"/>
          </a:p>
        </p:txBody>
      </p:sp>
      <p:sp>
        <p:nvSpPr>
          <p:cNvPr id="4" name="Slide Number Placeholder 3"/>
          <p:cNvSpPr>
            <a:spLocks noGrp="1"/>
          </p:cNvSpPr>
          <p:nvPr>
            <p:ph type="sldNum" sz="quarter" idx="5"/>
          </p:nvPr>
        </p:nvSpPr>
        <p:spPr/>
        <p:txBody>
          <a:bodyPr/>
          <a:lstStyle/>
          <a:p>
            <a:fld id="{D483EEB4-7F5D-4F73-AAB2-0096FC1D2C9B}" type="slidenum">
              <a:rPr lang="en-US" smtClean="0"/>
              <a:t>2</a:t>
            </a:fld>
            <a:endParaRPr lang="en-US" dirty="0"/>
          </a:p>
        </p:txBody>
      </p:sp>
    </p:spTree>
    <p:extLst>
      <p:ext uri="{BB962C8B-B14F-4D97-AF65-F5344CB8AC3E}">
        <p14:creationId xmlns:p14="http://schemas.microsoft.com/office/powerpoint/2010/main" val="2346249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Yu Gothic UI Light" panose="020B0300000000000000" pitchFamily="34" charset="-128"/>
                <a:ea typeface="Yu Gothic UI Light" panose="020B0300000000000000" pitchFamily="34" charset="-128"/>
              </a:rPr>
              <a:t>We measured the background noise in the room , the noise coming from the headphones at 0.005% volume, and the noise produced by the headphones at 0.04%.</a:t>
            </a:r>
          </a:p>
          <a:p>
            <a:r>
              <a:rPr lang="en-US" dirty="0">
                <a:latin typeface="Yu Gothic UI Light" panose="020B0300000000000000" pitchFamily="34" charset="-128"/>
                <a:ea typeface="Yu Gothic UI Light" panose="020B0300000000000000" pitchFamily="34" charset="-128"/>
              </a:rPr>
              <a:t>Now, from here we can calculate the signal to noise ratio at 0.04% volume, that is the volume from which you could hear the sound.:</a:t>
            </a:r>
          </a:p>
          <a:p>
            <a:endParaRPr lang="en-US" dirty="0">
              <a:latin typeface="Yu Gothic UI Light" panose="020B0300000000000000" pitchFamily="34" charset="-128"/>
              <a:ea typeface="Yu Gothic UI Light" panose="020B0300000000000000" pitchFamily="34" charset="-128"/>
            </a:endParaRPr>
          </a:p>
          <a:p>
            <a:r>
              <a:rPr lang="en-US" dirty="0">
                <a:latin typeface="Yu Gothic UI Light" panose="020B0300000000000000" pitchFamily="34" charset="-128"/>
                <a:ea typeface="Yu Gothic UI Light" panose="020B0300000000000000" pitchFamily="34" charset="-128"/>
              </a:rPr>
              <a:t>We subtract the noise from the signal, so we have 49.1 dB minus 46.4 dB.</a:t>
            </a:r>
          </a:p>
          <a:p>
            <a:r>
              <a:rPr lang="en-US" dirty="0">
                <a:latin typeface="Yu Gothic UI Light" panose="020B0300000000000000" pitchFamily="34" charset="-128"/>
                <a:ea typeface="Yu Gothic UI Light" panose="020B0300000000000000" pitchFamily="34" charset="-128"/>
              </a:rPr>
              <a:t>From here we get that the SNR is 2.7 dB.</a:t>
            </a:r>
          </a:p>
          <a:p>
            <a:endParaRPr lang="en-US" dirty="0">
              <a:latin typeface="Yu Gothic UI Light" panose="020B0300000000000000" pitchFamily="34" charset="-128"/>
              <a:ea typeface="Yu Gothic UI Light" panose="020B0300000000000000" pitchFamily="34" charset="-128"/>
            </a:endParaRPr>
          </a:p>
          <a:p>
            <a:endParaRPr lang="en-US" dirty="0">
              <a:latin typeface="Yu Gothic UI Light" panose="020B0300000000000000" pitchFamily="34" charset="-128"/>
              <a:ea typeface="Yu Gothic UI Light" panose="020B0300000000000000" pitchFamily="34" charset="-128"/>
            </a:endParaRPr>
          </a:p>
          <a:p>
            <a:r>
              <a:rPr lang="en-US" dirty="0">
                <a:latin typeface="Yu Gothic UI Light" panose="020B0300000000000000" pitchFamily="34" charset="-128"/>
                <a:ea typeface="Yu Gothic UI Light" panose="020B0300000000000000" pitchFamily="34" charset="-128"/>
              </a:rPr>
              <a:t>SNR: S-N=white noise(0.04% volume)-background noise</a:t>
            </a:r>
          </a:p>
          <a:p>
            <a:r>
              <a:rPr lang="en-US" dirty="0">
                <a:latin typeface="Yu Gothic UI Light" panose="020B0300000000000000" pitchFamily="34" charset="-128"/>
                <a:ea typeface="Yu Gothic UI Light" panose="020B0300000000000000" pitchFamily="34" charset="-128"/>
              </a:rPr>
              <a:t>         S-N=49.1-46.4</a:t>
            </a:r>
          </a:p>
          <a:p>
            <a:r>
              <a:rPr lang="en-US" dirty="0">
                <a:latin typeface="Yu Gothic UI Light" panose="020B0300000000000000" pitchFamily="34" charset="-128"/>
                <a:ea typeface="Yu Gothic UI Light" panose="020B0300000000000000" pitchFamily="34" charset="-128"/>
              </a:rPr>
              <a:t>SNR=2.7 dB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Yu Gothic UI Light" panose="020B0300000000000000" pitchFamily="34" charset="-128"/>
              <a:ea typeface="Yu Gothic UI Light" panose="020B0300000000000000" pitchFamily="34" charset="-128"/>
            </a:endParaRPr>
          </a:p>
          <a:p>
            <a:endParaRPr lang="en-US" dirty="0"/>
          </a:p>
        </p:txBody>
      </p:sp>
      <p:sp>
        <p:nvSpPr>
          <p:cNvPr id="4" name="Slide Number Placeholder 3"/>
          <p:cNvSpPr>
            <a:spLocks noGrp="1"/>
          </p:cNvSpPr>
          <p:nvPr>
            <p:ph type="sldNum" sz="quarter" idx="5"/>
          </p:nvPr>
        </p:nvSpPr>
        <p:spPr/>
        <p:txBody>
          <a:bodyPr/>
          <a:lstStyle/>
          <a:p>
            <a:fld id="{D483EEB4-7F5D-4F73-AAB2-0096FC1D2C9B}" type="slidenum">
              <a:rPr lang="en-US" smtClean="0"/>
              <a:t>20</a:t>
            </a:fld>
            <a:endParaRPr lang="en-US" dirty="0"/>
          </a:p>
        </p:txBody>
      </p:sp>
    </p:spTree>
    <p:extLst>
      <p:ext uri="{BB962C8B-B14F-4D97-AF65-F5344CB8AC3E}">
        <p14:creationId xmlns:p14="http://schemas.microsoft.com/office/powerpoint/2010/main" val="3853254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in this chart the noise floor is represented by the blue line. The signal can be detected when the orange line crosses the blue line, meaning the signal being stronger than the noise floor. The grey lines are representing the number of people detected at a certain signal strength.</a:t>
            </a:r>
          </a:p>
          <a:p>
            <a:endParaRPr lang="en-US" dirty="0"/>
          </a:p>
        </p:txBody>
      </p:sp>
      <p:sp>
        <p:nvSpPr>
          <p:cNvPr id="4" name="Slide Number Placeholder 3"/>
          <p:cNvSpPr>
            <a:spLocks noGrp="1"/>
          </p:cNvSpPr>
          <p:nvPr>
            <p:ph type="sldNum" sz="quarter" idx="5"/>
          </p:nvPr>
        </p:nvSpPr>
        <p:spPr/>
        <p:txBody>
          <a:bodyPr/>
          <a:lstStyle/>
          <a:p>
            <a:fld id="{D483EEB4-7F5D-4F73-AAB2-0096FC1D2C9B}" type="slidenum">
              <a:rPr lang="en-US" smtClean="0"/>
              <a:t>21</a:t>
            </a:fld>
            <a:endParaRPr lang="en-US" dirty="0"/>
          </a:p>
        </p:txBody>
      </p:sp>
    </p:spTree>
    <p:extLst>
      <p:ext uri="{BB962C8B-B14F-4D97-AF65-F5344CB8AC3E}">
        <p14:creationId xmlns:p14="http://schemas.microsoft.com/office/powerpoint/2010/main" val="3914092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can see on the chart, 97 % of the persons which were under examination confirmed that they heard the sound at 0.04% or more volume. The rest of 3% said that they heard the sound before 0.04% so at 0.03% or lower.</a:t>
            </a:r>
          </a:p>
        </p:txBody>
      </p:sp>
      <p:sp>
        <p:nvSpPr>
          <p:cNvPr id="4" name="Slide Number Placeholder 3"/>
          <p:cNvSpPr>
            <a:spLocks noGrp="1"/>
          </p:cNvSpPr>
          <p:nvPr>
            <p:ph type="sldNum" sz="quarter" idx="5"/>
          </p:nvPr>
        </p:nvSpPr>
        <p:spPr/>
        <p:txBody>
          <a:bodyPr/>
          <a:lstStyle/>
          <a:p>
            <a:fld id="{D483EEB4-7F5D-4F73-AAB2-0096FC1D2C9B}" type="slidenum">
              <a:rPr lang="en-US" smtClean="0"/>
              <a:t>22</a:t>
            </a:fld>
            <a:endParaRPr lang="en-US" dirty="0"/>
          </a:p>
        </p:txBody>
      </p:sp>
    </p:spTree>
    <p:extLst>
      <p:ext uri="{BB962C8B-B14F-4D97-AF65-F5344CB8AC3E}">
        <p14:creationId xmlns:p14="http://schemas.microsoft.com/office/powerpoint/2010/main" val="1694244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sound could be heard from 0.04% or more volume, So the person under examination would have been correct if they said they can see hear the noise at 0.04% or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did 3 persons get a False Alarm? </a:t>
            </a:r>
          </a:p>
          <a:p>
            <a:r>
              <a:rPr lang="en-US" dirty="0"/>
              <a:t>The only reason he could have answered incorrectly could have been his ears ringing or hearing something else from the outside the headphones he thought was the white noise.</a:t>
            </a:r>
          </a:p>
          <a:p>
            <a:r>
              <a:rPr lang="en-US" dirty="0"/>
              <a:t>Also, this situation would be a statistical fluke for our experiment.</a:t>
            </a:r>
          </a:p>
          <a:p>
            <a:endParaRPr lang="en-US" dirty="0"/>
          </a:p>
        </p:txBody>
      </p:sp>
      <p:sp>
        <p:nvSpPr>
          <p:cNvPr id="4" name="Slide Number Placeholder 3"/>
          <p:cNvSpPr>
            <a:spLocks noGrp="1"/>
          </p:cNvSpPr>
          <p:nvPr>
            <p:ph type="sldNum" sz="quarter" idx="5"/>
          </p:nvPr>
        </p:nvSpPr>
        <p:spPr/>
        <p:txBody>
          <a:bodyPr/>
          <a:lstStyle/>
          <a:p>
            <a:fld id="{D483EEB4-7F5D-4F73-AAB2-0096FC1D2C9B}" type="slidenum">
              <a:rPr lang="en-US" smtClean="0"/>
              <a:t>23</a:t>
            </a:fld>
            <a:endParaRPr lang="en-US" dirty="0"/>
          </a:p>
        </p:txBody>
      </p:sp>
    </p:spTree>
    <p:extLst>
      <p:ext uri="{BB962C8B-B14F-4D97-AF65-F5344CB8AC3E}">
        <p14:creationId xmlns:p14="http://schemas.microsoft.com/office/powerpoint/2010/main" val="332341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Part</a:t>
            </a:r>
          </a:p>
        </p:txBody>
      </p:sp>
      <p:sp>
        <p:nvSpPr>
          <p:cNvPr id="4" name="Slide Number Placeholder 3"/>
          <p:cNvSpPr>
            <a:spLocks noGrp="1"/>
          </p:cNvSpPr>
          <p:nvPr>
            <p:ph type="sldNum" sz="quarter" idx="5"/>
          </p:nvPr>
        </p:nvSpPr>
        <p:spPr/>
        <p:txBody>
          <a:bodyPr/>
          <a:lstStyle/>
          <a:p>
            <a:fld id="{D483EEB4-7F5D-4F73-AAB2-0096FC1D2C9B}" type="slidenum">
              <a:rPr lang="en-US" smtClean="0"/>
              <a:t>24</a:t>
            </a:fld>
            <a:endParaRPr lang="en-US" dirty="0"/>
          </a:p>
        </p:txBody>
      </p:sp>
    </p:spTree>
    <p:extLst>
      <p:ext uri="{BB962C8B-B14F-4D97-AF65-F5344CB8AC3E}">
        <p14:creationId xmlns:p14="http://schemas.microsoft.com/office/powerpoint/2010/main" val="1979278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As we have seen, we also encountered statistical flukes, where, because of the conditions, some individuals thought they detected a weak signal when there wasn’t one present. </a:t>
            </a:r>
          </a:p>
          <a:p>
            <a:r>
              <a:rPr lang="en-US" sz="1800" dirty="0"/>
              <a:t>In conclusion, humans are able to detect common examples of weak or very weak signals, but may vary from person to person at what intensity of that specifical signal they can detect it.</a:t>
            </a:r>
          </a:p>
          <a:p>
            <a:endParaRPr lang="en-US" dirty="0"/>
          </a:p>
        </p:txBody>
      </p:sp>
      <p:sp>
        <p:nvSpPr>
          <p:cNvPr id="4" name="Slide Number Placeholder 3"/>
          <p:cNvSpPr>
            <a:spLocks noGrp="1"/>
          </p:cNvSpPr>
          <p:nvPr>
            <p:ph type="sldNum" sz="quarter" idx="5"/>
          </p:nvPr>
        </p:nvSpPr>
        <p:spPr/>
        <p:txBody>
          <a:bodyPr/>
          <a:lstStyle/>
          <a:p>
            <a:fld id="{D483EEB4-7F5D-4F73-AAB2-0096FC1D2C9B}" type="slidenum">
              <a:rPr lang="en-US" smtClean="0"/>
              <a:t>25</a:t>
            </a:fld>
            <a:endParaRPr lang="en-US" dirty="0"/>
          </a:p>
        </p:txBody>
      </p:sp>
    </p:spTree>
    <p:extLst>
      <p:ext uri="{BB962C8B-B14F-4D97-AF65-F5344CB8AC3E}">
        <p14:creationId xmlns:p14="http://schemas.microsoft.com/office/powerpoint/2010/main" val="773509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potential errors.</a:t>
            </a: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The Varying thickness of the paper</a:t>
            </a: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The first sheet of paper wasn’t sitting directly on the phone’s display because of the case being a bit taller then the phone.</a:t>
            </a: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The headphones were isolating, but they can’t really stop all the sounds, so external sounds may have occurred.</a:t>
            </a: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The decibel meter not picking up only the sound produced by the headphones.</a:t>
            </a:r>
          </a:p>
          <a:p>
            <a:endParaRPr lang="en-US" dirty="0"/>
          </a:p>
        </p:txBody>
      </p:sp>
      <p:sp>
        <p:nvSpPr>
          <p:cNvPr id="4" name="Slide Number Placeholder 3"/>
          <p:cNvSpPr>
            <a:spLocks noGrp="1"/>
          </p:cNvSpPr>
          <p:nvPr>
            <p:ph type="sldNum" sz="quarter" idx="5"/>
          </p:nvPr>
        </p:nvSpPr>
        <p:spPr/>
        <p:txBody>
          <a:bodyPr/>
          <a:lstStyle/>
          <a:p>
            <a:fld id="{D483EEB4-7F5D-4F73-AAB2-0096FC1D2C9B}" type="slidenum">
              <a:rPr lang="en-US" smtClean="0"/>
              <a:t>26</a:t>
            </a:fld>
            <a:endParaRPr lang="en-US" dirty="0"/>
          </a:p>
        </p:txBody>
      </p:sp>
    </p:spTree>
    <p:extLst>
      <p:ext uri="{BB962C8B-B14F-4D97-AF65-F5344CB8AC3E}">
        <p14:creationId xmlns:p14="http://schemas.microsoft.com/office/powerpoint/2010/main" val="2527784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references.</a:t>
            </a:r>
          </a:p>
        </p:txBody>
      </p:sp>
      <p:sp>
        <p:nvSpPr>
          <p:cNvPr id="4" name="Slide Number Placeholder 3"/>
          <p:cNvSpPr>
            <a:spLocks noGrp="1"/>
          </p:cNvSpPr>
          <p:nvPr>
            <p:ph type="sldNum" sz="quarter" idx="5"/>
          </p:nvPr>
        </p:nvSpPr>
        <p:spPr/>
        <p:txBody>
          <a:bodyPr/>
          <a:lstStyle/>
          <a:p>
            <a:fld id="{D483EEB4-7F5D-4F73-AAB2-0096FC1D2C9B}" type="slidenum">
              <a:rPr lang="en-US" smtClean="0"/>
              <a:t>27</a:t>
            </a:fld>
            <a:endParaRPr lang="en-US" dirty="0"/>
          </a:p>
        </p:txBody>
      </p:sp>
    </p:spTree>
    <p:extLst>
      <p:ext uri="{BB962C8B-B14F-4D97-AF65-F5344CB8AC3E}">
        <p14:creationId xmlns:p14="http://schemas.microsoft.com/office/powerpoint/2010/main" val="13446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proposed problem statement:</a:t>
            </a:r>
          </a:p>
          <a:p>
            <a:r>
              <a:rPr lang="en-US" sz="1200" b="1" dirty="0">
                <a:solidFill>
                  <a:schemeClr val="tx1"/>
                </a:solidFill>
                <a:latin typeface="Yu Gothic UI Light" panose="020B0300000000000000" pitchFamily="34" charset="-128"/>
                <a:ea typeface="Yu Gothic UI Light" panose="020B0300000000000000" pitchFamily="34" charset="-128"/>
                <a:cs typeface="Calibri Light"/>
              </a:rPr>
              <a:t>Test people’s accuracy in detecting common examples of weak signals. </a:t>
            </a:r>
            <a:endParaRPr lang="en-US" dirty="0"/>
          </a:p>
        </p:txBody>
      </p:sp>
      <p:sp>
        <p:nvSpPr>
          <p:cNvPr id="4" name="Slide Number Placeholder 3"/>
          <p:cNvSpPr>
            <a:spLocks noGrp="1"/>
          </p:cNvSpPr>
          <p:nvPr>
            <p:ph type="sldNum" sz="quarter" idx="5"/>
          </p:nvPr>
        </p:nvSpPr>
        <p:spPr/>
        <p:txBody>
          <a:bodyPr/>
          <a:lstStyle/>
          <a:p>
            <a:fld id="{D483EEB4-7F5D-4F73-AAB2-0096FC1D2C9B}" type="slidenum">
              <a:rPr lang="en-US" smtClean="0"/>
              <a:t>3</a:t>
            </a:fld>
            <a:endParaRPr lang="en-US" dirty="0"/>
          </a:p>
        </p:txBody>
      </p:sp>
    </p:spTree>
    <p:extLst>
      <p:ext uri="{BB962C8B-B14F-4D97-AF65-F5344CB8AC3E}">
        <p14:creationId xmlns:p14="http://schemas.microsoft.com/office/powerpoint/2010/main" val="23125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split the problem into 3 parts, the theoretical part, the experimental part and the final part.</a:t>
            </a:r>
          </a:p>
        </p:txBody>
      </p:sp>
      <p:sp>
        <p:nvSpPr>
          <p:cNvPr id="4" name="Slide Number Placeholder 3"/>
          <p:cNvSpPr>
            <a:spLocks noGrp="1"/>
          </p:cNvSpPr>
          <p:nvPr>
            <p:ph type="sldNum" sz="quarter" idx="5"/>
          </p:nvPr>
        </p:nvSpPr>
        <p:spPr/>
        <p:txBody>
          <a:bodyPr/>
          <a:lstStyle/>
          <a:p>
            <a:fld id="{D483EEB4-7F5D-4F73-AAB2-0096FC1D2C9B}" type="slidenum">
              <a:rPr lang="en-US" smtClean="0"/>
              <a:t>4</a:t>
            </a:fld>
            <a:endParaRPr lang="en-US" dirty="0"/>
          </a:p>
        </p:txBody>
      </p:sp>
    </p:spTree>
    <p:extLst>
      <p:ext uri="{BB962C8B-B14F-4D97-AF65-F5344CB8AC3E}">
        <p14:creationId xmlns:p14="http://schemas.microsoft.com/office/powerpoint/2010/main" val="326226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theoretical part</a:t>
            </a:r>
          </a:p>
        </p:txBody>
      </p:sp>
      <p:sp>
        <p:nvSpPr>
          <p:cNvPr id="4" name="Slide Number Placeholder 3"/>
          <p:cNvSpPr>
            <a:spLocks noGrp="1"/>
          </p:cNvSpPr>
          <p:nvPr>
            <p:ph type="sldNum" sz="quarter" idx="5"/>
          </p:nvPr>
        </p:nvSpPr>
        <p:spPr/>
        <p:txBody>
          <a:bodyPr/>
          <a:lstStyle/>
          <a:p>
            <a:fld id="{D483EEB4-7F5D-4F73-AAB2-0096FC1D2C9B}" type="slidenum">
              <a:rPr lang="en-US" smtClean="0"/>
              <a:t>5</a:t>
            </a:fld>
            <a:endParaRPr lang="en-US" dirty="0"/>
          </a:p>
        </p:txBody>
      </p:sp>
    </p:spTree>
    <p:extLst>
      <p:ext uri="{BB962C8B-B14F-4D97-AF65-F5344CB8AC3E}">
        <p14:creationId xmlns:p14="http://schemas.microsoft.com/office/powerpoint/2010/main" val="2026699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What is signal to noise ratio?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The signal-to-noise ratio is defined as the </a:t>
            </a:r>
            <a:r>
              <a:rPr lang="en-US" b="1" dirty="0">
                <a:solidFill>
                  <a:schemeClr val="tx2">
                    <a:lumMod val="90000"/>
                  </a:schemeClr>
                </a:solidFill>
                <a:latin typeface="Calibri" panose="020F0502020204030204" pitchFamily="34" charset="0"/>
                <a:cs typeface="Calibri" panose="020F0502020204030204" pitchFamily="34" charset="0"/>
              </a:rPr>
              <a:t>ratio</a:t>
            </a:r>
            <a:r>
              <a:rPr lang="en-US" dirty="0">
                <a:latin typeface="Calibri" panose="020F0502020204030204" pitchFamily="34" charset="0"/>
                <a:cs typeface="Calibri" panose="020F0502020204030204" pitchFamily="34" charset="0"/>
              </a:rPr>
              <a:t> between the </a:t>
            </a:r>
            <a:r>
              <a:rPr lang="en-US" b="1" dirty="0">
                <a:solidFill>
                  <a:schemeClr val="tx2">
                    <a:lumMod val="90000"/>
                  </a:schemeClr>
                </a:solidFill>
                <a:latin typeface="Calibri" panose="020F0502020204030204" pitchFamily="34" charset="0"/>
                <a:cs typeface="Calibri" panose="020F0502020204030204" pitchFamily="34" charset="0"/>
              </a:rPr>
              <a:t>desired information</a:t>
            </a:r>
            <a:r>
              <a:rPr lang="en-US" dirty="0">
                <a:solidFill>
                  <a:schemeClr val="tx2">
                    <a:lumMod val="90000"/>
                  </a:schemeClr>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or power of a signal and the unwanted signal or </a:t>
            </a:r>
            <a:r>
              <a:rPr lang="en-US" b="1" dirty="0">
                <a:solidFill>
                  <a:schemeClr val="tx2">
                    <a:lumMod val="90000"/>
                  </a:schemeClr>
                </a:solidFill>
                <a:latin typeface="Calibri" panose="020F0502020204030204" pitchFamily="34" charset="0"/>
                <a:cs typeface="Calibri" panose="020F0502020204030204" pitchFamily="34" charset="0"/>
              </a:rPr>
              <a:t>power of background noise. </a:t>
            </a:r>
            <a:r>
              <a:rPr lang="en-US" dirty="0">
                <a:latin typeface="Calibri" panose="020F0502020204030204" pitchFamily="34" charset="0"/>
                <a:cs typeface="Calibri" panose="020F0502020204030204" pitchFamily="34" charset="0"/>
              </a:rPr>
              <a:t>A ratio </a:t>
            </a:r>
            <a:r>
              <a:rPr lang="en-US" b="1" dirty="0">
                <a:solidFill>
                  <a:schemeClr val="tx2">
                    <a:lumMod val="90000"/>
                  </a:schemeClr>
                </a:solidFill>
                <a:latin typeface="Calibri" panose="020F0502020204030204" pitchFamily="34" charset="0"/>
                <a:cs typeface="Calibri" panose="020F0502020204030204" pitchFamily="34" charset="0"/>
              </a:rPr>
              <a:t>greater</a:t>
            </a:r>
            <a:r>
              <a:rPr lang="en-US" b="1" dirty="0">
                <a:solidFill>
                  <a:schemeClr val="accent1"/>
                </a:solidFill>
                <a:latin typeface="Calibri" panose="020F0502020204030204" pitchFamily="34" charset="0"/>
                <a:cs typeface="Calibri" panose="020F0502020204030204" pitchFamily="34" charset="0"/>
              </a:rPr>
              <a:t> </a:t>
            </a:r>
            <a:r>
              <a:rPr lang="en-US" b="1" dirty="0">
                <a:solidFill>
                  <a:schemeClr val="tx2">
                    <a:lumMod val="90000"/>
                  </a:schemeClr>
                </a:solidFill>
                <a:latin typeface="Calibri" panose="020F0502020204030204" pitchFamily="34" charset="0"/>
                <a:cs typeface="Calibri" panose="020F0502020204030204" pitchFamily="34" charset="0"/>
              </a:rPr>
              <a:t>than 1:1</a:t>
            </a:r>
            <a:r>
              <a:rPr lang="en-US" b="1" dirty="0">
                <a:solidFill>
                  <a:schemeClr val="accent1"/>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indicates that there is </a:t>
            </a:r>
            <a:r>
              <a:rPr lang="en-US" b="1" dirty="0">
                <a:solidFill>
                  <a:schemeClr val="tx2">
                    <a:lumMod val="90000"/>
                  </a:schemeClr>
                </a:solidFill>
                <a:latin typeface="Calibri" panose="020F0502020204030204" pitchFamily="34" charset="0"/>
                <a:cs typeface="Calibri" panose="020F0502020204030204" pitchFamily="34" charset="0"/>
              </a:rPr>
              <a:t>more signal than noise.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To understand this better imagine </a:t>
            </a:r>
            <a:r>
              <a:rPr lang="en-US" b="1" dirty="0">
                <a:solidFill>
                  <a:schemeClr val="tx2">
                    <a:lumMod val="90000"/>
                  </a:schemeClr>
                </a:solidFill>
                <a:latin typeface="Calibri" panose="020F0502020204030204" pitchFamily="34" charset="0"/>
                <a:cs typeface="Calibri" panose="020F0502020204030204" pitchFamily="34" charset="0"/>
              </a:rPr>
              <a:t>two people speaking to each other </a:t>
            </a:r>
            <a:r>
              <a:rPr lang="en-US" dirty="0">
                <a:latin typeface="Calibri" panose="020F0502020204030204" pitchFamily="34" charset="0"/>
                <a:cs typeface="Calibri" panose="020F0502020204030204" pitchFamily="34" charset="0"/>
              </a:rPr>
              <a:t>inside a </a:t>
            </a:r>
            <a:r>
              <a:rPr lang="en-US" b="1" dirty="0">
                <a:solidFill>
                  <a:schemeClr val="tx2">
                    <a:lumMod val="90000"/>
                  </a:schemeClr>
                </a:solidFill>
                <a:latin typeface="Calibri" panose="020F0502020204030204" pitchFamily="34" charset="0"/>
                <a:cs typeface="Calibri" panose="020F0502020204030204" pitchFamily="34" charset="0"/>
              </a:rPr>
              <a:t>large room full of people</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 few of other persons have </a:t>
            </a:r>
            <a:r>
              <a:rPr lang="en-US" b="1" dirty="0">
                <a:solidFill>
                  <a:schemeClr val="tx2">
                    <a:lumMod val="90000"/>
                  </a:schemeClr>
                </a:solidFill>
                <a:latin typeface="Calibri" panose="020F0502020204030204" pitchFamily="34" charset="0"/>
                <a:cs typeface="Calibri" panose="020F0502020204030204" pitchFamily="34" charset="0"/>
              </a:rPr>
              <a:t>identical voice patterns</a:t>
            </a:r>
            <a:r>
              <a:rPr lang="en-US" dirty="0">
                <a:solidFill>
                  <a:schemeClr val="tx2">
                    <a:lumMod val="90000"/>
                  </a:schemeClr>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as one of our people. As you would imagine, </a:t>
            </a:r>
            <a:r>
              <a:rPr lang="en-US" b="1" dirty="0">
                <a:solidFill>
                  <a:schemeClr val="tx2">
                    <a:lumMod val="90000"/>
                  </a:schemeClr>
                </a:solidFill>
                <a:latin typeface="Calibri" panose="020F0502020204030204" pitchFamily="34" charset="0"/>
                <a:cs typeface="Calibri" panose="020F0502020204030204" pitchFamily="34" charset="0"/>
              </a:rPr>
              <a:t>determining who is saying what would be tough.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In this case, we'd call it a </a:t>
            </a:r>
            <a:r>
              <a:rPr lang="en-US" b="1" dirty="0">
                <a:solidFill>
                  <a:schemeClr val="tx2">
                    <a:lumMod val="90000"/>
                  </a:schemeClr>
                </a:solidFill>
                <a:latin typeface="Calibri" panose="020F0502020204030204" pitchFamily="34" charset="0"/>
                <a:cs typeface="Calibri" panose="020F0502020204030204" pitchFamily="34" charset="0"/>
              </a:rPr>
              <a:t>signal-to-noise issue,</a:t>
            </a:r>
            <a:r>
              <a:rPr lang="en-US" b="1" dirty="0">
                <a:solidFill>
                  <a:schemeClr val="accent1"/>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or the equivalent of a signal-to-noise ratio that </a:t>
            </a:r>
            <a:r>
              <a:rPr lang="en-US" b="1" dirty="0">
                <a:solidFill>
                  <a:schemeClr val="tx2">
                    <a:lumMod val="90000"/>
                  </a:schemeClr>
                </a:solidFill>
                <a:latin typeface="Calibri" panose="020F0502020204030204" pitchFamily="34" charset="0"/>
                <a:cs typeface="Calibri" panose="020F0502020204030204" pitchFamily="34" charset="0"/>
              </a:rPr>
              <a:t>falls below permissible limits.</a:t>
            </a:r>
          </a:p>
          <a:p>
            <a:endParaRPr lang="en-US" dirty="0"/>
          </a:p>
        </p:txBody>
      </p:sp>
      <p:sp>
        <p:nvSpPr>
          <p:cNvPr id="4" name="Slide Number Placeholder 3"/>
          <p:cNvSpPr>
            <a:spLocks noGrp="1"/>
          </p:cNvSpPr>
          <p:nvPr>
            <p:ph type="sldNum" sz="quarter" idx="5"/>
          </p:nvPr>
        </p:nvSpPr>
        <p:spPr/>
        <p:txBody>
          <a:bodyPr/>
          <a:lstStyle/>
          <a:p>
            <a:fld id="{D483EEB4-7F5D-4F73-AAB2-0096FC1D2C9B}" type="slidenum">
              <a:rPr lang="en-US" smtClean="0"/>
              <a:t>6</a:t>
            </a:fld>
            <a:endParaRPr lang="en-US" dirty="0"/>
          </a:p>
        </p:txBody>
      </p:sp>
    </p:spTree>
    <p:extLst>
      <p:ext uri="{BB962C8B-B14F-4D97-AF65-F5344CB8AC3E}">
        <p14:creationId xmlns:p14="http://schemas.microsoft.com/office/powerpoint/2010/main" val="96970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2">
                    <a:lumMod val="90000"/>
                  </a:schemeClr>
                </a:solidFill>
                <a:effectLst/>
              </a:rPr>
              <a:t>What is a statistical fluke?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chemeClr val="tx2">
                  <a:lumMod val="90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chemeClr val="tx2">
                  <a:lumMod val="90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2">
                    <a:lumMod val="90000"/>
                  </a:schemeClr>
                </a:solidFill>
                <a:effectLst/>
              </a:rPr>
              <a:t>Statistical fluke </a:t>
            </a:r>
            <a:r>
              <a:rPr lang="en-US" b="0" i="0" dirty="0">
                <a:effectLst/>
              </a:rPr>
              <a:t>is a result that </a:t>
            </a:r>
            <a:r>
              <a:rPr lang="en-US" b="1" i="0" dirty="0">
                <a:solidFill>
                  <a:schemeClr val="tx2">
                    <a:lumMod val="90000"/>
                  </a:schemeClr>
                </a:solidFill>
                <a:effectLst/>
              </a:rPr>
              <a:t>you get simply by luck</a:t>
            </a:r>
            <a:r>
              <a:rPr lang="en-US" b="0" i="0" dirty="0">
                <a:effectLst/>
              </a:rPr>
              <a:t>, not because there is some correlation or cause and effect.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rPr>
              <a:t>A classical example of this is that if you have a pretty small number of people in a room, below 30 and there are 2 of them sharing same birthday. This happens by sheer chance, and is not evidence of previous selection to ensure that there are 2 people with same birthday.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rPr>
              <a:t>The main goal of statistics is basically </a:t>
            </a:r>
            <a:r>
              <a:rPr lang="en-US" b="1" i="0" dirty="0">
                <a:solidFill>
                  <a:schemeClr val="tx2">
                    <a:lumMod val="90000"/>
                  </a:schemeClr>
                </a:solidFill>
                <a:effectLst/>
              </a:rPr>
              <a:t>differentiate a fluke from actual correlation.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rPr>
              <a:t>Humans are notoriously incompetent at estimating these types of probabilities… which is why </a:t>
            </a:r>
            <a:r>
              <a:rPr lang="en-US" b="1" i="0" dirty="0">
                <a:solidFill>
                  <a:schemeClr val="tx2">
                    <a:lumMod val="90000"/>
                  </a:schemeClr>
                </a:solidFill>
                <a:effectLst/>
              </a:rPr>
              <a:t>scientists</a:t>
            </a:r>
            <a:r>
              <a:rPr lang="en-US" b="0" i="0" dirty="0">
                <a:effectLst/>
              </a:rPr>
              <a:t> when they see something </a:t>
            </a:r>
            <a:r>
              <a:rPr lang="en-US" b="1" i="0" dirty="0">
                <a:solidFill>
                  <a:schemeClr val="tx2">
                    <a:lumMod val="90000"/>
                  </a:schemeClr>
                </a:solidFill>
                <a:effectLst/>
              </a:rPr>
              <a:t>unusual in their data</a:t>
            </a:r>
            <a:r>
              <a:rPr lang="en-US" b="0" i="0" dirty="0">
                <a:effectLst/>
              </a:rPr>
              <a:t>, always try to quantify </a:t>
            </a:r>
            <a:r>
              <a:rPr lang="en-US" b="1" dirty="0">
                <a:solidFill>
                  <a:schemeClr val="tx2">
                    <a:lumMod val="90000"/>
                  </a:schemeClr>
                </a:solidFill>
                <a:effectLst/>
              </a:rPr>
              <a:t>the probability that it is a statistical fluke. </a:t>
            </a:r>
            <a:r>
              <a:rPr lang="en-US" b="0" i="0" dirty="0">
                <a:effectLst/>
              </a:rPr>
              <a:t>You would not want to be wrong.</a:t>
            </a:r>
            <a:endParaRPr lang="en-US" dirty="0"/>
          </a:p>
          <a:p>
            <a:endParaRPr lang="en-US" dirty="0"/>
          </a:p>
        </p:txBody>
      </p:sp>
      <p:sp>
        <p:nvSpPr>
          <p:cNvPr id="4" name="Slide Number Placeholder 3"/>
          <p:cNvSpPr>
            <a:spLocks noGrp="1"/>
          </p:cNvSpPr>
          <p:nvPr>
            <p:ph type="sldNum" sz="quarter" idx="5"/>
          </p:nvPr>
        </p:nvSpPr>
        <p:spPr/>
        <p:txBody>
          <a:bodyPr/>
          <a:lstStyle/>
          <a:p>
            <a:fld id="{D483EEB4-7F5D-4F73-AAB2-0096FC1D2C9B}" type="slidenum">
              <a:rPr lang="en-US" smtClean="0"/>
              <a:t>7</a:t>
            </a:fld>
            <a:endParaRPr lang="en-US" dirty="0"/>
          </a:p>
        </p:txBody>
      </p:sp>
    </p:spTree>
    <p:extLst>
      <p:ext uri="{BB962C8B-B14F-4D97-AF65-F5344CB8AC3E}">
        <p14:creationId xmlns:p14="http://schemas.microsoft.com/office/powerpoint/2010/main" val="2831467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signal detection theory mean?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refers to </a:t>
            </a:r>
          </a:p>
          <a:p>
            <a:pPr marL="285750" indent="-285750">
              <a:buFont typeface="Arial" panose="020B0604020202020204" pitchFamily="34" charset="0"/>
              <a:buChar char="•"/>
            </a:pPr>
            <a:r>
              <a:rPr lang="en-US" b="1" dirty="0">
                <a:latin typeface="Yu Gothic UI Light" panose="020B0300000000000000" pitchFamily="34" charset="-128"/>
                <a:ea typeface="Yu Gothic UI Light" panose="020B0300000000000000" pitchFamily="34" charset="-128"/>
              </a:rPr>
              <a:t>Making decisions </a:t>
            </a:r>
            <a:r>
              <a:rPr lang="en-US" dirty="0">
                <a:latin typeface="Yu Gothic UI Light" panose="020B0300000000000000" pitchFamily="34" charset="-128"/>
                <a:ea typeface="Yu Gothic UI Light" panose="020B0300000000000000" pitchFamily="34" charset="-128"/>
              </a:rPr>
              <a:t>under conditions of uncertainty and</a:t>
            </a: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Trying to figure out at what point </a:t>
            </a:r>
            <a:r>
              <a:rPr lang="en-US" b="1" dirty="0">
                <a:latin typeface="Yu Gothic UI Light" panose="020B0300000000000000" pitchFamily="34" charset="-128"/>
                <a:ea typeface="Yu Gothic UI Light" panose="020B0300000000000000" pitchFamily="34" charset="-128"/>
              </a:rPr>
              <a:t>a signal is strong </a:t>
            </a:r>
            <a:r>
              <a:rPr lang="en-US" dirty="0">
                <a:latin typeface="Yu Gothic UI Light" panose="020B0300000000000000" pitchFamily="34" charset="-128"/>
                <a:ea typeface="Yu Gothic UI Light" panose="020B0300000000000000" pitchFamily="34" charset="-128"/>
              </a:rPr>
              <a:t>enough that we are able to notice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Imagine you are watching the tv and you see </a:t>
            </a:r>
            <a:r>
              <a:rPr lang="en-US" b="1" dirty="0">
                <a:solidFill>
                  <a:schemeClr val="tx2">
                    <a:lumMod val="90000"/>
                  </a:schemeClr>
                </a:solidFill>
              </a:rPr>
              <a:t>two orange dots</a:t>
            </a:r>
            <a:r>
              <a:rPr lang="en-US" dirty="0"/>
              <a:t>.        </a:t>
            </a:r>
          </a:p>
          <a:p>
            <a:r>
              <a:rPr lang="en-US" dirty="0"/>
              <a:t>This would be a </a:t>
            </a:r>
            <a:r>
              <a:rPr lang="en-US" b="1" dirty="0">
                <a:solidFill>
                  <a:schemeClr val="tx2">
                    <a:lumMod val="90000"/>
                  </a:schemeClr>
                </a:solidFill>
              </a:rPr>
              <a:t>clear and a strong signal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would be a </a:t>
            </a:r>
            <a:r>
              <a:rPr lang="en-US" b="1" dirty="0">
                <a:solidFill>
                  <a:schemeClr val="tx2">
                    <a:lumMod val="90000"/>
                  </a:schemeClr>
                </a:solidFill>
              </a:rPr>
              <a:t>fairly weak signal</a:t>
            </a:r>
          </a:p>
          <a:p>
            <a:r>
              <a:rPr lang="en-US" dirty="0"/>
              <a:t>and you have to decide </a:t>
            </a:r>
            <a:r>
              <a:rPr lang="en-US" b="0" i="0" dirty="0">
                <a:effectLst/>
              </a:rPr>
              <a:t>whether those are </a:t>
            </a:r>
            <a:r>
              <a:rPr lang="en-US" b="1" i="0" dirty="0">
                <a:solidFill>
                  <a:schemeClr val="tx2">
                    <a:lumMod val="90000"/>
                  </a:schemeClr>
                </a:solidFill>
                <a:effectLst/>
              </a:rPr>
              <a:t>flukes or weak signals detected.</a:t>
            </a:r>
            <a:r>
              <a:rPr lang="en-US" b="1" dirty="0">
                <a:solidFill>
                  <a:schemeClr val="tx2">
                    <a:lumMod val="90000"/>
                  </a:schemeClr>
                </a:solidFill>
              </a:rPr>
              <a:t> </a:t>
            </a:r>
          </a:p>
          <a:p>
            <a:endParaRPr lang="en-US" b="1" dirty="0">
              <a:solidFill>
                <a:schemeClr val="tx2">
                  <a:lumMod val="90000"/>
                </a:schemeClr>
              </a:solidFill>
            </a:endParaRPr>
          </a:p>
          <a:p>
            <a:endParaRPr lang="en-US" b="1" dirty="0">
              <a:solidFill>
                <a:schemeClr val="tx2">
                  <a:lumMod val="90000"/>
                </a:schemeClr>
              </a:solidFill>
            </a:endParaRPr>
          </a:p>
          <a:p>
            <a:endParaRPr lang="en-US" b="1" dirty="0">
              <a:solidFill>
                <a:schemeClr val="tx2">
                  <a:lumMod val="90000"/>
                </a:schemeClr>
              </a:solidFill>
            </a:endParaRPr>
          </a:p>
          <a:p>
            <a:r>
              <a:rPr lang="en-US" b="1" dirty="0">
                <a:solidFill>
                  <a:schemeClr val="tx2">
                    <a:lumMod val="90000"/>
                  </a:schemeClr>
                </a:solidFill>
              </a:rPr>
              <a:t>This graphic has multiple irregularities and you have to decide whether those are flukes or weak signals detected,</a:t>
            </a:r>
            <a:endParaRPr lang="en-US" dirty="0"/>
          </a:p>
        </p:txBody>
      </p:sp>
      <p:sp>
        <p:nvSpPr>
          <p:cNvPr id="4" name="Slide Number Placeholder 3"/>
          <p:cNvSpPr>
            <a:spLocks noGrp="1"/>
          </p:cNvSpPr>
          <p:nvPr>
            <p:ph type="sldNum" sz="quarter" idx="5"/>
          </p:nvPr>
        </p:nvSpPr>
        <p:spPr/>
        <p:txBody>
          <a:bodyPr/>
          <a:lstStyle/>
          <a:p>
            <a:fld id="{D483EEB4-7F5D-4F73-AAB2-0096FC1D2C9B}" type="slidenum">
              <a:rPr lang="en-US" smtClean="0"/>
              <a:t>8</a:t>
            </a:fld>
            <a:endParaRPr lang="en-US" dirty="0"/>
          </a:p>
        </p:txBody>
      </p:sp>
    </p:spTree>
    <p:extLst>
      <p:ext uri="{BB962C8B-B14F-4D97-AF65-F5344CB8AC3E}">
        <p14:creationId xmlns:p14="http://schemas.microsoft.com/office/powerpoint/2010/main" val="333073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Here we have a real life example: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Let’s say you are driving and you are </a:t>
            </a:r>
            <a:r>
              <a:rPr lang="en-US" b="1" dirty="0">
                <a:solidFill>
                  <a:schemeClr val="tx2">
                    <a:lumMod val="90000"/>
                  </a:schemeClr>
                </a:solidFill>
              </a:rPr>
              <a:t>waiting at a traffic light on a foggy day</a:t>
            </a:r>
            <a:r>
              <a:rPr lang="en-US" dirty="0"/>
              <a:t>. You have to </a:t>
            </a:r>
            <a:r>
              <a:rPr lang="en-US" b="1" dirty="0">
                <a:solidFill>
                  <a:schemeClr val="tx2">
                    <a:lumMod val="90000"/>
                  </a:schemeClr>
                </a:solidFill>
              </a:rPr>
              <a:t>decide</a:t>
            </a:r>
            <a:r>
              <a:rPr lang="en-US" dirty="0"/>
              <a:t> </a:t>
            </a:r>
            <a:r>
              <a:rPr lang="en-US" b="1" dirty="0">
                <a:solidFill>
                  <a:schemeClr val="tx2">
                    <a:lumMod val="90000"/>
                  </a:schemeClr>
                </a:solidFill>
              </a:rPr>
              <a:t>when the light turns green </a:t>
            </a:r>
            <a:r>
              <a:rPr lang="en-US" dirty="0"/>
              <a:t>and you have to start driving. It is </a:t>
            </a:r>
            <a:r>
              <a:rPr lang="en-US" b="1" dirty="0">
                <a:solidFill>
                  <a:schemeClr val="tx2">
                    <a:lumMod val="90000"/>
                  </a:schemeClr>
                </a:solidFill>
              </a:rPr>
              <a:t>really hard to see the green light</a:t>
            </a:r>
            <a:r>
              <a:rPr lang="en-US" dirty="0"/>
              <a:t> and you have to decide </a:t>
            </a:r>
            <a:r>
              <a:rPr lang="en-US" b="1" dirty="0">
                <a:solidFill>
                  <a:schemeClr val="tx2">
                    <a:lumMod val="90000"/>
                  </a:schemeClr>
                </a:solidFill>
              </a:rPr>
              <a:t>how strong the signal has to be </a:t>
            </a:r>
            <a:r>
              <a:rPr lang="en-US" dirty="0"/>
              <a:t>for you to say “yes ok </a:t>
            </a:r>
            <a:r>
              <a:rPr lang="en-US" b="1" dirty="0">
                <a:solidFill>
                  <a:schemeClr val="tx2">
                    <a:lumMod val="90000"/>
                  </a:schemeClr>
                </a:solidFill>
              </a:rPr>
              <a:t>the light is definitely green</a:t>
            </a:r>
            <a:r>
              <a:rPr lang="en-US" dirty="0"/>
              <a:t> and let me start driving.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this case we have a few options: </a:t>
            </a:r>
          </a:p>
        </p:txBody>
      </p:sp>
      <p:sp>
        <p:nvSpPr>
          <p:cNvPr id="4" name="Slide Number Placeholder 3"/>
          <p:cNvSpPr>
            <a:spLocks noGrp="1"/>
          </p:cNvSpPr>
          <p:nvPr>
            <p:ph type="sldNum" sz="quarter" idx="5"/>
          </p:nvPr>
        </p:nvSpPr>
        <p:spPr/>
        <p:txBody>
          <a:bodyPr/>
          <a:lstStyle/>
          <a:p>
            <a:fld id="{D483EEB4-7F5D-4F73-AAB2-0096FC1D2C9B}" type="slidenum">
              <a:rPr lang="en-US" smtClean="0"/>
              <a:t>9</a:t>
            </a:fld>
            <a:endParaRPr lang="en-US" dirty="0"/>
          </a:p>
        </p:txBody>
      </p:sp>
    </p:spTree>
    <p:extLst>
      <p:ext uri="{BB962C8B-B14F-4D97-AF65-F5344CB8AC3E}">
        <p14:creationId xmlns:p14="http://schemas.microsoft.com/office/powerpoint/2010/main" val="3108145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F730-8B5C-4C6C-9642-EAD589B81B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2E704E-3C86-4D46-85AC-4591357FE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21602C-AACB-4987-B9A3-F074D7B1CE6B}"/>
              </a:ext>
            </a:extLst>
          </p:cNvPr>
          <p:cNvSpPr>
            <a:spLocks noGrp="1"/>
          </p:cNvSpPr>
          <p:nvPr>
            <p:ph type="dt" sz="half" idx="10"/>
          </p:nvPr>
        </p:nvSpPr>
        <p:spPr/>
        <p:txBody>
          <a:bodyPr/>
          <a:lstStyle/>
          <a:p>
            <a:fld id="{7CA83EC4-7D3F-40DE-8695-51296847EB91}" type="datetime1">
              <a:rPr lang="en-US" smtClean="0"/>
              <a:t>12-Aug-21</a:t>
            </a:fld>
            <a:endParaRPr lang="en-US" dirty="0"/>
          </a:p>
        </p:txBody>
      </p:sp>
      <p:sp>
        <p:nvSpPr>
          <p:cNvPr id="5" name="Footer Placeholder 4">
            <a:extLst>
              <a:ext uri="{FF2B5EF4-FFF2-40B4-BE49-F238E27FC236}">
                <a16:creationId xmlns:a16="http://schemas.microsoft.com/office/drawing/2014/main" id="{632BB116-6809-44E1-B4AF-1AB2C45ED7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267E4-B645-4128-990D-2D346C18E89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8676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F660-7251-48F1-9C56-1D1990A646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1F59C8-15E1-4706-9B4F-BBBB341D65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C623D0-3169-40AA-A4EA-762EB27C2FF7}"/>
              </a:ext>
            </a:extLst>
          </p:cNvPr>
          <p:cNvSpPr>
            <a:spLocks noGrp="1"/>
          </p:cNvSpPr>
          <p:nvPr>
            <p:ph type="dt" sz="half" idx="10"/>
          </p:nvPr>
        </p:nvSpPr>
        <p:spPr/>
        <p:txBody>
          <a:bodyPr/>
          <a:lstStyle/>
          <a:p>
            <a:fld id="{0FEADB25-8CD4-4FCA-AFCA-1315BE51FA24}" type="datetime1">
              <a:rPr lang="en-US" smtClean="0"/>
              <a:t>12-Aug-21</a:t>
            </a:fld>
            <a:endParaRPr lang="en-US" dirty="0"/>
          </a:p>
        </p:txBody>
      </p:sp>
      <p:sp>
        <p:nvSpPr>
          <p:cNvPr id="5" name="Footer Placeholder 4">
            <a:extLst>
              <a:ext uri="{FF2B5EF4-FFF2-40B4-BE49-F238E27FC236}">
                <a16:creationId xmlns:a16="http://schemas.microsoft.com/office/drawing/2014/main" id="{5EC588C4-D0C5-4C1F-B8FE-94AB82E593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7D1B5F-25B4-4227-84EF-B9636EA8CE8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4563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73BBB9-0612-4BC1-A2EE-DCCB57DA7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63F9A6-4CCA-42F1-9456-68EFDC3D15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A7EB-0610-4289-917D-350533B94213}"/>
              </a:ext>
            </a:extLst>
          </p:cNvPr>
          <p:cNvSpPr>
            <a:spLocks noGrp="1"/>
          </p:cNvSpPr>
          <p:nvPr>
            <p:ph type="dt" sz="half" idx="10"/>
          </p:nvPr>
        </p:nvSpPr>
        <p:spPr/>
        <p:txBody>
          <a:bodyPr/>
          <a:lstStyle/>
          <a:p>
            <a:fld id="{24A4D40C-06FF-4B0E-8324-41A24B757589}" type="datetime1">
              <a:rPr lang="en-US" smtClean="0"/>
              <a:t>12-Aug-21</a:t>
            </a:fld>
            <a:endParaRPr lang="en-US" dirty="0"/>
          </a:p>
        </p:txBody>
      </p:sp>
      <p:sp>
        <p:nvSpPr>
          <p:cNvPr id="5" name="Footer Placeholder 4">
            <a:extLst>
              <a:ext uri="{FF2B5EF4-FFF2-40B4-BE49-F238E27FC236}">
                <a16:creationId xmlns:a16="http://schemas.microsoft.com/office/drawing/2014/main" id="{AAD287A0-4691-4673-9810-0B35C9D2FF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C4B985-6143-4A30-8C56-3240232F19A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173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8ADE-90E2-4556-AC90-8DA8A4A65C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C4C7B7-43E5-4B4F-8F87-BB58F6F67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70D1A-81F7-47CA-9125-D3602D487BB9}"/>
              </a:ext>
            </a:extLst>
          </p:cNvPr>
          <p:cNvSpPr>
            <a:spLocks noGrp="1"/>
          </p:cNvSpPr>
          <p:nvPr>
            <p:ph type="dt" sz="half" idx="10"/>
          </p:nvPr>
        </p:nvSpPr>
        <p:spPr/>
        <p:txBody>
          <a:bodyPr/>
          <a:lstStyle/>
          <a:p>
            <a:fld id="{FFD0AB03-803F-4B74-B4A6-310864E09854}" type="datetime1">
              <a:rPr lang="en-US" smtClean="0"/>
              <a:t>12-Aug-21</a:t>
            </a:fld>
            <a:endParaRPr lang="en-US" dirty="0"/>
          </a:p>
        </p:txBody>
      </p:sp>
      <p:sp>
        <p:nvSpPr>
          <p:cNvPr id="5" name="Footer Placeholder 4">
            <a:extLst>
              <a:ext uri="{FF2B5EF4-FFF2-40B4-BE49-F238E27FC236}">
                <a16:creationId xmlns:a16="http://schemas.microsoft.com/office/drawing/2014/main" id="{1B8D7BB0-1305-4A2E-9756-D1C6A09AC6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AB0F52-3D97-4A81-B46B-EACBE08C6E9A}"/>
              </a:ext>
            </a:extLst>
          </p:cNvPr>
          <p:cNvSpPr>
            <a:spLocks noGrp="1"/>
          </p:cNvSpPr>
          <p:nvPr>
            <p:ph type="sldNum" sz="quarter" idx="12"/>
          </p:nvPr>
        </p:nvSpPr>
        <p:spPr>
          <a:xfrm>
            <a:off x="9074728" y="6492875"/>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323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B6A2-C3CA-4309-80C3-BFBA846505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C6A636-717B-48EB-A9A1-FD83AE003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EF3B4-1F11-478D-9F56-2B623282B916}"/>
              </a:ext>
            </a:extLst>
          </p:cNvPr>
          <p:cNvSpPr>
            <a:spLocks noGrp="1"/>
          </p:cNvSpPr>
          <p:nvPr>
            <p:ph type="dt" sz="half" idx="10"/>
          </p:nvPr>
        </p:nvSpPr>
        <p:spPr/>
        <p:txBody>
          <a:bodyPr/>
          <a:lstStyle/>
          <a:p>
            <a:fld id="{6D83A04E-E401-41BD-9615-289EC4DC62B9}" type="datetime1">
              <a:rPr lang="en-US" smtClean="0"/>
              <a:t>12-Aug-21</a:t>
            </a:fld>
            <a:endParaRPr lang="en-US" dirty="0"/>
          </a:p>
        </p:txBody>
      </p:sp>
      <p:sp>
        <p:nvSpPr>
          <p:cNvPr id="5" name="Footer Placeholder 4">
            <a:extLst>
              <a:ext uri="{FF2B5EF4-FFF2-40B4-BE49-F238E27FC236}">
                <a16:creationId xmlns:a16="http://schemas.microsoft.com/office/drawing/2014/main" id="{011BB993-F198-42AB-9141-152D601CED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F26755-167B-4EA6-A013-69D49C50F8C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879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37C5-22B6-4921-A7D2-59E09B32A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34B215-631A-4463-9305-65AC39A100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B6DFA2-A41F-4685-A4C2-89AD817F1E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81CC3C-F7A4-4A22-BA34-C60492B8C046}"/>
              </a:ext>
            </a:extLst>
          </p:cNvPr>
          <p:cNvSpPr>
            <a:spLocks noGrp="1"/>
          </p:cNvSpPr>
          <p:nvPr>
            <p:ph type="dt" sz="half" idx="10"/>
          </p:nvPr>
        </p:nvSpPr>
        <p:spPr/>
        <p:txBody>
          <a:bodyPr/>
          <a:lstStyle/>
          <a:p>
            <a:fld id="{8999AC2E-F816-453B-A7BE-152B90DC0ABF}" type="datetime1">
              <a:rPr lang="en-US" smtClean="0"/>
              <a:t>12-Aug-21</a:t>
            </a:fld>
            <a:endParaRPr lang="en-US" dirty="0"/>
          </a:p>
        </p:txBody>
      </p:sp>
      <p:sp>
        <p:nvSpPr>
          <p:cNvPr id="6" name="Footer Placeholder 5">
            <a:extLst>
              <a:ext uri="{FF2B5EF4-FFF2-40B4-BE49-F238E27FC236}">
                <a16:creationId xmlns:a16="http://schemas.microsoft.com/office/drawing/2014/main" id="{102914B5-30CB-40D8-A146-F31C632CD3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E97061-BBDF-4E05-A78F-D9DD8739956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271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AB4C-0D91-4B78-AD6A-52366142C8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D7E2AD-25E6-401A-B4B3-5A4E916EC7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DA5F00-DDC8-4525-8F8E-75D76483DA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6B78CA-176A-4E10-92DF-495931B1DF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4AD78B-7CF3-4B04-9464-6CCD18649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FC1B9A-D3C8-4BB6-922A-E7BB0A9EE724}"/>
              </a:ext>
            </a:extLst>
          </p:cNvPr>
          <p:cNvSpPr>
            <a:spLocks noGrp="1"/>
          </p:cNvSpPr>
          <p:nvPr>
            <p:ph type="dt" sz="half" idx="10"/>
          </p:nvPr>
        </p:nvSpPr>
        <p:spPr/>
        <p:txBody>
          <a:bodyPr/>
          <a:lstStyle/>
          <a:p>
            <a:fld id="{82E93A10-B776-49F4-AD95-3B46B01664A3}" type="datetime1">
              <a:rPr lang="en-US" smtClean="0"/>
              <a:t>12-Aug-21</a:t>
            </a:fld>
            <a:endParaRPr lang="en-US" dirty="0"/>
          </a:p>
        </p:txBody>
      </p:sp>
      <p:sp>
        <p:nvSpPr>
          <p:cNvPr id="8" name="Footer Placeholder 7">
            <a:extLst>
              <a:ext uri="{FF2B5EF4-FFF2-40B4-BE49-F238E27FC236}">
                <a16:creationId xmlns:a16="http://schemas.microsoft.com/office/drawing/2014/main" id="{CB09F0AA-3E35-4669-8CF5-DE61A2B76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BBBD793-7D56-467B-8735-ECCAA09DF9B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33765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C284-0A7C-4B9F-9881-0E0317240B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BC5AB0-E925-48C3-B8BD-E29D6931C76B}"/>
              </a:ext>
            </a:extLst>
          </p:cNvPr>
          <p:cNvSpPr>
            <a:spLocks noGrp="1"/>
          </p:cNvSpPr>
          <p:nvPr>
            <p:ph type="dt" sz="half" idx="10"/>
          </p:nvPr>
        </p:nvSpPr>
        <p:spPr/>
        <p:txBody>
          <a:bodyPr/>
          <a:lstStyle/>
          <a:p>
            <a:fld id="{C0F4510B-CC66-4E21-AAF8-C3DFE840E7ED}" type="datetime1">
              <a:rPr lang="en-US" smtClean="0"/>
              <a:t>12-Aug-21</a:t>
            </a:fld>
            <a:endParaRPr lang="en-US" dirty="0"/>
          </a:p>
        </p:txBody>
      </p:sp>
      <p:sp>
        <p:nvSpPr>
          <p:cNvPr id="4" name="Footer Placeholder 3">
            <a:extLst>
              <a:ext uri="{FF2B5EF4-FFF2-40B4-BE49-F238E27FC236}">
                <a16:creationId xmlns:a16="http://schemas.microsoft.com/office/drawing/2014/main" id="{DF7129D3-0341-4746-8C48-23498B3D8C6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0A7DA52-B44F-457D-B398-1B1B184EF2B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094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7AFBF-E08F-4C7E-A574-5E8CF1F49FA2}"/>
              </a:ext>
            </a:extLst>
          </p:cNvPr>
          <p:cNvSpPr>
            <a:spLocks noGrp="1"/>
          </p:cNvSpPr>
          <p:nvPr>
            <p:ph type="dt" sz="half" idx="10"/>
          </p:nvPr>
        </p:nvSpPr>
        <p:spPr/>
        <p:txBody>
          <a:bodyPr/>
          <a:lstStyle/>
          <a:p>
            <a:fld id="{320AB3C9-099C-4913-ABF5-0CEA7E9547EF}" type="datetime1">
              <a:rPr lang="en-US" smtClean="0"/>
              <a:t>12-Aug-21</a:t>
            </a:fld>
            <a:endParaRPr lang="en-US" dirty="0"/>
          </a:p>
        </p:txBody>
      </p:sp>
      <p:sp>
        <p:nvSpPr>
          <p:cNvPr id="3" name="Footer Placeholder 2">
            <a:extLst>
              <a:ext uri="{FF2B5EF4-FFF2-40B4-BE49-F238E27FC236}">
                <a16:creationId xmlns:a16="http://schemas.microsoft.com/office/drawing/2014/main" id="{AA5077FD-FE80-4884-819A-AD8157143D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E925692-90F5-4349-ADD1-ECEF62038D8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13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365A-34D3-4CE8-B8AF-07F212E828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1C447D-1AF3-450D-A198-AB355032C5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A53372-6B55-41AD-861A-0A1544866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8863D4-A89E-459F-A7E4-45C07C48D66E}"/>
              </a:ext>
            </a:extLst>
          </p:cNvPr>
          <p:cNvSpPr>
            <a:spLocks noGrp="1"/>
          </p:cNvSpPr>
          <p:nvPr>
            <p:ph type="dt" sz="half" idx="10"/>
          </p:nvPr>
        </p:nvSpPr>
        <p:spPr/>
        <p:txBody>
          <a:bodyPr/>
          <a:lstStyle/>
          <a:p>
            <a:fld id="{433602B5-106F-46CF-A851-06113B8AE2A9}" type="datetime1">
              <a:rPr lang="en-US" smtClean="0"/>
              <a:t>12-Aug-21</a:t>
            </a:fld>
            <a:endParaRPr lang="en-US" dirty="0"/>
          </a:p>
        </p:txBody>
      </p:sp>
      <p:sp>
        <p:nvSpPr>
          <p:cNvPr id="6" name="Footer Placeholder 5">
            <a:extLst>
              <a:ext uri="{FF2B5EF4-FFF2-40B4-BE49-F238E27FC236}">
                <a16:creationId xmlns:a16="http://schemas.microsoft.com/office/drawing/2014/main" id="{027F140F-A8CE-4CB1-95A6-42B529DC77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ED44C4-CA58-4C0C-B28A-0DD16E646B6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519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C174-5296-4CCD-AE84-1D2BF6E70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9775F3-6713-4142-B823-81F3E79DF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A6A291-33E6-4B28-B006-FF6C4B15F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19FD64-6E6F-4DD2-9F21-1A6291BEE6D5}"/>
              </a:ext>
            </a:extLst>
          </p:cNvPr>
          <p:cNvSpPr>
            <a:spLocks noGrp="1"/>
          </p:cNvSpPr>
          <p:nvPr>
            <p:ph type="dt" sz="half" idx="10"/>
          </p:nvPr>
        </p:nvSpPr>
        <p:spPr/>
        <p:txBody>
          <a:bodyPr/>
          <a:lstStyle/>
          <a:p>
            <a:fld id="{ABAF5ED7-0202-436E-9E02-025264EDC515}" type="datetime1">
              <a:rPr lang="en-US" smtClean="0"/>
              <a:t>12-Aug-21</a:t>
            </a:fld>
            <a:endParaRPr lang="en-US" dirty="0"/>
          </a:p>
        </p:txBody>
      </p:sp>
      <p:sp>
        <p:nvSpPr>
          <p:cNvPr id="6" name="Footer Placeholder 5">
            <a:extLst>
              <a:ext uri="{FF2B5EF4-FFF2-40B4-BE49-F238E27FC236}">
                <a16:creationId xmlns:a16="http://schemas.microsoft.com/office/drawing/2014/main" id="{88B1E449-EFFA-4D64-823B-1BB8591F9F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F4785A-CBA1-4BFF-B963-ED13B224375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970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D9A532-9C53-486B-9D52-16A2F21E3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543DE4-A3D5-4568-858B-1D0358BA6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90A8E-EEA9-486B-9F74-6D60F999C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93A10-B776-49F4-AD95-3B46B01664A3}" type="datetime1">
              <a:rPr lang="en-US" smtClean="0"/>
              <a:t>12-Aug-21</a:t>
            </a:fld>
            <a:endParaRPr lang="en-US" dirty="0"/>
          </a:p>
        </p:txBody>
      </p:sp>
      <p:sp>
        <p:nvSpPr>
          <p:cNvPr id="5" name="Footer Placeholder 4">
            <a:extLst>
              <a:ext uri="{FF2B5EF4-FFF2-40B4-BE49-F238E27FC236}">
                <a16:creationId xmlns:a16="http://schemas.microsoft.com/office/drawing/2014/main" id="{B4A6951B-013D-4F7C-B1B7-0E6F96E42B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666735-497C-4FB2-94A5-7E55AF43DE4B}"/>
              </a:ext>
            </a:extLst>
          </p:cNvPr>
          <p:cNvSpPr>
            <a:spLocks noGrp="1"/>
          </p:cNvSpPr>
          <p:nvPr>
            <p:ph type="sldNum" sz="quarter" idx="4"/>
          </p:nvPr>
        </p:nvSpPr>
        <p:spPr>
          <a:xfrm>
            <a:off x="9124604"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816722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A39C34-1F64-4557-99BB-5F9C7A6ADE83}"/>
              </a:ext>
            </a:extLst>
          </p:cNvPr>
          <p:cNvSpPr txBox="1"/>
          <p:nvPr/>
        </p:nvSpPr>
        <p:spPr>
          <a:xfrm>
            <a:off x="6551032" y="2628779"/>
            <a:ext cx="3570208" cy="1600438"/>
          </a:xfrm>
          <a:prstGeom prst="rect">
            <a:avLst/>
          </a:prstGeom>
          <a:noFill/>
        </p:spPr>
        <p:txBody>
          <a:bodyPr wrap="none" rtlCol="0">
            <a:spAutoFit/>
          </a:bodyPr>
          <a:lstStyle/>
          <a:p>
            <a:pPr algn="r"/>
            <a:r>
              <a:rPr lang="en-US" sz="4900" i="1" dirty="0">
                <a:latin typeface="Yu Gothic UI Light" panose="020B0300000000000000" pitchFamily="34" charset="-128"/>
                <a:ea typeface="Yu Gothic UI Light" panose="020B0300000000000000" pitchFamily="34" charset="-128"/>
              </a:rPr>
              <a:t>Problem 16.</a:t>
            </a:r>
          </a:p>
          <a:p>
            <a:pPr algn="r"/>
            <a:r>
              <a:rPr lang="en-US" sz="4900" i="1" dirty="0">
                <a:latin typeface="Yu Gothic UI Light" panose="020B0300000000000000" pitchFamily="34" charset="-128"/>
                <a:ea typeface="Yu Gothic UI Light" panose="020B0300000000000000" pitchFamily="34" charset="-128"/>
              </a:rPr>
              <a:t>Weak signals</a:t>
            </a:r>
          </a:p>
        </p:txBody>
      </p:sp>
      <p:sp>
        <p:nvSpPr>
          <p:cNvPr id="10" name="TextBox 9">
            <a:extLst>
              <a:ext uri="{FF2B5EF4-FFF2-40B4-BE49-F238E27FC236}">
                <a16:creationId xmlns:a16="http://schemas.microsoft.com/office/drawing/2014/main" id="{3FAE64CF-066A-4DF0-B52B-4F854698B82B}"/>
              </a:ext>
            </a:extLst>
          </p:cNvPr>
          <p:cNvSpPr txBox="1"/>
          <p:nvPr/>
        </p:nvSpPr>
        <p:spPr>
          <a:xfrm>
            <a:off x="1067230" y="3013500"/>
            <a:ext cx="2040616" cy="830997"/>
          </a:xfrm>
          <a:prstGeom prst="rect">
            <a:avLst/>
          </a:prstGeom>
          <a:noFill/>
        </p:spPr>
        <p:txBody>
          <a:bodyPr wrap="square">
            <a:spAutoFit/>
          </a:bodyPr>
          <a:lstStyle/>
          <a:p>
            <a:pPr algn="r"/>
            <a:r>
              <a:rPr lang="en-US" sz="2400" b="1" i="1" dirty="0">
                <a:solidFill>
                  <a:schemeClr val="tx1"/>
                </a:solidFill>
                <a:latin typeface="Yu Gothic UI Light" panose="020B0300000000000000" pitchFamily="34" charset="-128"/>
                <a:ea typeface="Yu Gothic UI Light" panose="020B0300000000000000" pitchFamily="34" charset="-128"/>
              </a:rPr>
              <a:t>IYNT 2021</a:t>
            </a:r>
          </a:p>
          <a:p>
            <a:pPr algn="r"/>
            <a:r>
              <a:rPr lang="en-US" sz="2400" b="1" i="1" dirty="0">
                <a:solidFill>
                  <a:schemeClr val="tx1"/>
                </a:solidFill>
                <a:latin typeface="Yu Gothic UI Light" panose="020B0300000000000000" pitchFamily="34" charset="-128"/>
                <a:ea typeface="Yu Gothic UI Light" panose="020B0300000000000000" pitchFamily="34" charset="-128"/>
              </a:rPr>
              <a:t>Team Nitro</a:t>
            </a:r>
          </a:p>
        </p:txBody>
      </p:sp>
      <p:cxnSp>
        <p:nvCxnSpPr>
          <p:cNvPr id="8" name="Straight Connector 7">
            <a:extLst>
              <a:ext uri="{FF2B5EF4-FFF2-40B4-BE49-F238E27FC236}">
                <a16:creationId xmlns:a16="http://schemas.microsoft.com/office/drawing/2014/main" id="{B0D67ED8-953A-42BD-95C6-C42100C50EE8}"/>
              </a:ext>
            </a:extLst>
          </p:cNvPr>
          <p:cNvCxnSpPr>
            <a:cxnSpLocks/>
          </p:cNvCxnSpPr>
          <p:nvPr/>
        </p:nvCxnSpPr>
        <p:spPr>
          <a:xfrm>
            <a:off x="4610100" y="0"/>
            <a:ext cx="0" cy="6858000"/>
          </a:xfrm>
          <a:prstGeom prst="line">
            <a:avLst/>
          </a:prstGeom>
          <a:ln w="38100">
            <a:solidFill>
              <a:srgbClr val="173D7E"/>
            </a:solidFill>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F7BB2932-9906-40BF-BF82-2E6AF66B2922}"/>
              </a:ext>
            </a:extLst>
          </p:cNvPr>
          <p:cNvSpPr>
            <a:spLocks noGrp="1"/>
          </p:cNvSpPr>
          <p:nvPr>
            <p:ph type="sldNum" sz="quarter" idx="12"/>
          </p:nvPr>
        </p:nvSpPr>
        <p:spPr/>
        <p:txBody>
          <a:bodyPr>
            <a:normAutofit/>
          </a:bodyPr>
          <a:lstStyle/>
          <a:p>
            <a:fld id="{D57F1E4F-1CFF-5643-939E-217C01CDF565}" type="slidenum">
              <a:rPr lang="en-US" smtClean="0"/>
              <a:pPr/>
              <a:t>1</a:t>
            </a:fld>
            <a:endParaRPr lang="en-US" dirty="0"/>
          </a:p>
        </p:txBody>
      </p:sp>
      <p:pic>
        <p:nvPicPr>
          <p:cNvPr id="7" name="Picture 2" descr="Steag Romania - drapel | sidro.ro">
            <a:extLst>
              <a:ext uri="{FF2B5EF4-FFF2-40B4-BE49-F238E27FC236}">
                <a16:creationId xmlns:a16="http://schemas.microsoft.com/office/drawing/2014/main" id="{04F29CF1-8A0B-4241-A557-D11C92AB3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616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F27D36F-072B-4574-B476-4F0FBAB7CFE6}"/>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Hypotheses</a:t>
            </a:r>
          </a:p>
        </p:txBody>
      </p:sp>
      <p:sp>
        <p:nvSpPr>
          <p:cNvPr id="6" name="TextBox 5">
            <a:extLst>
              <a:ext uri="{FF2B5EF4-FFF2-40B4-BE49-F238E27FC236}">
                <a16:creationId xmlns:a16="http://schemas.microsoft.com/office/drawing/2014/main" id="{E97E79F2-47C9-419E-AC85-9F223DC1A8D0}"/>
              </a:ext>
            </a:extLst>
          </p:cNvPr>
          <p:cNvSpPr txBox="1"/>
          <p:nvPr/>
        </p:nvSpPr>
        <p:spPr>
          <a:xfrm>
            <a:off x="466278" y="1209369"/>
            <a:ext cx="10086899" cy="5201424"/>
          </a:xfrm>
          <a:prstGeom prst="rect">
            <a:avLst/>
          </a:prstGeom>
          <a:noFill/>
        </p:spPr>
        <p:txBody>
          <a:bodyPr wrap="square" rtlCol="0">
            <a:spAutoFit/>
          </a:bodyPr>
          <a:lstStyle/>
          <a:p>
            <a:pPr marL="457200" indent="-457200">
              <a:buAutoNum type="arabicPeriod"/>
            </a:pPr>
            <a:r>
              <a:rPr lang="en-US" sz="2000" dirty="0">
                <a:latin typeface="Yu Gothic UI Light" panose="020B0300000000000000" pitchFamily="34" charset="-128"/>
                <a:ea typeface="Yu Gothic UI Light" panose="020B0300000000000000" pitchFamily="34" charset="-128"/>
              </a:rPr>
              <a:t>Experiment 1 – Visual.</a:t>
            </a:r>
          </a:p>
          <a:p>
            <a:pPr marL="457200" indent="-457200">
              <a:buAutoNum type="arabicPeriod"/>
            </a:pPr>
            <a:endParaRPr lang="en-US" sz="2000" dirty="0">
              <a:latin typeface="Yu Gothic UI Light" panose="020B0300000000000000" pitchFamily="34" charset="-128"/>
              <a:ea typeface="Yu Gothic UI Light" panose="020B0300000000000000" pitchFamily="34" charset="-128"/>
            </a:endParaRPr>
          </a:p>
          <a:p>
            <a:r>
              <a:rPr lang="en-US" b="1" i="1" dirty="0">
                <a:latin typeface="Yu Gothic UI Light" panose="020B0300000000000000" pitchFamily="34" charset="-128"/>
                <a:ea typeface="Yu Gothic UI Light" panose="020B0300000000000000" pitchFamily="34" charset="-128"/>
              </a:rPr>
              <a:t>Hypotheses:</a:t>
            </a:r>
          </a:p>
          <a:p>
            <a:endParaRPr lang="en-US" b="1" i="1" dirty="0">
              <a:latin typeface="Yu Gothic UI Light" panose="020B0300000000000000" pitchFamily="34" charset="-128"/>
              <a:ea typeface="Yu Gothic UI Light" panose="020B0300000000000000" pitchFamily="34" charset="-128"/>
            </a:endParaRP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There will be people getting False Alarms</a:t>
            </a:r>
          </a:p>
          <a:p>
            <a:pPr marL="285750" indent="-285750">
              <a:buFont typeface="Arial" panose="020B0604020202020204" pitchFamily="34" charset="0"/>
              <a:buChar char="•"/>
            </a:pPr>
            <a:endParaRPr lang="en-US" dirty="0">
              <a:latin typeface="Yu Gothic UI Light" panose="020B0300000000000000" pitchFamily="34" charset="-128"/>
              <a:ea typeface="Yu Gothic UI Light" panose="020B0300000000000000" pitchFamily="34" charset="-128"/>
            </a:endParaRPr>
          </a:p>
          <a:p>
            <a:pPr marL="285750" indent="-285750">
              <a:buFont typeface="Arial" panose="020B0604020202020204" pitchFamily="34" charset="0"/>
              <a:buChar char="•"/>
            </a:pPr>
            <a:endParaRPr lang="en-US" dirty="0">
              <a:latin typeface="Yu Gothic UI Light" panose="020B0300000000000000" pitchFamily="34" charset="-128"/>
              <a:ea typeface="Yu Gothic UI Light" panose="020B0300000000000000" pitchFamily="34" charset="-128"/>
            </a:endParaRP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The light from the screen would be visible at 2 or 3 sheets left on the phone </a:t>
            </a:r>
          </a:p>
          <a:p>
            <a:endParaRPr lang="en-US" dirty="0">
              <a:latin typeface="Yu Gothic UI Light" panose="020B0300000000000000" pitchFamily="34" charset="-128"/>
              <a:ea typeface="Yu Gothic UI Light" panose="020B0300000000000000" pitchFamily="34" charset="-128"/>
            </a:endParaRPr>
          </a:p>
          <a:p>
            <a:r>
              <a:rPr lang="en-US" sz="2000" dirty="0">
                <a:latin typeface="Yu Gothic UI Light" panose="020B0300000000000000" pitchFamily="34" charset="-128"/>
                <a:ea typeface="Yu Gothic UI Light" panose="020B0300000000000000" pitchFamily="34" charset="-128"/>
              </a:rPr>
              <a:t>2. Experiment 2 – Sound based.</a:t>
            </a:r>
          </a:p>
          <a:p>
            <a:endParaRPr lang="en-US" sz="2000" dirty="0">
              <a:latin typeface="Yu Gothic UI Light" panose="020B0300000000000000" pitchFamily="34" charset="-128"/>
              <a:ea typeface="Yu Gothic UI Light" panose="020B0300000000000000" pitchFamily="34" charset="-128"/>
            </a:endParaRPr>
          </a:p>
          <a:p>
            <a:r>
              <a:rPr lang="en-US" b="1" i="1" dirty="0">
                <a:latin typeface="Yu Gothic UI Light" panose="020B0300000000000000" pitchFamily="34" charset="-128"/>
                <a:ea typeface="Yu Gothic UI Light" panose="020B0300000000000000" pitchFamily="34" charset="-128"/>
              </a:rPr>
              <a:t>Hypotheses:</a:t>
            </a:r>
          </a:p>
          <a:p>
            <a:pPr marL="285750" indent="-285750">
              <a:buFont typeface="Arial" panose="020B0604020202020204" pitchFamily="34" charset="0"/>
              <a:buChar char="•"/>
            </a:pPr>
            <a:endParaRPr lang="en-US" dirty="0">
              <a:latin typeface="Yu Gothic UI Light" panose="020B0300000000000000" pitchFamily="34" charset="-128"/>
              <a:ea typeface="Yu Gothic UI Light" panose="020B0300000000000000" pitchFamily="34" charset="-128"/>
            </a:endParaRP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There will be people getting False Alarms</a:t>
            </a:r>
          </a:p>
          <a:p>
            <a:pPr marL="285750" indent="-285750">
              <a:buFont typeface="Arial" panose="020B0604020202020204" pitchFamily="34" charset="0"/>
              <a:buChar char="•"/>
            </a:pPr>
            <a:endParaRPr lang="en-US" dirty="0">
              <a:latin typeface="Yu Gothic UI Light" panose="020B0300000000000000" pitchFamily="34" charset="-128"/>
              <a:ea typeface="Yu Gothic UI Light" panose="020B0300000000000000" pitchFamily="34" charset="-128"/>
            </a:endParaRPr>
          </a:p>
          <a:p>
            <a:pPr marL="285750" indent="-285750">
              <a:buFont typeface="Arial" panose="020B0604020202020204" pitchFamily="34" charset="0"/>
              <a:buChar char="•"/>
            </a:pPr>
            <a:endParaRPr lang="en-US" dirty="0">
              <a:latin typeface="Yu Gothic UI Light" panose="020B0300000000000000" pitchFamily="34" charset="-128"/>
              <a:ea typeface="Yu Gothic UI Light" panose="020B0300000000000000" pitchFamily="34" charset="-128"/>
            </a:endParaRP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The Sound based weak signal will be harder to detect</a:t>
            </a:r>
          </a:p>
          <a:p>
            <a:pPr marL="285750" indent="-285750">
              <a:buFont typeface="Arial" panose="020B0604020202020204" pitchFamily="34" charset="0"/>
              <a:buChar char="•"/>
            </a:pPr>
            <a:endParaRPr lang="en-US" dirty="0">
              <a:latin typeface="Yu Gothic UI Light" panose="020B0300000000000000" pitchFamily="34" charset="-128"/>
              <a:ea typeface="Yu Gothic UI Light" panose="020B0300000000000000" pitchFamily="34" charset="-128"/>
            </a:endParaRPr>
          </a:p>
        </p:txBody>
      </p:sp>
      <p:cxnSp>
        <p:nvCxnSpPr>
          <p:cNvPr id="7" name="Straight Connector 6">
            <a:extLst>
              <a:ext uri="{FF2B5EF4-FFF2-40B4-BE49-F238E27FC236}">
                <a16:creationId xmlns:a16="http://schemas.microsoft.com/office/drawing/2014/main" id="{FF1C438D-9FE6-4490-B9C8-69C937F3C5D1}"/>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67710E9-CF4E-4736-8911-3E829C6A3F0F}"/>
              </a:ext>
            </a:extLst>
          </p:cNvPr>
          <p:cNvSpPr>
            <a:spLocks noGrp="1"/>
          </p:cNvSpPr>
          <p:nvPr>
            <p:ph type="sldNum" sz="quarter" idx="12"/>
          </p:nvPr>
        </p:nvSpPr>
        <p:spPr/>
        <p:txBody>
          <a:bodyPr>
            <a:normAutofit/>
          </a:bodyPr>
          <a:lstStyle/>
          <a:p>
            <a:fld id="{D57F1E4F-1CFF-5643-939E-217C01CDF565}" type="slidenum">
              <a:rPr lang="en-US" smtClean="0"/>
              <a:pPr/>
              <a:t>10</a:t>
            </a:fld>
            <a:endParaRPr lang="en-US" dirty="0"/>
          </a:p>
        </p:txBody>
      </p:sp>
      <p:pic>
        <p:nvPicPr>
          <p:cNvPr id="8" name="Picture 2" descr="Steag Romania - drapel | sidro.ro">
            <a:extLst>
              <a:ext uri="{FF2B5EF4-FFF2-40B4-BE49-F238E27FC236}">
                <a16:creationId xmlns:a16="http://schemas.microsoft.com/office/drawing/2014/main" id="{85801E5F-EBAB-412B-9D53-01BAB6FB3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46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9B0F06-6F00-4B85-B53F-33BF85966CB8}"/>
              </a:ext>
            </a:extLst>
          </p:cNvPr>
          <p:cNvSpPr txBox="1"/>
          <p:nvPr/>
        </p:nvSpPr>
        <p:spPr>
          <a:xfrm>
            <a:off x="3038575" y="1528775"/>
            <a:ext cx="5874704"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latin typeface="Yu Gothic UI Light" panose="020B0300000000000000" pitchFamily="34" charset="-128"/>
                <a:ea typeface="Yu Gothic UI Light" panose="020B0300000000000000" pitchFamily="34" charset="-128"/>
                <a:cs typeface="Calibri" panose="020F0502020204030204" pitchFamily="34" charset="0"/>
              </a:rPr>
              <a:t>Experimental Part</a:t>
            </a:r>
          </a:p>
          <a:p>
            <a:pPr algn="ctr"/>
            <a:r>
              <a:rPr lang="en-US" sz="3200" b="1" dirty="0">
                <a:latin typeface="Yu Gothic UI Light" panose="020B0300000000000000" pitchFamily="34" charset="-128"/>
                <a:ea typeface="Yu Gothic UI Light" panose="020B0300000000000000" pitchFamily="34" charset="-128"/>
                <a:cs typeface="Calibri" panose="020F0502020204030204" pitchFamily="34" charset="0"/>
              </a:rPr>
              <a:t>slides 11 – 23</a:t>
            </a:r>
            <a:endParaRPr lang="en-US" b="1" dirty="0">
              <a:latin typeface="Yu Gothic UI Light" panose="020B0300000000000000" pitchFamily="34" charset="-128"/>
              <a:ea typeface="Yu Gothic UI Light" panose="020B0300000000000000" pitchFamily="34" charset="-128"/>
              <a:cs typeface="Calibri" panose="020F0502020204030204" pitchFamily="34" charset="0"/>
            </a:endParaRPr>
          </a:p>
          <a:p>
            <a:pPr algn="ctr"/>
            <a:endParaRPr lang="en-US" sz="3600" b="1" dirty="0">
              <a:latin typeface="Yu Gothic UI Light" panose="020B0300000000000000" pitchFamily="34" charset="-128"/>
              <a:ea typeface="Yu Gothic UI Light" panose="020B0300000000000000" pitchFamily="34" charset="-128"/>
              <a:cs typeface="Calibri" panose="020F0502020204030204" pitchFamily="34" charset="0"/>
            </a:endParaRPr>
          </a:p>
          <a:p>
            <a:pPr algn="ctr"/>
            <a:endParaRPr lang="en-US" sz="2400" b="1" i="1" dirty="0">
              <a:solidFill>
                <a:schemeClr val="bg1"/>
              </a:solidFill>
              <a:latin typeface="Yu Gothic UI Light" panose="020B0300000000000000" pitchFamily="34" charset="-128"/>
              <a:ea typeface="Yu Gothic UI Light" panose="020B0300000000000000" pitchFamily="34" charset="-128"/>
            </a:endParaRPr>
          </a:p>
          <a:p>
            <a:pPr marL="342900" indent="-342900" algn="ctr">
              <a:buFont typeface="Arial" panose="020B0604020202020204" pitchFamily="34" charset="0"/>
              <a:buChar char="•"/>
            </a:pPr>
            <a:r>
              <a:rPr lang="en-US" sz="2400" b="1" dirty="0">
                <a:latin typeface="Yu Gothic UI Light" panose="020B0300000000000000" pitchFamily="34" charset="-128"/>
                <a:ea typeface="Yu Gothic UI Light" panose="020B0300000000000000" pitchFamily="34" charset="-128"/>
              </a:rPr>
              <a:t>Materials and methods</a:t>
            </a:r>
          </a:p>
          <a:p>
            <a:pPr algn="just"/>
            <a:endParaRPr lang="en-US" sz="2400" i="1" dirty="0">
              <a:solidFill>
                <a:schemeClr val="bg1"/>
              </a:solidFill>
              <a:latin typeface="Yu Gothic UI Light" panose="020B0300000000000000" pitchFamily="34" charset="-128"/>
              <a:ea typeface="Yu Gothic UI Light" panose="020B0300000000000000" pitchFamily="34" charset="-128"/>
            </a:endParaRPr>
          </a:p>
          <a:p>
            <a:pPr algn="just"/>
            <a:endParaRPr lang="en-US" sz="2400" i="1" dirty="0">
              <a:solidFill>
                <a:schemeClr val="bg1"/>
              </a:solidFill>
              <a:latin typeface="Yu Gothic UI Light" panose="020B0300000000000000" pitchFamily="34" charset="-128"/>
              <a:ea typeface="Yu Gothic UI Light" panose="020B0300000000000000" pitchFamily="34" charset="-128"/>
            </a:endParaRPr>
          </a:p>
          <a:p>
            <a:pPr marL="342900" indent="-342900" algn="ctr">
              <a:buFont typeface="Arial" panose="020B0604020202020204" pitchFamily="34" charset="0"/>
              <a:buChar char="•"/>
            </a:pPr>
            <a:r>
              <a:rPr lang="en-US" sz="2400" b="1" dirty="0">
                <a:latin typeface="Yu Gothic UI Light" panose="020B0300000000000000" pitchFamily="34" charset="-128"/>
                <a:ea typeface="Yu Gothic UI Light" panose="020B0300000000000000" pitchFamily="34" charset="-128"/>
                <a:cs typeface="Calibri" panose="020F0502020204030204" pitchFamily="34" charset="0"/>
              </a:rPr>
              <a:t>Results and discussions</a:t>
            </a:r>
          </a:p>
        </p:txBody>
      </p:sp>
      <p:sp>
        <p:nvSpPr>
          <p:cNvPr id="4" name="Rectangle: Diagonal Corners Snipped 3">
            <a:extLst>
              <a:ext uri="{FF2B5EF4-FFF2-40B4-BE49-F238E27FC236}">
                <a16:creationId xmlns:a16="http://schemas.microsoft.com/office/drawing/2014/main" id="{0948AC69-C17A-4E0B-9647-B4F4779AEDE3}"/>
              </a:ext>
            </a:extLst>
          </p:cNvPr>
          <p:cNvSpPr/>
          <p:nvPr/>
        </p:nvSpPr>
        <p:spPr>
          <a:xfrm>
            <a:off x="2968473" y="1528775"/>
            <a:ext cx="6014907" cy="1434518"/>
          </a:xfrm>
          <a:prstGeom prst="snip2DiagRect">
            <a:avLst/>
          </a:prstGeom>
          <a:noFill/>
          <a:ln w="38100">
            <a:solidFill>
              <a:srgbClr val="353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D711CCDD-E360-4950-8575-DADD552B0125}"/>
              </a:ext>
            </a:extLst>
          </p:cNvPr>
          <p:cNvSpPr>
            <a:spLocks noGrp="1"/>
          </p:cNvSpPr>
          <p:nvPr>
            <p:ph type="sldNum" sz="quarter" idx="12"/>
          </p:nvPr>
        </p:nvSpPr>
        <p:spPr/>
        <p:txBody>
          <a:bodyPr>
            <a:normAutofit/>
          </a:bodyPr>
          <a:lstStyle/>
          <a:p>
            <a:fld id="{D57F1E4F-1CFF-5643-939E-217C01CDF565}" type="slidenum">
              <a:rPr lang="en-US" smtClean="0"/>
              <a:pPr/>
              <a:t>11</a:t>
            </a:fld>
            <a:endParaRPr lang="en-US" dirty="0"/>
          </a:p>
        </p:txBody>
      </p:sp>
      <p:pic>
        <p:nvPicPr>
          <p:cNvPr id="7" name="Picture 2" descr="Steag Romania - drapel | sidro.ro">
            <a:extLst>
              <a:ext uri="{FF2B5EF4-FFF2-40B4-BE49-F238E27FC236}">
                <a16:creationId xmlns:a16="http://schemas.microsoft.com/office/drawing/2014/main" id="{B1F55DE0-62CD-4F9F-9A14-0AFC4869B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89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2E3E8A-CD92-4AD4-9187-8A06397533FB}"/>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Materials and methods</a:t>
            </a:r>
          </a:p>
        </p:txBody>
      </p:sp>
      <p:sp>
        <p:nvSpPr>
          <p:cNvPr id="6" name="TextBox 5">
            <a:extLst>
              <a:ext uri="{FF2B5EF4-FFF2-40B4-BE49-F238E27FC236}">
                <a16:creationId xmlns:a16="http://schemas.microsoft.com/office/drawing/2014/main" id="{AB18B2A3-32F8-4FB6-8625-5B0A958A84F6}"/>
              </a:ext>
            </a:extLst>
          </p:cNvPr>
          <p:cNvSpPr txBox="1"/>
          <p:nvPr/>
        </p:nvSpPr>
        <p:spPr>
          <a:xfrm>
            <a:off x="466278" y="1132514"/>
            <a:ext cx="10456188" cy="5786199"/>
          </a:xfrm>
          <a:prstGeom prst="rect">
            <a:avLst/>
          </a:prstGeom>
          <a:noFill/>
        </p:spPr>
        <p:txBody>
          <a:bodyPr wrap="square" rtlCol="0">
            <a:spAutoFit/>
          </a:bodyPr>
          <a:lstStyle/>
          <a:p>
            <a:r>
              <a:rPr lang="en-US" dirty="0">
                <a:latin typeface="Yu Gothic UI Light" panose="020B0300000000000000" pitchFamily="34" charset="-128"/>
                <a:ea typeface="Yu Gothic UI Light" panose="020B0300000000000000" pitchFamily="34" charset="-128"/>
              </a:rPr>
              <a:t>There will be </a:t>
            </a:r>
            <a:r>
              <a:rPr lang="en-US" b="1" dirty="0">
                <a:solidFill>
                  <a:schemeClr val="tx2">
                    <a:lumMod val="90000"/>
                  </a:schemeClr>
                </a:solidFill>
                <a:latin typeface="Yu Gothic UI Light" panose="020B0300000000000000" pitchFamily="34" charset="-128"/>
                <a:ea typeface="Yu Gothic UI Light" panose="020B0300000000000000" pitchFamily="34" charset="-128"/>
              </a:rPr>
              <a:t>two experiments</a:t>
            </a:r>
            <a:r>
              <a:rPr lang="en-US" dirty="0">
                <a:latin typeface="Yu Gothic UI Light" panose="020B0300000000000000" pitchFamily="34" charset="-128"/>
                <a:ea typeface="Yu Gothic UI Light" panose="020B0300000000000000" pitchFamily="34" charset="-128"/>
              </a:rPr>
              <a:t>, each of them containing </a:t>
            </a:r>
            <a:r>
              <a:rPr lang="en-US" b="1" dirty="0">
                <a:solidFill>
                  <a:schemeClr val="tx2">
                    <a:lumMod val="90000"/>
                  </a:schemeClr>
                </a:solidFill>
                <a:latin typeface="Yu Gothic UI Light" panose="020B0300000000000000" pitchFamily="34" charset="-128"/>
                <a:ea typeface="Yu Gothic UI Light" panose="020B0300000000000000" pitchFamily="34" charset="-128"/>
              </a:rPr>
              <a:t>common examples of weak signals </a:t>
            </a:r>
            <a:r>
              <a:rPr lang="en-US" dirty="0">
                <a:latin typeface="Yu Gothic UI Light" panose="020B0300000000000000" pitchFamily="34" charset="-128"/>
                <a:ea typeface="Yu Gothic UI Light" panose="020B0300000000000000" pitchFamily="34" charset="-128"/>
              </a:rPr>
              <a:t>which I could </a:t>
            </a:r>
            <a:r>
              <a:rPr lang="en-US" b="1" dirty="0">
                <a:solidFill>
                  <a:schemeClr val="tx2">
                    <a:lumMod val="90000"/>
                  </a:schemeClr>
                </a:solidFill>
                <a:latin typeface="Yu Gothic UI Light" panose="020B0300000000000000" pitchFamily="34" charset="-128"/>
                <a:ea typeface="Yu Gothic UI Light" panose="020B0300000000000000" pitchFamily="34" charset="-128"/>
              </a:rPr>
              <a:t>recreate</a:t>
            </a:r>
            <a:r>
              <a:rPr lang="en-US" dirty="0">
                <a:latin typeface="Yu Gothic UI Light" panose="020B0300000000000000" pitchFamily="34" charset="-128"/>
                <a:ea typeface="Yu Gothic UI Light" panose="020B0300000000000000" pitchFamily="34" charset="-128"/>
              </a:rPr>
              <a:t>. </a:t>
            </a:r>
            <a:endParaRPr lang="en-US" b="1" dirty="0">
              <a:solidFill>
                <a:schemeClr val="tx2">
                  <a:lumMod val="90000"/>
                </a:schemeClr>
              </a:solidFill>
              <a:latin typeface="Yu Gothic UI Light" panose="020B0300000000000000" pitchFamily="34" charset="-128"/>
              <a:ea typeface="Yu Gothic UI Light" panose="020B0300000000000000" pitchFamily="34" charset="-128"/>
            </a:endParaRPr>
          </a:p>
          <a:p>
            <a:r>
              <a:rPr lang="en-US" b="1" dirty="0">
                <a:solidFill>
                  <a:schemeClr val="tx2">
                    <a:lumMod val="90000"/>
                  </a:schemeClr>
                </a:solidFill>
                <a:latin typeface="Yu Gothic UI Light" panose="020B0300000000000000" pitchFamily="34" charset="-128"/>
                <a:ea typeface="Yu Gothic UI Light" panose="020B0300000000000000" pitchFamily="34" charset="-128"/>
              </a:rPr>
              <a:t>The experiments:</a:t>
            </a:r>
          </a:p>
          <a:p>
            <a:r>
              <a:rPr lang="en-US" dirty="0">
                <a:latin typeface="Yu Gothic UI Light" panose="020B0300000000000000" pitchFamily="34" charset="-128"/>
                <a:ea typeface="Yu Gothic UI Light" panose="020B0300000000000000" pitchFamily="34" charset="-128"/>
              </a:rPr>
              <a:t>	</a:t>
            </a:r>
            <a:r>
              <a:rPr lang="en-US" b="1" dirty="0">
                <a:solidFill>
                  <a:schemeClr val="tx2">
                    <a:lumMod val="90000"/>
                  </a:schemeClr>
                </a:solidFill>
                <a:latin typeface="Yu Gothic UI Light" panose="020B0300000000000000" pitchFamily="34" charset="-128"/>
                <a:ea typeface="Yu Gothic UI Light" panose="020B0300000000000000" pitchFamily="34" charset="-128"/>
              </a:rPr>
              <a:t>1. </a:t>
            </a:r>
            <a:r>
              <a:rPr lang="en-US" dirty="0">
                <a:latin typeface="Yu Gothic UI Light" panose="020B0300000000000000" pitchFamily="34" charset="-128"/>
                <a:ea typeface="Yu Gothic UI Light" panose="020B0300000000000000" pitchFamily="34" charset="-128"/>
              </a:rPr>
              <a:t>Visual experiment </a:t>
            </a:r>
          </a:p>
          <a:p>
            <a:r>
              <a:rPr lang="en-US" dirty="0">
                <a:latin typeface="Yu Gothic UI Light" panose="020B0300000000000000" pitchFamily="34" charset="-128"/>
                <a:ea typeface="Yu Gothic UI Light" panose="020B0300000000000000" pitchFamily="34" charset="-128"/>
              </a:rPr>
              <a:t>	</a:t>
            </a:r>
            <a:r>
              <a:rPr lang="en-US" b="1" dirty="0">
                <a:solidFill>
                  <a:schemeClr val="tx2">
                    <a:lumMod val="90000"/>
                  </a:schemeClr>
                </a:solidFill>
                <a:latin typeface="Yu Gothic UI Light" panose="020B0300000000000000" pitchFamily="34" charset="-128"/>
                <a:ea typeface="Yu Gothic UI Light" panose="020B0300000000000000" pitchFamily="34" charset="-128"/>
              </a:rPr>
              <a:t>2. </a:t>
            </a:r>
            <a:r>
              <a:rPr lang="en-US" dirty="0">
                <a:latin typeface="Yu Gothic UI Light" panose="020B0300000000000000" pitchFamily="34" charset="-128"/>
                <a:ea typeface="Yu Gothic UI Light" panose="020B0300000000000000" pitchFamily="34" charset="-128"/>
              </a:rPr>
              <a:t>Sound based experiment</a:t>
            </a:r>
          </a:p>
          <a:p>
            <a:endParaRPr lang="en-US" dirty="0">
              <a:latin typeface="Yu Gothic UI Light" panose="020B0300000000000000" pitchFamily="34" charset="-128"/>
              <a:ea typeface="Yu Gothic UI Light" panose="020B0300000000000000" pitchFamily="34" charset="-128"/>
            </a:endParaRPr>
          </a:p>
          <a:p>
            <a:r>
              <a:rPr lang="en-US" dirty="0">
                <a:latin typeface="Yu Gothic UI Light" panose="020B0300000000000000" pitchFamily="34" charset="-128"/>
                <a:ea typeface="Yu Gothic UI Light" panose="020B0300000000000000" pitchFamily="34" charset="-128"/>
              </a:rPr>
              <a:t>Materials I used in the experiments:</a:t>
            </a:r>
          </a:p>
          <a:p>
            <a:endParaRPr lang="en-US" dirty="0">
              <a:latin typeface="Yu Gothic UI Light" panose="020B0300000000000000" pitchFamily="34" charset="-128"/>
              <a:ea typeface="Yu Gothic UI Light" panose="020B0300000000000000" pitchFamily="34" charset="-128"/>
            </a:endParaRPr>
          </a:p>
          <a:p>
            <a:pPr marL="1200150" lvl="2" indent="-285750">
              <a:buFont typeface="Arial" panose="020B0604020202020204" pitchFamily="34" charset="0"/>
              <a:buChar char="•"/>
            </a:pPr>
            <a:r>
              <a:rPr lang="en-US" sz="1600" dirty="0">
                <a:latin typeface="Yu Gothic UI Light" panose="020B0300000000000000" pitchFamily="34" charset="-128"/>
                <a:ea typeface="Yu Gothic UI Light" panose="020B0300000000000000" pitchFamily="34" charset="-128"/>
              </a:rPr>
              <a:t>A phone(I will use the screen for the Visual experiment)</a:t>
            </a:r>
          </a:p>
          <a:p>
            <a:pPr marL="1200150" lvl="2" indent="-285750">
              <a:buFont typeface="Arial" panose="020B0604020202020204" pitchFamily="34" charset="0"/>
              <a:buChar char="•"/>
            </a:pPr>
            <a:endParaRPr lang="en-US" sz="1600" dirty="0">
              <a:latin typeface="Yu Gothic UI Light" panose="020B0300000000000000" pitchFamily="34" charset="-128"/>
              <a:ea typeface="Yu Gothic UI Light" panose="020B0300000000000000" pitchFamily="34" charset="-128"/>
            </a:endParaRPr>
          </a:p>
          <a:p>
            <a:pPr marL="1200150" lvl="2" indent="-285750">
              <a:buFont typeface="Arial" panose="020B0604020202020204" pitchFamily="34" charset="0"/>
              <a:buChar char="•"/>
            </a:pPr>
            <a:endParaRPr lang="en-US" sz="1600" dirty="0">
              <a:latin typeface="Yu Gothic UI Light" panose="020B0300000000000000" pitchFamily="34" charset="-128"/>
              <a:ea typeface="Yu Gothic UI Light" panose="020B0300000000000000" pitchFamily="34" charset="-128"/>
            </a:endParaRPr>
          </a:p>
          <a:p>
            <a:pPr marL="1200150" lvl="2" indent="-285750">
              <a:buFont typeface="Arial" panose="020B0604020202020204" pitchFamily="34" charset="0"/>
              <a:buChar char="•"/>
            </a:pPr>
            <a:endParaRPr lang="en-US" sz="1600" dirty="0">
              <a:latin typeface="Yu Gothic UI Light" panose="020B0300000000000000" pitchFamily="34" charset="-128"/>
              <a:ea typeface="Yu Gothic UI Light" panose="020B0300000000000000" pitchFamily="34" charset="-128"/>
            </a:endParaRPr>
          </a:p>
          <a:p>
            <a:pPr marL="1200150" lvl="2" indent="-285750">
              <a:buFont typeface="Arial" panose="020B0604020202020204" pitchFamily="34" charset="0"/>
              <a:buChar char="•"/>
            </a:pPr>
            <a:endParaRPr lang="en-US" sz="1600" dirty="0">
              <a:latin typeface="Yu Gothic UI Light" panose="020B0300000000000000" pitchFamily="34" charset="-128"/>
              <a:ea typeface="Yu Gothic UI Light" panose="020B0300000000000000" pitchFamily="34" charset="-128"/>
            </a:endParaRPr>
          </a:p>
          <a:p>
            <a:pPr marL="1200150" lvl="2" indent="-285750">
              <a:buFont typeface="Arial" panose="020B0604020202020204" pitchFamily="34" charset="0"/>
              <a:buChar char="•"/>
            </a:pPr>
            <a:endParaRPr lang="en-US" sz="1600" dirty="0">
              <a:latin typeface="Yu Gothic UI Light" panose="020B0300000000000000" pitchFamily="34" charset="-128"/>
              <a:ea typeface="Yu Gothic UI Light" panose="020B0300000000000000" pitchFamily="34" charset="-128"/>
            </a:endParaRPr>
          </a:p>
          <a:p>
            <a:pPr marL="1200150" lvl="2" indent="-285750">
              <a:buFont typeface="Arial" panose="020B0604020202020204" pitchFamily="34" charset="0"/>
              <a:buChar char="•"/>
            </a:pPr>
            <a:endParaRPr lang="en-US" sz="1600" dirty="0">
              <a:latin typeface="Yu Gothic UI Light" panose="020B0300000000000000" pitchFamily="34" charset="-128"/>
              <a:ea typeface="Yu Gothic UI Light" panose="020B0300000000000000" pitchFamily="34" charset="-128"/>
            </a:endParaRPr>
          </a:p>
          <a:p>
            <a:pPr marL="2571750" lvl="5" indent="-285750">
              <a:buFont typeface="Arial" panose="020B0604020202020204" pitchFamily="34" charset="0"/>
              <a:buChar char="•"/>
            </a:pPr>
            <a:r>
              <a:rPr lang="en-US" sz="1600" dirty="0">
                <a:latin typeface="Yu Gothic UI Light" panose="020B0300000000000000" pitchFamily="34" charset="-128"/>
                <a:ea typeface="Yu Gothic UI Light" panose="020B0300000000000000" pitchFamily="34" charset="-128"/>
              </a:rPr>
              <a:t>Paper(I will use it to cover the phone’s screen in the Visual experiment)</a:t>
            </a:r>
          </a:p>
          <a:p>
            <a:pPr marL="1200150" lvl="2" indent="-285750">
              <a:buFont typeface="Arial" panose="020B0604020202020204" pitchFamily="34" charset="0"/>
              <a:buChar char="•"/>
            </a:pPr>
            <a:endParaRPr lang="en-US" sz="1600" dirty="0">
              <a:latin typeface="Yu Gothic UI Light" panose="020B0300000000000000" pitchFamily="34" charset="-128"/>
              <a:ea typeface="Yu Gothic UI Light" panose="020B0300000000000000" pitchFamily="34" charset="-128"/>
            </a:endParaRPr>
          </a:p>
          <a:p>
            <a:pPr marL="1200150" lvl="2" indent="-285750">
              <a:buFont typeface="Arial" panose="020B0604020202020204" pitchFamily="34" charset="0"/>
              <a:buChar char="•"/>
            </a:pPr>
            <a:endParaRPr lang="en-US" sz="1600" dirty="0">
              <a:latin typeface="Yu Gothic UI Light" panose="020B0300000000000000" pitchFamily="34" charset="-128"/>
              <a:ea typeface="Yu Gothic UI Light" panose="020B0300000000000000" pitchFamily="34" charset="-128"/>
            </a:endParaRPr>
          </a:p>
          <a:p>
            <a:pPr marL="1200150" lvl="2" indent="-285750">
              <a:buFont typeface="Arial" panose="020B0604020202020204" pitchFamily="34" charset="0"/>
              <a:buChar char="•"/>
            </a:pPr>
            <a:endParaRPr lang="en-US" sz="1600" dirty="0">
              <a:latin typeface="Yu Gothic UI Light" panose="020B0300000000000000" pitchFamily="34" charset="-128"/>
              <a:ea typeface="Yu Gothic UI Light" panose="020B0300000000000000" pitchFamily="34" charset="-128"/>
            </a:endParaRPr>
          </a:p>
          <a:p>
            <a:pPr marL="1200150" lvl="2" indent="-285750">
              <a:buFont typeface="Arial" panose="020B0604020202020204" pitchFamily="34" charset="0"/>
              <a:buChar char="•"/>
            </a:pPr>
            <a:endParaRPr lang="en-US" sz="1600" dirty="0">
              <a:latin typeface="Yu Gothic UI Light" panose="020B0300000000000000" pitchFamily="34" charset="-128"/>
              <a:ea typeface="Yu Gothic UI Light" panose="020B0300000000000000" pitchFamily="34" charset="-128"/>
            </a:endParaRPr>
          </a:p>
          <a:p>
            <a:pPr marL="1200150" lvl="2" indent="-285750">
              <a:buFont typeface="Arial" panose="020B0604020202020204" pitchFamily="34" charset="0"/>
              <a:buChar char="•"/>
            </a:pPr>
            <a:r>
              <a:rPr lang="en-US" sz="1600" dirty="0">
                <a:latin typeface="Yu Gothic UI Light" panose="020B0300000000000000" pitchFamily="34" charset="-128"/>
                <a:ea typeface="Yu Gothic UI Light" panose="020B0300000000000000" pitchFamily="34" charset="-128"/>
              </a:rPr>
              <a:t>A pair of headphones (I will use it for the Sound based experiment) </a:t>
            </a:r>
          </a:p>
          <a:p>
            <a:pPr marL="1200150" lvl="2" indent="-285750">
              <a:buFont typeface="Arial" panose="020B0604020202020204" pitchFamily="34" charset="0"/>
              <a:buChar char="•"/>
            </a:pPr>
            <a:endParaRPr lang="en-US" dirty="0">
              <a:latin typeface="Yu Gothic UI Light" panose="020B0300000000000000" pitchFamily="34" charset="-128"/>
              <a:ea typeface="Yu Gothic UI Light" panose="020B0300000000000000" pitchFamily="34" charset="-128"/>
            </a:endParaRPr>
          </a:p>
        </p:txBody>
      </p:sp>
      <p:pic>
        <p:nvPicPr>
          <p:cNvPr id="1026" name="Picture 2" descr="How to Rid Your Phone of Those Default Apps You Never Use | WIRED">
            <a:extLst>
              <a:ext uri="{FF2B5EF4-FFF2-40B4-BE49-F238E27FC236}">
                <a16:creationId xmlns:a16="http://schemas.microsoft.com/office/drawing/2014/main" id="{AAAE87D2-FA39-4562-97FA-933E1CE13D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095" t="18871" r="38095" b="17637"/>
          <a:stretch/>
        </p:blipFill>
        <p:spPr bwMode="auto">
          <a:xfrm>
            <a:off x="6524867" y="2513137"/>
            <a:ext cx="991337" cy="19826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rite any message on a white piece of paper up to 50 words by  Jackspeticeye2 | Fiverr">
            <a:extLst>
              <a:ext uri="{FF2B5EF4-FFF2-40B4-BE49-F238E27FC236}">
                <a16:creationId xmlns:a16="http://schemas.microsoft.com/office/drawing/2014/main" id="{3224E3A5-31D1-46EB-9C3D-78AAA83AC3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78" r="16156"/>
          <a:stretch/>
        </p:blipFill>
        <p:spPr bwMode="auto">
          <a:xfrm>
            <a:off x="9209278" y="4321046"/>
            <a:ext cx="1729991" cy="17410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1A3CF959-1193-4A07-8C3A-BDFDC084CC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2057" y="5391219"/>
            <a:ext cx="1527494" cy="152749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ED420FC3-B890-4409-A4E0-E79C544124A9}"/>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1DEFF28-2A18-4492-AAC5-E602B5FD5CED}"/>
              </a:ext>
            </a:extLst>
          </p:cNvPr>
          <p:cNvSpPr>
            <a:spLocks noGrp="1"/>
          </p:cNvSpPr>
          <p:nvPr>
            <p:ph type="sldNum" sz="quarter" idx="12"/>
          </p:nvPr>
        </p:nvSpPr>
        <p:spPr/>
        <p:txBody>
          <a:bodyPr>
            <a:normAutofit/>
          </a:bodyPr>
          <a:lstStyle/>
          <a:p>
            <a:fld id="{D57F1E4F-1CFF-5643-939E-217C01CDF565}" type="slidenum">
              <a:rPr lang="en-US" smtClean="0"/>
              <a:pPr/>
              <a:t>12</a:t>
            </a:fld>
            <a:endParaRPr lang="en-US" dirty="0"/>
          </a:p>
        </p:txBody>
      </p:sp>
      <p:pic>
        <p:nvPicPr>
          <p:cNvPr id="11" name="Picture 2" descr="Steag Romania - drapel | sidro.ro">
            <a:extLst>
              <a:ext uri="{FF2B5EF4-FFF2-40B4-BE49-F238E27FC236}">
                <a16:creationId xmlns:a16="http://schemas.microsoft.com/office/drawing/2014/main" id="{E7A1B032-B62B-4EC7-8A08-AE08C67D99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88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057270-A283-4A6D-854E-48E4C6FCB6B0}"/>
              </a:ext>
            </a:extLst>
          </p:cNvPr>
          <p:cNvSpPr txBox="1">
            <a:spLocks/>
          </p:cNvSpPr>
          <p:nvPr/>
        </p:nvSpPr>
        <p:spPr>
          <a:xfrm>
            <a:off x="400833" y="782877"/>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latin typeface="Yu Gothic UI Light" panose="020B0300000000000000" pitchFamily="34" charset="-128"/>
                <a:ea typeface="Yu Gothic UI Light" panose="020B0300000000000000" pitchFamily="34" charset="-128"/>
                <a:cs typeface="Calibri Light"/>
              </a:rPr>
              <a:t>1. The first experiment(Visual experiment)</a:t>
            </a:r>
          </a:p>
        </p:txBody>
      </p:sp>
      <p:sp>
        <p:nvSpPr>
          <p:cNvPr id="7" name="TextBox 6">
            <a:extLst>
              <a:ext uri="{FF2B5EF4-FFF2-40B4-BE49-F238E27FC236}">
                <a16:creationId xmlns:a16="http://schemas.microsoft.com/office/drawing/2014/main" id="{B633171D-D64D-4CA2-97AE-34B51DE65F63}"/>
              </a:ext>
            </a:extLst>
          </p:cNvPr>
          <p:cNvSpPr txBox="1"/>
          <p:nvPr/>
        </p:nvSpPr>
        <p:spPr>
          <a:xfrm>
            <a:off x="466278" y="1637073"/>
            <a:ext cx="10086900" cy="4524315"/>
          </a:xfrm>
          <a:prstGeom prst="rect">
            <a:avLst/>
          </a:prstGeom>
          <a:noFill/>
        </p:spPr>
        <p:txBody>
          <a:bodyPr wrap="square" rtlCol="0">
            <a:spAutoFit/>
          </a:bodyPr>
          <a:lstStyle/>
          <a:p>
            <a:r>
              <a:rPr lang="en-US" dirty="0">
                <a:latin typeface="Yu Gothic UI Light" panose="020B0300000000000000" pitchFamily="34" charset="-128"/>
                <a:ea typeface="Yu Gothic UI Light" panose="020B0300000000000000" pitchFamily="34" charset="-128"/>
              </a:rPr>
              <a:t>Steps of this experiment:</a:t>
            </a:r>
          </a:p>
          <a:p>
            <a:pPr marL="800100" lvl="1" indent="-342900">
              <a:buFont typeface="+mj-lt"/>
              <a:buAutoNum type="arabicPeriod"/>
            </a:pPr>
            <a:r>
              <a:rPr lang="en-US" dirty="0">
                <a:latin typeface="Yu Gothic UI Light" panose="020B0300000000000000" pitchFamily="34" charset="-128"/>
                <a:ea typeface="Yu Gothic UI Light" panose="020B0300000000000000" pitchFamily="34" charset="-128"/>
              </a:rPr>
              <a:t>Set a phone to it’s highest luminosity.</a:t>
            </a:r>
          </a:p>
          <a:p>
            <a:pPr marL="800100" lvl="1" indent="-342900">
              <a:buFont typeface="+mj-lt"/>
              <a:buAutoNum type="arabicPeriod"/>
            </a:pPr>
            <a:r>
              <a:rPr lang="en-US" dirty="0">
                <a:latin typeface="Yu Gothic UI Light" panose="020B0300000000000000" pitchFamily="34" charset="-128"/>
                <a:ea typeface="Yu Gothic UI Light" panose="020B0300000000000000" pitchFamily="34" charset="-128"/>
              </a:rPr>
              <a:t>Display a bright, solid color image on the phone.</a:t>
            </a: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r>
              <a:rPr lang="en-US" dirty="0">
                <a:latin typeface="Yu Gothic UI Light" panose="020B0300000000000000" pitchFamily="34" charset="-128"/>
                <a:ea typeface="Yu Gothic UI Light" panose="020B0300000000000000" pitchFamily="34" charset="-128"/>
              </a:rPr>
              <a:t>Place sheets of paper over the phone until the light can’t be seen anymore.</a:t>
            </a: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r>
              <a:rPr lang="en-US" dirty="0">
                <a:latin typeface="Yu Gothic UI Light" panose="020B0300000000000000" pitchFamily="34" charset="-128"/>
                <a:ea typeface="Yu Gothic UI Light" panose="020B0300000000000000" pitchFamily="34" charset="-128"/>
              </a:rPr>
              <a:t>Test a large group of people</a:t>
            </a: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endParaRPr lang="en-US" dirty="0">
              <a:latin typeface="Yu Gothic UI Light" panose="020B0300000000000000" pitchFamily="34" charset="-128"/>
              <a:ea typeface="Yu Gothic UI Light" panose="020B0300000000000000" pitchFamily="34" charset="-128"/>
            </a:endParaRPr>
          </a:p>
        </p:txBody>
      </p:sp>
      <p:pic>
        <p:nvPicPr>
          <p:cNvPr id="9" name="Picture 8">
            <a:extLst>
              <a:ext uri="{FF2B5EF4-FFF2-40B4-BE49-F238E27FC236}">
                <a16:creationId xmlns:a16="http://schemas.microsoft.com/office/drawing/2014/main" id="{817DF155-CDC4-44F0-B45C-60DF21EC154C}"/>
              </a:ext>
            </a:extLst>
          </p:cNvPr>
          <p:cNvPicPr>
            <a:picLocks noChangeAspect="1"/>
          </p:cNvPicPr>
          <p:nvPr/>
        </p:nvPicPr>
        <p:blipFill>
          <a:blip r:embed="rId3"/>
          <a:stretch>
            <a:fillRect/>
          </a:stretch>
        </p:blipFill>
        <p:spPr>
          <a:xfrm rot="16200000">
            <a:off x="3265912" y="2312792"/>
            <a:ext cx="892035" cy="1522407"/>
          </a:xfrm>
          <a:prstGeom prst="rect">
            <a:avLst/>
          </a:prstGeom>
        </p:spPr>
      </p:pic>
      <p:sp>
        <p:nvSpPr>
          <p:cNvPr id="10" name="TextBox 9">
            <a:extLst>
              <a:ext uri="{FF2B5EF4-FFF2-40B4-BE49-F238E27FC236}">
                <a16:creationId xmlns:a16="http://schemas.microsoft.com/office/drawing/2014/main" id="{E3A855FA-04D5-4996-87B5-93497A7898B1}"/>
              </a:ext>
            </a:extLst>
          </p:cNvPr>
          <p:cNvSpPr txBox="1"/>
          <p:nvPr/>
        </p:nvSpPr>
        <p:spPr>
          <a:xfrm>
            <a:off x="1786854" y="2889330"/>
            <a:ext cx="1042337" cy="369332"/>
          </a:xfrm>
          <a:prstGeom prst="rect">
            <a:avLst/>
          </a:prstGeom>
          <a:noFill/>
        </p:spPr>
        <p:txBody>
          <a:bodyPr wrap="none" rtlCol="0">
            <a:spAutoFit/>
          </a:bodyPr>
          <a:lstStyle/>
          <a:p>
            <a:r>
              <a:rPr lang="en-US" dirty="0"/>
              <a:t>Example:</a:t>
            </a:r>
          </a:p>
        </p:txBody>
      </p:sp>
      <p:pic>
        <p:nvPicPr>
          <p:cNvPr id="12" name="Picture 11">
            <a:extLst>
              <a:ext uri="{FF2B5EF4-FFF2-40B4-BE49-F238E27FC236}">
                <a16:creationId xmlns:a16="http://schemas.microsoft.com/office/drawing/2014/main" id="{43569596-D259-4D65-B73E-52AD34698E0F}"/>
              </a:ext>
            </a:extLst>
          </p:cNvPr>
          <p:cNvPicPr>
            <a:picLocks noChangeAspect="1"/>
          </p:cNvPicPr>
          <p:nvPr/>
        </p:nvPicPr>
        <p:blipFill>
          <a:blip r:embed="rId4"/>
          <a:stretch>
            <a:fillRect/>
          </a:stretch>
        </p:blipFill>
        <p:spPr>
          <a:xfrm rot="16200000">
            <a:off x="8792787" y="3046488"/>
            <a:ext cx="1141804" cy="1522405"/>
          </a:xfrm>
          <a:prstGeom prst="rect">
            <a:avLst/>
          </a:prstGeom>
        </p:spPr>
      </p:pic>
      <p:pic>
        <p:nvPicPr>
          <p:cNvPr id="3" name="Picture 2">
            <a:extLst>
              <a:ext uri="{FF2B5EF4-FFF2-40B4-BE49-F238E27FC236}">
                <a16:creationId xmlns:a16="http://schemas.microsoft.com/office/drawing/2014/main" id="{7747FE7B-C535-4748-9F7D-01FE3CC58247}"/>
              </a:ext>
            </a:extLst>
          </p:cNvPr>
          <p:cNvPicPr>
            <a:picLocks noChangeAspect="1"/>
          </p:cNvPicPr>
          <p:nvPr/>
        </p:nvPicPr>
        <p:blipFill>
          <a:blip r:embed="rId5"/>
          <a:stretch>
            <a:fillRect/>
          </a:stretch>
        </p:blipFill>
        <p:spPr>
          <a:xfrm>
            <a:off x="4544292" y="4134031"/>
            <a:ext cx="3361222" cy="2520917"/>
          </a:xfrm>
          <a:prstGeom prst="rect">
            <a:avLst/>
          </a:prstGeom>
        </p:spPr>
      </p:pic>
      <p:cxnSp>
        <p:nvCxnSpPr>
          <p:cNvPr id="11" name="Straight Connector 10">
            <a:extLst>
              <a:ext uri="{FF2B5EF4-FFF2-40B4-BE49-F238E27FC236}">
                <a16:creationId xmlns:a16="http://schemas.microsoft.com/office/drawing/2014/main" id="{4BA52535-FCF3-4AE4-BF8E-28F24813F4D4}"/>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C211CDB-F076-459D-8E10-5C0618E0F3E3}"/>
              </a:ext>
            </a:extLst>
          </p:cNvPr>
          <p:cNvSpPr>
            <a:spLocks noGrp="1"/>
          </p:cNvSpPr>
          <p:nvPr>
            <p:ph type="sldNum" sz="quarter" idx="12"/>
          </p:nvPr>
        </p:nvSpPr>
        <p:spPr/>
        <p:txBody>
          <a:bodyPr>
            <a:normAutofit/>
          </a:bodyPr>
          <a:lstStyle/>
          <a:p>
            <a:fld id="{D57F1E4F-1CFF-5643-939E-217C01CDF565}" type="slidenum">
              <a:rPr lang="en-US" smtClean="0"/>
              <a:pPr/>
              <a:t>13</a:t>
            </a:fld>
            <a:endParaRPr lang="en-US" dirty="0"/>
          </a:p>
        </p:txBody>
      </p:sp>
      <p:sp>
        <p:nvSpPr>
          <p:cNvPr id="13" name="Title 1">
            <a:extLst>
              <a:ext uri="{FF2B5EF4-FFF2-40B4-BE49-F238E27FC236}">
                <a16:creationId xmlns:a16="http://schemas.microsoft.com/office/drawing/2014/main" id="{9C6EDBBF-69F8-4163-AA31-C810DECC7385}"/>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Results and discussions</a:t>
            </a:r>
          </a:p>
        </p:txBody>
      </p:sp>
      <p:pic>
        <p:nvPicPr>
          <p:cNvPr id="15" name="Picture 2" descr="Steag Romania - drapel | sidro.ro">
            <a:extLst>
              <a:ext uri="{FF2B5EF4-FFF2-40B4-BE49-F238E27FC236}">
                <a16:creationId xmlns:a16="http://schemas.microsoft.com/office/drawing/2014/main" id="{38A7A201-3B96-4569-8E3F-57054F7DC9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494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71083E-774B-458B-BC60-4692FEA4FEC5}"/>
              </a:ext>
            </a:extLst>
          </p:cNvPr>
          <p:cNvSpPr txBox="1"/>
          <p:nvPr/>
        </p:nvSpPr>
        <p:spPr>
          <a:xfrm>
            <a:off x="400833" y="1678957"/>
            <a:ext cx="7966978"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We measured the luminosity level in complete darkness.</a:t>
            </a: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We tested a total of 30 persons between 15 and 17 years old.</a:t>
            </a:r>
          </a:p>
        </p:txBody>
      </p:sp>
      <p:pic>
        <p:nvPicPr>
          <p:cNvPr id="10" name="Picture 9">
            <a:extLst>
              <a:ext uri="{FF2B5EF4-FFF2-40B4-BE49-F238E27FC236}">
                <a16:creationId xmlns:a16="http://schemas.microsoft.com/office/drawing/2014/main" id="{1963E834-64E0-4762-B5B5-D083B85D8D77}"/>
              </a:ext>
            </a:extLst>
          </p:cNvPr>
          <p:cNvPicPr>
            <a:picLocks noChangeAspect="1"/>
          </p:cNvPicPr>
          <p:nvPr/>
        </p:nvPicPr>
        <p:blipFill>
          <a:blip r:embed="rId3"/>
          <a:stretch>
            <a:fillRect/>
          </a:stretch>
        </p:blipFill>
        <p:spPr>
          <a:xfrm rot="16200000">
            <a:off x="1254123" y="2526349"/>
            <a:ext cx="3012923" cy="4017231"/>
          </a:xfrm>
          <a:prstGeom prst="rect">
            <a:avLst/>
          </a:prstGeom>
        </p:spPr>
      </p:pic>
      <p:sp>
        <p:nvSpPr>
          <p:cNvPr id="14" name="TextBox 13">
            <a:extLst>
              <a:ext uri="{FF2B5EF4-FFF2-40B4-BE49-F238E27FC236}">
                <a16:creationId xmlns:a16="http://schemas.microsoft.com/office/drawing/2014/main" id="{85A4CDF3-9DDF-4322-A53C-4B98AC6530CA}"/>
              </a:ext>
            </a:extLst>
          </p:cNvPr>
          <p:cNvSpPr txBox="1"/>
          <p:nvPr/>
        </p:nvSpPr>
        <p:spPr>
          <a:xfrm>
            <a:off x="1981364" y="6041426"/>
            <a:ext cx="1558440" cy="307777"/>
          </a:xfrm>
          <a:prstGeom prst="rect">
            <a:avLst/>
          </a:prstGeom>
          <a:noFill/>
        </p:spPr>
        <p:txBody>
          <a:bodyPr wrap="none" rtlCol="0">
            <a:spAutoFit/>
          </a:bodyPr>
          <a:lstStyle/>
          <a:p>
            <a:r>
              <a:rPr lang="en-US" sz="1400" dirty="0">
                <a:latin typeface="Yu Gothic UI Light" panose="020B0300000000000000" pitchFamily="34" charset="-128"/>
                <a:ea typeface="Yu Gothic UI Light" panose="020B0300000000000000" pitchFamily="34" charset="-128"/>
              </a:rPr>
              <a:t>0 luxe in the room</a:t>
            </a:r>
          </a:p>
        </p:txBody>
      </p:sp>
      <p:pic>
        <p:nvPicPr>
          <p:cNvPr id="19" name="Picture 18">
            <a:extLst>
              <a:ext uri="{FF2B5EF4-FFF2-40B4-BE49-F238E27FC236}">
                <a16:creationId xmlns:a16="http://schemas.microsoft.com/office/drawing/2014/main" id="{2D1D5B72-ACBB-4F28-9D97-1339D7F33D65}"/>
              </a:ext>
            </a:extLst>
          </p:cNvPr>
          <p:cNvPicPr>
            <a:picLocks noChangeAspect="1"/>
          </p:cNvPicPr>
          <p:nvPr/>
        </p:nvPicPr>
        <p:blipFill>
          <a:blip r:embed="rId4"/>
          <a:stretch>
            <a:fillRect/>
          </a:stretch>
        </p:blipFill>
        <p:spPr>
          <a:xfrm>
            <a:off x="9388611" y="3991332"/>
            <a:ext cx="1920583" cy="2560777"/>
          </a:xfrm>
          <a:prstGeom prst="rect">
            <a:avLst/>
          </a:prstGeom>
        </p:spPr>
      </p:pic>
      <p:sp>
        <p:nvSpPr>
          <p:cNvPr id="20" name="TextBox 19">
            <a:extLst>
              <a:ext uri="{FF2B5EF4-FFF2-40B4-BE49-F238E27FC236}">
                <a16:creationId xmlns:a16="http://schemas.microsoft.com/office/drawing/2014/main" id="{8D8AF0E8-21A2-492C-9962-A8887E916983}"/>
              </a:ext>
            </a:extLst>
          </p:cNvPr>
          <p:cNvSpPr txBox="1"/>
          <p:nvPr/>
        </p:nvSpPr>
        <p:spPr>
          <a:xfrm>
            <a:off x="9604517" y="6487152"/>
            <a:ext cx="1488770" cy="307777"/>
          </a:xfrm>
          <a:prstGeom prst="rect">
            <a:avLst/>
          </a:prstGeom>
          <a:noFill/>
        </p:spPr>
        <p:txBody>
          <a:bodyPr wrap="square" rtlCol="0">
            <a:spAutoFit/>
          </a:bodyPr>
          <a:lstStyle/>
          <a:p>
            <a:r>
              <a:rPr lang="en-US" sz="1400" dirty="0">
                <a:latin typeface="Yu Gothic UI Light" panose="020B0300000000000000" pitchFamily="34" charset="-128"/>
                <a:ea typeface="Yu Gothic UI Light" panose="020B0300000000000000" pitchFamily="34" charset="-128"/>
              </a:rPr>
              <a:t>0 sheets of paper</a:t>
            </a:r>
          </a:p>
        </p:txBody>
      </p:sp>
      <p:sp>
        <p:nvSpPr>
          <p:cNvPr id="40" name="TextBox 39">
            <a:extLst>
              <a:ext uri="{FF2B5EF4-FFF2-40B4-BE49-F238E27FC236}">
                <a16:creationId xmlns:a16="http://schemas.microsoft.com/office/drawing/2014/main" id="{1DF32365-1497-448B-A634-C5AF82C9470B}"/>
              </a:ext>
            </a:extLst>
          </p:cNvPr>
          <p:cNvSpPr txBox="1"/>
          <p:nvPr/>
        </p:nvSpPr>
        <p:spPr>
          <a:xfrm>
            <a:off x="9608355" y="3573332"/>
            <a:ext cx="1552028" cy="307777"/>
          </a:xfrm>
          <a:prstGeom prst="rect">
            <a:avLst/>
          </a:prstGeom>
          <a:noFill/>
        </p:spPr>
        <p:txBody>
          <a:bodyPr wrap="none" rtlCol="0">
            <a:spAutoFit/>
          </a:bodyPr>
          <a:lstStyle/>
          <a:p>
            <a:r>
              <a:rPr lang="en-US" sz="1400" dirty="0">
                <a:latin typeface="Yu Gothic UI Light" panose="020B0300000000000000" pitchFamily="34" charset="-128"/>
                <a:ea typeface="Yu Gothic UI Light" panose="020B0300000000000000" pitchFamily="34" charset="-128"/>
              </a:rPr>
              <a:t>10 sheets of paper</a:t>
            </a:r>
          </a:p>
        </p:txBody>
      </p:sp>
      <p:cxnSp>
        <p:nvCxnSpPr>
          <p:cNvPr id="15" name="Straight Connector 14">
            <a:extLst>
              <a:ext uri="{FF2B5EF4-FFF2-40B4-BE49-F238E27FC236}">
                <a16:creationId xmlns:a16="http://schemas.microsoft.com/office/drawing/2014/main" id="{D2F4DF5D-99D2-4943-A07E-9CE4608D1B67}"/>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E710A5D-CAC0-4AA2-9932-2CD8358BE3AE}"/>
              </a:ext>
            </a:extLst>
          </p:cNvPr>
          <p:cNvSpPr>
            <a:spLocks noGrp="1"/>
          </p:cNvSpPr>
          <p:nvPr>
            <p:ph type="sldNum" sz="quarter" idx="12"/>
          </p:nvPr>
        </p:nvSpPr>
        <p:spPr/>
        <p:txBody>
          <a:bodyPr>
            <a:normAutofit/>
          </a:bodyPr>
          <a:lstStyle/>
          <a:p>
            <a:fld id="{D57F1E4F-1CFF-5643-939E-217C01CDF565}" type="slidenum">
              <a:rPr lang="en-US" smtClean="0"/>
              <a:pPr/>
              <a:t>14</a:t>
            </a:fld>
            <a:endParaRPr lang="en-US" dirty="0"/>
          </a:p>
        </p:txBody>
      </p:sp>
      <p:sp>
        <p:nvSpPr>
          <p:cNvPr id="21" name="Title 1">
            <a:extLst>
              <a:ext uri="{FF2B5EF4-FFF2-40B4-BE49-F238E27FC236}">
                <a16:creationId xmlns:a16="http://schemas.microsoft.com/office/drawing/2014/main" id="{22EBD659-0C67-4540-9474-9A75A3E57D63}"/>
              </a:ext>
            </a:extLst>
          </p:cNvPr>
          <p:cNvSpPr txBox="1">
            <a:spLocks/>
          </p:cNvSpPr>
          <p:nvPr/>
        </p:nvSpPr>
        <p:spPr>
          <a:xfrm>
            <a:off x="400833" y="782877"/>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latin typeface="Yu Gothic UI Light" panose="020B0300000000000000" pitchFamily="34" charset="-128"/>
                <a:ea typeface="Yu Gothic UI Light" panose="020B0300000000000000" pitchFamily="34" charset="-128"/>
                <a:cs typeface="Calibri Light"/>
              </a:rPr>
              <a:t>1. The first experiment(Visual experiment)</a:t>
            </a:r>
          </a:p>
        </p:txBody>
      </p:sp>
      <p:sp>
        <p:nvSpPr>
          <p:cNvPr id="23" name="Title 1">
            <a:extLst>
              <a:ext uri="{FF2B5EF4-FFF2-40B4-BE49-F238E27FC236}">
                <a16:creationId xmlns:a16="http://schemas.microsoft.com/office/drawing/2014/main" id="{34F6FE13-334B-4066-9B63-3C1D60CF0903}"/>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Results and discussions</a:t>
            </a:r>
          </a:p>
        </p:txBody>
      </p:sp>
      <p:pic>
        <p:nvPicPr>
          <p:cNvPr id="24" name="Picture 23">
            <a:extLst>
              <a:ext uri="{FF2B5EF4-FFF2-40B4-BE49-F238E27FC236}">
                <a16:creationId xmlns:a16="http://schemas.microsoft.com/office/drawing/2014/main" id="{09CA4EF5-FD4F-4AE1-9334-75C1BE6FCEC9}"/>
              </a:ext>
            </a:extLst>
          </p:cNvPr>
          <p:cNvPicPr>
            <a:picLocks noChangeAspect="1"/>
          </p:cNvPicPr>
          <p:nvPr/>
        </p:nvPicPr>
        <p:blipFill>
          <a:blip r:embed="rId5"/>
          <a:stretch>
            <a:fillRect/>
          </a:stretch>
        </p:blipFill>
        <p:spPr>
          <a:xfrm>
            <a:off x="9388611" y="1059020"/>
            <a:ext cx="1920582" cy="2560777"/>
          </a:xfrm>
          <a:prstGeom prst="rect">
            <a:avLst/>
          </a:prstGeom>
        </p:spPr>
      </p:pic>
      <p:pic>
        <p:nvPicPr>
          <p:cNvPr id="16" name="Picture 2" descr="Steag Romania - drapel | sidro.ro">
            <a:extLst>
              <a:ext uri="{FF2B5EF4-FFF2-40B4-BE49-F238E27FC236}">
                <a16:creationId xmlns:a16="http://schemas.microsoft.com/office/drawing/2014/main" id="{EF147C14-7098-4687-B5A8-1C5ABAC900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20FFD70-5AAE-4116-89BE-42BB81946A1A}"/>
              </a:ext>
            </a:extLst>
          </p:cNvPr>
          <p:cNvPicPr>
            <a:picLocks noChangeAspect="1"/>
          </p:cNvPicPr>
          <p:nvPr/>
        </p:nvPicPr>
        <p:blipFill>
          <a:blip r:embed="rId7"/>
          <a:stretch>
            <a:fillRect/>
          </a:stretch>
        </p:blipFill>
        <p:spPr>
          <a:xfrm rot="16200000">
            <a:off x="5535739" y="2524097"/>
            <a:ext cx="3012924" cy="4017232"/>
          </a:xfrm>
          <a:prstGeom prst="rect">
            <a:avLst/>
          </a:prstGeom>
        </p:spPr>
      </p:pic>
      <p:sp>
        <p:nvSpPr>
          <p:cNvPr id="18" name="TextBox 17">
            <a:extLst>
              <a:ext uri="{FF2B5EF4-FFF2-40B4-BE49-F238E27FC236}">
                <a16:creationId xmlns:a16="http://schemas.microsoft.com/office/drawing/2014/main" id="{F472C4B3-12DA-46AA-B5C6-AA8131092833}"/>
              </a:ext>
            </a:extLst>
          </p:cNvPr>
          <p:cNvSpPr txBox="1"/>
          <p:nvPr/>
        </p:nvSpPr>
        <p:spPr>
          <a:xfrm>
            <a:off x="5075957" y="6039175"/>
            <a:ext cx="3932487" cy="307777"/>
          </a:xfrm>
          <a:prstGeom prst="rect">
            <a:avLst/>
          </a:prstGeom>
          <a:noFill/>
        </p:spPr>
        <p:txBody>
          <a:bodyPr wrap="none" rtlCol="0">
            <a:spAutoFit/>
          </a:bodyPr>
          <a:lstStyle/>
          <a:p>
            <a:r>
              <a:rPr lang="en-US" sz="1400" dirty="0">
                <a:latin typeface="Yu Gothic UI Light" panose="020B0300000000000000" pitchFamily="34" charset="-128"/>
                <a:ea typeface="Yu Gothic UI Light" panose="020B0300000000000000" pitchFamily="34" charset="-128"/>
              </a:rPr>
              <a:t>162 luxe in the room where we tested the subjects</a:t>
            </a:r>
          </a:p>
        </p:txBody>
      </p:sp>
    </p:spTree>
    <p:extLst>
      <p:ext uri="{BB962C8B-B14F-4D97-AF65-F5344CB8AC3E}">
        <p14:creationId xmlns:p14="http://schemas.microsoft.com/office/powerpoint/2010/main" val="226205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158D5A-650D-4ABB-A077-27DED6BFAA5E}"/>
              </a:ext>
            </a:extLst>
          </p:cNvPr>
          <p:cNvSpPr txBox="1"/>
          <p:nvPr/>
        </p:nvSpPr>
        <p:spPr>
          <a:xfrm>
            <a:off x="400833" y="1684880"/>
            <a:ext cx="5629721"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At 10 sheets of paper over the phone the luxe meter showed 0 luxe</a:t>
            </a: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The light became visible at 5 sheets over the screen</a:t>
            </a:r>
          </a:p>
        </p:txBody>
      </p:sp>
      <p:pic>
        <p:nvPicPr>
          <p:cNvPr id="8" name="Picture 7">
            <a:extLst>
              <a:ext uri="{FF2B5EF4-FFF2-40B4-BE49-F238E27FC236}">
                <a16:creationId xmlns:a16="http://schemas.microsoft.com/office/drawing/2014/main" id="{A512849D-1C2D-4782-9667-ED74D276A250}"/>
              </a:ext>
            </a:extLst>
          </p:cNvPr>
          <p:cNvPicPr>
            <a:picLocks noChangeAspect="1"/>
          </p:cNvPicPr>
          <p:nvPr/>
        </p:nvPicPr>
        <p:blipFill>
          <a:blip r:embed="rId3"/>
          <a:stretch>
            <a:fillRect/>
          </a:stretch>
        </p:blipFill>
        <p:spPr>
          <a:xfrm>
            <a:off x="8000958" y="3006613"/>
            <a:ext cx="2733717" cy="3644956"/>
          </a:xfrm>
          <a:prstGeom prst="rect">
            <a:avLst/>
          </a:prstGeom>
        </p:spPr>
      </p:pic>
      <p:sp>
        <p:nvSpPr>
          <p:cNvPr id="9" name="TextBox 8">
            <a:extLst>
              <a:ext uri="{FF2B5EF4-FFF2-40B4-BE49-F238E27FC236}">
                <a16:creationId xmlns:a16="http://schemas.microsoft.com/office/drawing/2014/main" id="{C05D276C-4849-458C-A6D0-2E27495EAA4D}"/>
              </a:ext>
            </a:extLst>
          </p:cNvPr>
          <p:cNvSpPr txBox="1"/>
          <p:nvPr/>
        </p:nvSpPr>
        <p:spPr>
          <a:xfrm>
            <a:off x="8630932" y="6592642"/>
            <a:ext cx="1484702" cy="307777"/>
          </a:xfrm>
          <a:prstGeom prst="rect">
            <a:avLst/>
          </a:prstGeom>
          <a:noFill/>
        </p:spPr>
        <p:txBody>
          <a:bodyPr wrap="none" rtlCol="0">
            <a:spAutoFit/>
          </a:bodyPr>
          <a:lstStyle/>
          <a:p>
            <a:r>
              <a:rPr lang="en-US" sz="1400" dirty="0">
                <a:latin typeface="Yu Gothic UI Light" panose="020B0300000000000000" pitchFamily="34" charset="-128"/>
                <a:ea typeface="Yu Gothic UI Light" panose="020B0300000000000000" pitchFamily="34" charset="-128"/>
              </a:rPr>
              <a:t>7 sheets of paper</a:t>
            </a:r>
          </a:p>
        </p:txBody>
      </p:sp>
      <p:pic>
        <p:nvPicPr>
          <p:cNvPr id="21" name="Picture 20">
            <a:extLst>
              <a:ext uri="{FF2B5EF4-FFF2-40B4-BE49-F238E27FC236}">
                <a16:creationId xmlns:a16="http://schemas.microsoft.com/office/drawing/2014/main" id="{45627D94-8264-440B-9C6A-255FDD07BD8F}"/>
              </a:ext>
            </a:extLst>
          </p:cNvPr>
          <p:cNvPicPr>
            <a:picLocks noChangeAspect="1"/>
          </p:cNvPicPr>
          <p:nvPr/>
        </p:nvPicPr>
        <p:blipFill>
          <a:blip r:embed="rId4"/>
          <a:stretch>
            <a:fillRect/>
          </a:stretch>
        </p:blipFill>
        <p:spPr>
          <a:xfrm>
            <a:off x="4437370" y="2953512"/>
            <a:ext cx="2729347" cy="3639130"/>
          </a:xfrm>
          <a:prstGeom prst="rect">
            <a:avLst/>
          </a:prstGeom>
        </p:spPr>
      </p:pic>
      <p:sp>
        <p:nvSpPr>
          <p:cNvPr id="22" name="TextBox 21">
            <a:extLst>
              <a:ext uri="{FF2B5EF4-FFF2-40B4-BE49-F238E27FC236}">
                <a16:creationId xmlns:a16="http://schemas.microsoft.com/office/drawing/2014/main" id="{4CAB0E3B-3D39-4832-B0FF-23A31C1EFF79}"/>
              </a:ext>
            </a:extLst>
          </p:cNvPr>
          <p:cNvSpPr txBox="1"/>
          <p:nvPr/>
        </p:nvSpPr>
        <p:spPr>
          <a:xfrm>
            <a:off x="5058090" y="6592642"/>
            <a:ext cx="1487908" cy="307777"/>
          </a:xfrm>
          <a:prstGeom prst="rect">
            <a:avLst/>
          </a:prstGeom>
          <a:noFill/>
        </p:spPr>
        <p:txBody>
          <a:bodyPr wrap="none" rtlCol="0">
            <a:spAutoFit/>
          </a:bodyPr>
          <a:lstStyle/>
          <a:p>
            <a:r>
              <a:rPr lang="en-US" sz="1400" dirty="0">
                <a:latin typeface="Yu Gothic UI Light" panose="020B0300000000000000" pitchFamily="34" charset="-128"/>
                <a:ea typeface="Yu Gothic UI Light" panose="020B0300000000000000" pitchFamily="34" charset="-128"/>
              </a:rPr>
              <a:t>5 sheets of paper</a:t>
            </a:r>
          </a:p>
        </p:txBody>
      </p:sp>
      <p:pic>
        <p:nvPicPr>
          <p:cNvPr id="26" name="Picture 25">
            <a:extLst>
              <a:ext uri="{FF2B5EF4-FFF2-40B4-BE49-F238E27FC236}">
                <a16:creationId xmlns:a16="http://schemas.microsoft.com/office/drawing/2014/main" id="{81CC2333-5683-40F6-B3F7-7B1824613931}"/>
              </a:ext>
            </a:extLst>
          </p:cNvPr>
          <p:cNvPicPr>
            <a:picLocks noChangeAspect="1"/>
          </p:cNvPicPr>
          <p:nvPr/>
        </p:nvPicPr>
        <p:blipFill>
          <a:blip r:embed="rId5"/>
          <a:stretch>
            <a:fillRect/>
          </a:stretch>
        </p:blipFill>
        <p:spPr>
          <a:xfrm>
            <a:off x="711692" y="3006613"/>
            <a:ext cx="2729347" cy="3639129"/>
          </a:xfrm>
          <a:prstGeom prst="rect">
            <a:avLst/>
          </a:prstGeom>
        </p:spPr>
      </p:pic>
      <p:cxnSp>
        <p:nvCxnSpPr>
          <p:cNvPr id="12" name="Straight Connector 11">
            <a:extLst>
              <a:ext uri="{FF2B5EF4-FFF2-40B4-BE49-F238E27FC236}">
                <a16:creationId xmlns:a16="http://schemas.microsoft.com/office/drawing/2014/main" id="{B4E5CEB1-4396-4705-91A4-CFC0A975F9AE}"/>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4D60319-E06C-465C-8251-FF697DF067B0}"/>
              </a:ext>
            </a:extLst>
          </p:cNvPr>
          <p:cNvSpPr>
            <a:spLocks noGrp="1"/>
          </p:cNvSpPr>
          <p:nvPr>
            <p:ph type="sldNum" sz="quarter" idx="12"/>
          </p:nvPr>
        </p:nvSpPr>
        <p:spPr/>
        <p:txBody>
          <a:bodyPr>
            <a:normAutofit/>
          </a:bodyPr>
          <a:lstStyle/>
          <a:p>
            <a:fld id="{D57F1E4F-1CFF-5643-939E-217C01CDF565}" type="slidenum">
              <a:rPr lang="en-US" smtClean="0"/>
              <a:pPr/>
              <a:t>15</a:t>
            </a:fld>
            <a:endParaRPr lang="en-US" dirty="0"/>
          </a:p>
        </p:txBody>
      </p:sp>
      <p:sp>
        <p:nvSpPr>
          <p:cNvPr id="17" name="Title 1">
            <a:extLst>
              <a:ext uri="{FF2B5EF4-FFF2-40B4-BE49-F238E27FC236}">
                <a16:creationId xmlns:a16="http://schemas.microsoft.com/office/drawing/2014/main" id="{7D95C2D9-E660-4EC3-9315-EFA514C403DC}"/>
              </a:ext>
            </a:extLst>
          </p:cNvPr>
          <p:cNvSpPr txBox="1">
            <a:spLocks/>
          </p:cNvSpPr>
          <p:nvPr/>
        </p:nvSpPr>
        <p:spPr>
          <a:xfrm>
            <a:off x="400833" y="782877"/>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latin typeface="Yu Gothic UI Light" panose="020B0300000000000000" pitchFamily="34" charset="-128"/>
                <a:ea typeface="Yu Gothic UI Light" panose="020B0300000000000000" pitchFamily="34" charset="-128"/>
                <a:cs typeface="Calibri Light"/>
              </a:rPr>
              <a:t>1. The first experiment(Visual experiment)</a:t>
            </a:r>
          </a:p>
        </p:txBody>
      </p:sp>
      <p:sp>
        <p:nvSpPr>
          <p:cNvPr id="18" name="Title 1">
            <a:extLst>
              <a:ext uri="{FF2B5EF4-FFF2-40B4-BE49-F238E27FC236}">
                <a16:creationId xmlns:a16="http://schemas.microsoft.com/office/drawing/2014/main" id="{F1DE1022-1733-4494-B11F-AABF87AF2221}"/>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Results and discussions</a:t>
            </a:r>
          </a:p>
        </p:txBody>
      </p:sp>
      <p:pic>
        <p:nvPicPr>
          <p:cNvPr id="13" name="Picture 2" descr="Steag Romania - drapel | sidro.ro">
            <a:extLst>
              <a:ext uri="{FF2B5EF4-FFF2-40B4-BE49-F238E27FC236}">
                <a16:creationId xmlns:a16="http://schemas.microsoft.com/office/drawing/2014/main" id="{8A035B3E-6EBD-4C01-9AFC-BA5EC8AF52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45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E25812-39EE-4191-AF9C-B6944E2BC3AF}"/>
              </a:ext>
            </a:extLst>
          </p:cNvPr>
          <p:cNvSpPr>
            <a:spLocks noGrp="1"/>
          </p:cNvSpPr>
          <p:nvPr>
            <p:ph type="sldNum" sz="quarter" idx="12"/>
          </p:nvPr>
        </p:nvSpPr>
        <p:spPr/>
        <p:txBody>
          <a:bodyPr/>
          <a:lstStyle/>
          <a:p>
            <a:fld id="{D57F1E4F-1CFF-5643-939E-217C01CDF565}" type="slidenum">
              <a:rPr lang="en-US" smtClean="0"/>
              <a:pPr/>
              <a:t>16</a:t>
            </a:fld>
            <a:endParaRPr lang="en-US" dirty="0"/>
          </a:p>
        </p:txBody>
      </p:sp>
      <p:cxnSp>
        <p:nvCxnSpPr>
          <p:cNvPr id="5" name="Straight Connector 4">
            <a:extLst>
              <a:ext uri="{FF2B5EF4-FFF2-40B4-BE49-F238E27FC236}">
                <a16:creationId xmlns:a16="http://schemas.microsoft.com/office/drawing/2014/main" id="{0805E3C8-1676-4753-931A-7013B8AA1CCD}"/>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9998D8D5-1F80-4929-8857-43AB6B59574A}"/>
              </a:ext>
            </a:extLst>
          </p:cNvPr>
          <p:cNvSpPr txBox="1">
            <a:spLocks/>
          </p:cNvSpPr>
          <p:nvPr/>
        </p:nvSpPr>
        <p:spPr>
          <a:xfrm>
            <a:off x="400833" y="782877"/>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latin typeface="Yu Gothic UI Light" panose="020B0300000000000000" pitchFamily="34" charset="-128"/>
                <a:ea typeface="Yu Gothic UI Light" panose="020B0300000000000000" pitchFamily="34" charset="-128"/>
                <a:cs typeface="Calibri Light"/>
              </a:rPr>
              <a:t>1. The first experiment(Visual experiment)</a:t>
            </a:r>
          </a:p>
        </p:txBody>
      </p:sp>
      <p:sp>
        <p:nvSpPr>
          <p:cNvPr id="7" name="Title 1">
            <a:extLst>
              <a:ext uri="{FF2B5EF4-FFF2-40B4-BE49-F238E27FC236}">
                <a16:creationId xmlns:a16="http://schemas.microsoft.com/office/drawing/2014/main" id="{83E3BC0E-5A37-4FF9-AEF4-C7D3A15B9A4C}"/>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Results and discussions</a:t>
            </a:r>
          </a:p>
        </p:txBody>
      </p:sp>
      <p:pic>
        <p:nvPicPr>
          <p:cNvPr id="8" name="Picture 2" descr="Steag Romania - drapel | sidro.ro">
            <a:extLst>
              <a:ext uri="{FF2B5EF4-FFF2-40B4-BE49-F238E27FC236}">
                <a16:creationId xmlns:a16="http://schemas.microsoft.com/office/drawing/2014/main" id="{E34596BD-52AD-43BE-80A1-63F9C885F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5E85AAAD-3C04-467B-875E-BB9339D5E566}"/>
              </a:ext>
            </a:extLst>
          </p:cNvPr>
          <p:cNvGraphicFramePr/>
          <p:nvPr>
            <p:extLst>
              <p:ext uri="{D42A27DB-BD31-4B8C-83A1-F6EECF244321}">
                <p14:modId xmlns:p14="http://schemas.microsoft.com/office/powerpoint/2010/main" val="3806967753"/>
              </p:ext>
            </p:extLst>
          </p:nvPr>
        </p:nvGraphicFramePr>
        <p:xfrm>
          <a:off x="2215535" y="1642257"/>
          <a:ext cx="7760929" cy="52499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757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7610FF6-97A5-461A-AAE6-4FEC7D1398FB}"/>
              </a:ext>
            </a:extLst>
          </p:cNvPr>
          <p:cNvSpPr txBox="1"/>
          <p:nvPr/>
        </p:nvSpPr>
        <p:spPr>
          <a:xfrm>
            <a:off x="388895" y="1920490"/>
            <a:ext cx="2789546" cy="369332"/>
          </a:xfrm>
          <a:prstGeom prst="rect">
            <a:avLst/>
          </a:prstGeom>
          <a:noFill/>
        </p:spPr>
        <p:txBody>
          <a:bodyPr wrap="none" rtlCol="0">
            <a:spAutoFit/>
          </a:bodyPr>
          <a:lstStyle/>
          <a:p>
            <a:r>
              <a:rPr lang="en-US" dirty="0">
                <a:latin typeface="Yu Gothic UI Light" panose="020B0300000000000000" pitchFamily="34" charset="-128"/>
                <a:ea typeface="Yu Gothic UI Light" panose="020B0300000000000000" pitchFamily="34" charset="-128"/>
              </a:rPr>
              <a:t>These are the results I got: </a:t>
            </a:r>
          </a:p>
        </p:txBody>
      </p:sp>
      <p:graphicFrame>
        <p:nvGraphicFramePr>
          <p:cNvPr id="13" name="Chart 12">
            <a:extLst>
              <a:ext uri="{FF2B5EF4-FFF2-40B4-BE49-F238E27FC236}">
                <a16:creationId xmlns:a16="http://schemas.microsoft.com/office/drawing/2014/main" id="{763D67A7-4A3E-47D0-889E-1BAE7083EF31}"/>
              </a:ext>
            </a:extLst>
          </p:cNvPr>
          <p:cNvGraphicFramePr/>
          <p:nvPr>
            <p:extLst>
              <p:ext uri="{D42A27DB-BD31-4B8C-83A1-F6EECF244321}">
                <p14:modId xmlns:p14="http://schemas.microsoft.com/office/powerpoint/2010/main" val="1289211356"/>
              </p:ext>
            </p:extLst>
          </p:nvPr>
        </p:nvGraphicFramePr>
        <p:xfrm>
          <a:off x="2420977" y="2032912"/>
          <a:ext cx="7515983" cy="482508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2E3E1EA4-C931-4154-BB12-D27A6D4128DC}"/>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75ED402-1BCD-472F-9956-8C10EBBB6192}"/>
              </a:ext>
            </a:extLst>
          </p:cNvPr>
          <p:cNvSpPr>
            <a:spLocks noGrp="1"/>
          </p:cNvSpPr>
          <p:nvPr>
            <p:ph type="sldNum" sz="quarter" idx="12"/>
          </p:nvPr>
        </p:nvSpPr>
        <p:spPr/>
        <p:txBody>
          <a:bodyPr>
            <a:normAutofit/>
          </a:bodyPr>
          <a:lstStyle/>
          <a:p>
            <a:fld id="{D57F1E4F-1CFF-5643-939E-217C01CDF565}" type="slidenum">
              <a:rPr lang="en-US" smtClean="0"/>
              <a:pPr/>
              <a:t>17</a:t>
            </a:fld>
            <a:endParaRPr lang="en-US" dirty="0"/>
          </a:p>
        </p:txBody>
      </p:sp>
      <p:sp>
        <p:nvSpPr>
          <p:cNvPr id="11" name="Title 1">
            <a:extLst>
              <a:ext uri="{FF2B5EF4-FFF2-40B4-BE49-F238E27FC236}">
                <a16:creationId xmlns:a16="http://schemas.microsoft.com/office/drawing/2014/main" id="{FF2A2A6D-5C01-48AF-A3EC-A76309B36C27}"/>
              </a:ext>
            </a:extLst>
          </p:cNvPr>
          <p:cNvSpPr txBox="1">
            <a:spLocks/>
          </p:cNvSpPr>
          <p:nvPr/>
        </p:nvSpPr>
        <p:spPr>
          <a:xfrm>
            <a:off x="400833" y="782877"/>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latin typeface="Yu Gothic UI Light" panose="020B0300000000000000" pitchFamily="34" charset="-128"/>
                <a:ea typeface="Yu Gothic UI Light" panose="020B0300000000000000" pitchFamily="34" charset="-128"/>
                <a:cs typeface="Calibri Light"/>
              </a:rPr>
              <a:t>1. The first experiment(Visual experiment)</a:t>
            </a:r>
          </a:p>
        </p:txBody>
      </p:sp>
      <p:sp>
        <p:nvSpPr>
          <p:cNvPr id="14" name="Title 1">
            <a:extLst>
              <a:ext uri="{FF2B5EF4-FFF2-40B4-BE49-F238E27FC236}">
                <a16:creationId xmlns:a16="http://schemas.microsoft.com/office/drawing/2014/main" id="{9D3CAAF2-2289-4A8E-BBA6-68E84EE66C2D}"/>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Results and discussions</a:t>
            </a:r>
          </a:p>
        </p:txBody>
      </p:sp>
      <p:pic>
        <p:nvPicPr>
          <p:cNvPr id="9" name="Picture 2" descr="Steag Romania - drapel | sidro.ro">
            <a:extLst>
              <a:ext uri="{FF2B5EF4-FFF2-40B4-BE49-F238E27FC236}">
                <a16:creationId xmlns:a16="http://schemas.microsoft.com/office/drawing/2014/main" id="{CD969F19-067D-4E53-9414-F8377790F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338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11E2EEF-64E0-4E29-B155-B0BC95646CE6}"/>
              </a:ext>
            </a:extLst>
          </p:cNvPr>
          <p:cNvGraphicFramePr>
            <a:graphicFrameLocks noGrp="1"/>
          </p:cNvGraphicFramePr>
          <p:nvPr>
            <p:extLst>
              <p:ext uri="{D42A27DB-BD31-4B8C-83A1-F6EECF244321}">
                <p14:modId xmlns:p14="http://schemas.microsoft.com/office/powerpoint/2010/main" val="1058595809"/>
              </p:ext>
            </p:extLst>
          </p:nvPr>
        </p:nvGraphicFramePr>
        <p:xfrm>
          <a:off x="1813857" y="3064830"/>
          <a:ext cx="8739321" cy="2351442"/>
        </p:xfrm>
        <a:graphic>
          <a:graphicData uri="http://schemas.openxmlformats.org/drawingml/2006/table">
            <a:tbl>
              <a:tblPr firstRow="1" bandRow="1">
                <a:tableStyleId>{16D9F66E-5EB9-4882-86FB-DCBF35E3C3E4}</a:tableStyleId>
              </a:tblPr>
              <a:tblGrid>
                <a:gridCol w="2913107">
                  <a:extLst>
                    <a:ext uri="{9D8B030D-6E8A-4147-A177-3AD203B41FA5}">
                      <a16:colId xmlns:a16="http://schemas.microsoft.com/office/drawing/2014/main" val="600245785"/>
                    </a:ext>
                  </a:extLst>
                </a:gridCol>
                <a:gridCol w="2913107">
                  <a:extLst>
                    <a:ext uri="{9D8B030D-6E8A-4147-A177-3AD203B41FA5}">
                      <a16:colId xmlns:a16="http://schemas.microsoft.com/office/drawing/2014/main" val="1966823303"/>
                    </a:ext>
                  </a:extLst>
                </a:gridCol>
                <a:gridCol w="2913107">
                  <a:extLst>
                    <a:ext uri="{9D8B030D-6E8A-4147-A177-3AD203B41FA5}">
                      <a16:colId xmlns:a16="http://schemas.microsoft.com/office/drawing/2014/main" val="321263702"/>
                    </a:ext>
                  </a:extLst>
                </a:gridCol>
              </a:tblGrid>
              <a:tr h="783814">
                <a:tc>
                  <a:txBody>
                    <a:bodyPr/>
                    <a:lstStyle/>
                    <a:p>
                      <a:r>
                        <a:rPr lang="en-US" dirty="0"/>
                        <a:t>Number of people</a:t>
                      </a:r>
                    </a:p>
                  </a:txBody>
                  <a:tcPr/>
                </a:tc>
                <a:tc>
                  <a:txBody>
                    <a:bodyPr/>
                    <a:lstStyle/>
                    <a:p>
                      <a:r>
                        <a:rPr lang="en-US" dirty="0"/>
                        <a:t>Sheets of paper</a:t>
                      </a:r>
                    </a:p>
                  </a:txBody>
                  <a:tcPr/>
                </a:tc>
                <a:tc>
                  <a:txBody>
                    <a:bodyPr/>
                    <a:lstStyle/>
                    <a:p>
                      <a:r>
                        <a:rPr lang="en-US" dirty="0"/>
                        <a:t>Result</a:t>
                      </a:r>
                    </a:p>
                  </a:txBody>
                  <a:tcPr/>
                </a:tc>
                <a:extLst>
                  <a:ext uri="{0D108BD9-81ED-4DB2-BD59-A6C34878D82A}">
                    <a16:rowId xmlns:a16="http://schemas.microsoft.com/office/drawing/2014/main" val="3504007058"/>
                  </a:ext>
                </a:extLst>
              </a:tr>
              <a:tr h="783814">
                <a:tc>
                  <a:txBody>
                    <a:bodyPr/>
                    <a:lstStyle/>
                    <a:p>
                      <a:r>
                        <a:rPr lang="en-US" dirty="0"/>
                        <a:t>28 people</a:t>
                      </a:r>
                    </a:p>
                  </a:txBody>
                  <a:tcPr/>
                </a:tc>
                <a:tc>
                  <a:txBody>
                    <a:bodyPr/>
                    <a:lstStyle/>
                    <a:p>
                      <a:r>
                        <a:rPr lang="en-US" dirty="0"/>
                        <a:t>5 or less</a:t>
                      </a:r>
                    </a:p>
                  </a:txBody>
                  <a:tcPr/>
                </a:tc>
                <a:tc>
                  <a:txBody>
                    <a:bodyPr/>
                    <a:lstStyle/>
                    <a:p>
                      <a:r>
                        <a:rPr lang="en-US" dirty="0"/>
                        <a:t>hit</a:t>
                      </a:r>
                    </a:p>
                  </a:txBody>
                  <a:tcPr/>
                </a:tc>
                <a:extLst>
                  <a:ext uri="{0D108BD9-81ED-4DB2-BD59-A6C34878D82A}">
                    <a16:rowId xmlns:a16="http://schemas.microsoft.com/office/drawing/2014/main" val="912497688"/>
                  </a:ext>
                </a:extLst>
              </a:tr>
              <a:tr h="783814">
                <a:tc>
                  <a:txBody>
                    <a:bodyPr/>
                    <a:lstStyle/>
                    <a:p>
                      <a:r>
                        <a:rPr lang="en-US" dirty="0"/>
                        <a:t>2 people</a:t>
                      </a:r>
                    </a:p>
                  </a:txBody>
                  <a:tcPr/>
                </a:tc>
                <a:tc>
                  <a:txBody>
                    <a:bodyPr/>
                    <a:lstStyle/>
                    <a:p>
                      <a:r>
                        <a:rPr lang="en-US" dirty="0"/>
                        <a:t>6 or 7 sheets</a:t>
                      </a:r>
                    </a:p>
                  </a:txBody>
                  <a:tcPr/>
                </a:tc>
                <a:tc>
                  <a:txBody>
                    <a:bodyPr/>
                    <a:lstStyle/>
                    <a:p>
                      <a:r>
                        <a:rPr lang="en-US" dirty="0"/>
                        <a:t>False alarm</a:t>
                      </a:r>
                    </a:p>
                  </a:txBody>
                  <a:tcPr/>
                </a:tc>
                <a:extLst>
                  <a:ext uri="{0D108BD9-81ED-4DB2-BD59-A6C34878D82A}">
                    <a16:rowId xmlns:a16="http://schemas.microsoft.com/office/drawing/2014/main" val="3439644364"/>
                  </a:ext>
                </a:extLst>
              </a:tr>
            </a:tbl>
          </a:graphicData>
        </a:graphic>
      </p:graphicFrame>
      <p:sp>
        <p:nvSpPr>
          <p:cNvPr id="6" name="TextBox 5">
            <a:extLst>
              <a:ext uri="{FF2B5EF4-FFF2-40B4-BE49-F238E27FC236}">
                <a16:creationId xmlns:a16="http://schemas.microsoft.com/office/drawing/2014/main" id="{3F942EE8-0432-42B4-B12C-62DE18CCF0B2}"/>
              </a:ext>
            </a:extLst>
          </p:cNvPr>
          <p:cNvSpPr txBox="1"/>
          <p:nvPr/>
        </p:nvSpPr>
        <p:spPr>
          <a:xfrm>
            <a:off x="466278" y="1892260"/>
            <a:ext cx="10086900"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The person under examination would have been correct if they said they can see the light when 5 or less sheets of paper were left.</a:t>
            </a:r>
          </a:p>
        </p:txBody>
      </p:sp>
      <p:sp>
        <p:nvSpPr>
          <p:cNvPr id="9" name="TextBox 8">
            <a:extLst>
              <a:ext uri="{FF2B5EF4-FFF2-40B4-BE49-F238E27FC236}">
                <a16:creationId xmlns:a16="http://schemas.microsoft.com/office/drawing/2014/main" id="{0D5664B2-C41F-4FCD-AAFE-D637BC7C3C76}"/>
              </a:ext>
            </a:extLst>
          </p:cNvPr>
          <p:cNvSpPr txBox="1"/>
          <p:nvPr/>
        </p:nvSpPr>
        <p:spPr>
          <a:xfrm>
            <a:off x="466278" y="2418499"/>
            <a:ext cx="4019049"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Here we have a table with the results</a:t>
            </a:r>
          </a:p>
        </p:txBody>
      </p:sp>
      <p:sp>
        <p:nvSpPr>
          <p:cNvPr id="12" name="TextBox 11">
            <a:extLst>
              <a:ext uri="{FF2B5EF4-FFF2-40B4-BE49-F238E27FC236}">
                <a16:creationId xmlns:a16="http://schemas.microsoft.com/office/drawing/2014/main" id="{FE8CE036-BD9D-4A83-9202-36C695FE4E9B}"/>
              </a:ext>
            </a:extLst>
          </p:cNvPr>
          <p:cNvSpPr txBox="1"/>
          <p:nvPr/>
        </p:nvSpPr>
        <p:spPr>
          <a:xfrm>
            <a:off x="466278" y="5762990"/>
            <a:ext cx="5629722" cy="461665"/>
          </a:xfrm>
          <a:prstGeom prst="rect">
            <a:avLst/>
          </a:prstGeom>
          <a:noFill/>
        </p:spPr>
        <p:txBody>
          <a:bodyPr wrap="square" rtlCol="0">
            <a:spAutoFit/>
          </a:bodyPr>
          <a:lstStyle/>
          <a:p>
            <a:r>
              <a:rPr lang="en-US" sz="2400" dirty="0">
                <a:latin typeface="Yu Gothic UI Light" panose="020B0300000000000000" pitchFamily="34" charset="-128"/>
                <a:ea typeface="Yu Gothic UI Light" panose="020B0300000000000000" pitchFamily="34" charset="-128"/>
              </a:rPr>
              <a:t>Why did 6 people get a False alarm? </a:t>
            </a:r>
          </a:p>
        </p:txBody>
      </p:sp>
      <p:cxnSp>
        <p:nvCxnSpPr>
          <p:cNvPr id="10" name="Straight Connector 9">
            <a:extLst>
              <a:ext uri="{FF2B5EF4-FFF2-40B4-BE49-F238E27FC236}">
                <a16:creationId xmlns:a16="http://schemas.microsoft.com/office/drawing/2014/main" id="{E5475DF9-3E39-41D1-A122-FEAA9D2541F1}"/>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BCFDC5A-AF3E-4D8A-BE66-D1A008B112C3}"/>
              </a:ext>
            </a:extLst>
          </p:cNvPr>
          <p:cNvSpPr>
            <a:spLocks noGrp="1"/>
          </p:cNvSpPr>
          <p:nvPr>
            <p:ph type="sldNum" sz="quarter" idx="12"/>
          </p:nvPr>
        </p:nvSpPr>
        <p:spPr/>
        <p:txBody>
          <a:bodyPr>
            <a:normAutofit/>
          </a:bodyPr>
          <a:lstStyle/>
          <a:p>
            <a:fld id="{D57F1E4F-1CFF-5643-939E-217C01CDF565}" type="slidenum">
              <a:rPr lang="en-US" smtClean="0"/>
              <a:pPr/>
              <a:t>18</a:t>
            </a:fld>
            <a:endParaRPr lang="en-US" dirty="0"/>
          </a:p>
        </p:txBody>
      </p:sp>
      <p:sp>
        <p:nvSpPr>
          <p:cNvPr id="11" name="Title 1">
            <a:extLst>
              <a:ext uri="{FF2B5EF4-FFF2-40B4-BE49-F238E27FC236}">
                <a16:creationId xmlns:a16="http://schemas.microsoft.com/office/drawing/2014/main" id="{126CCEF7-9C42-4929-97F8-1039039D4862}"/>
              </a:ext>
            </a:extLst>
          </p:cNvPr>
          <p:cNvSpPr txBox="1">
            <a:spLocks/>
          </p:cNvSpPr>
          <p:nvPr/>
        </p:nvSpPr>
        <p:spPr>
          <a:xfrm>
            <a:off x="400833" y="782877"/>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latin typeface="Yu Gothic UI Light" panose="020B0300000000000000" pitchFamily="34" charset="-128"/>
                <a:ea typeface="Yu Gothic UI Light" panose="020B0300000000000000" pitchFamily="34" charset="-128"/>
                <a:cs typeface="Calibri Light"/>
              </a:rPr>
              <a:t>1. The first experiment(Visual experiment)</a:t>
            </a:r>
          </a:p>
        </p:txBody>
      </p:sp>
      <p:sp>
        <p:nvSpPr>
          <p:cNvPr id="14" name="Title 1">
            <a:extLst>
              <a:ext uri="{FF2B5EF4-FFF2-40B4-BE49-F238E27FC236}">
                <a16:creationId xmlns:a16="http://schemas.microsoft.com/office/drawing/2014/main" id="{CBB878DE-CEAE-4006-9352-2121E13994C7}"/>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Results and discussions</a:t>
            </a:r>
          </a:p>
        </p:txBody>
      </p:sp>
      <p:pic>
        <p:nvPicPr>
          <p:cNvPr id="15" name="Picture 2" descr="Steag Romania - drapel | sidro.ro">
            <a:extLst>
              <a:ext uri="{FF2B5EF4-FFF2-40B4-BE49-F238E27FC236}">
                <a16:creationId xmlns:a16="http://schemas.microsoft.com/office/drawing/2014/main" id="{5E6C1DFA-8C7A-4C26-A457-AFCC9F4D4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61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C2B62B-89A2-4C3B-B4BA-1C153A3AEA9E}"/>
              </a:ext>
            </a:extLst>
          </p:cNvPr>
          <p:cNvSpPr txBox="1">
            <a:spLocks/>
          </p:cNvSpPr>
          <p:nvPr/>
        </p:nvSpPr>
        <p:spPr>
          <a:xfrm>
            <a:off x="295538" y="795385"/>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latin typeface="Yu Gothic UI Light" panose="020B0300000000000000" pitchFamily="34" charset="-128"/>
                <a:ea typeface="Yu Gothic UI Light" panose="020B0300000000000000" pitchFamily="34" charset="-128"/>
                <a:cs typeface="Calibri Light"/>
              </a:rPr>
              <a:t>2. The second experiment(Sound based experiment)</a:t>
            </a:r>
          </a:p>
        </p:txBody>
      </p:sp>
      <p:sp>
        <p:nvSpPr>
          <p:cNvPr id="6" name="TextBox 5">
            <a:extLst>
              <a:ext uri="{FF2B5EF4-FFF2-40B4-BE49-F238E27FC236}">
                <a16:creationId xmlns:a16="http://schemas.microsoft.com/office/drawing/2014/main" id="{B7518E36-CE46-4D18-A4CA-A7479DCF4312}"/>
              </a:ext>
            </a:extLst>
          </p:cNvPr>
          <p:cNvSpPr txBox="1"/>
          <p:nvPr/>
        </p:nvSpPr>
        <p:spPr>
          <a:xfrm>
            <a:off x="295538" y="1900871"/>
            <a:ext cx="7058647" cy="4524315"/>
          </a:xfrm>
          <a:prstGeom prst="rect">
            <a:avLst/>
          </a:prstGeom>
          <a:noFill/>
        </p:spPr>
        <p:txBody>
          <a:bodyPr wrap="square" rtlCol="0">
            <a:spAutoFit/>
          </a:bodyPr>
          <a:lstStyle/>
          <a:p>
            <a:r>
              <a:rPr lang="en-US" dirty="0">
                <a:latin typeface="Yu Gothic UI Light" panose="020B0300000000000000" pitchFamily="34" charset="-128"/>
                <a:ea typeface="Yu Gothic UI Light" panose="020B0300000000000000" pitchFamily="34" charset="-128"/>
              </a:rPr>
              <a:t>What were the steps of this experiment:</a:t>
            </a:r>
          </a:p>
          <a:p>
            <a:pPr marL="800100" lvl="1" indent="-342900">
              <a:buFont typeface="+mj-lt"/>
              <a:buAutoNum type="arabicPeriod"/>
            </a:pPr>
            <a:r>
              <a:rPr lang="en-US" dirty="0">
                <a:latin typeface="Yu Gothic UI Light" panose="020B0300000000000000" pitchFamily="34" charset="-128"/>
                <a:ea typeface="Yu Gothic UI Light" panose="020B0300000000000000" pitchFamily="34" charset="-128"/>
              </a:rPr>
              <a:t>Set the volume on the headphones to the minimum.</a:t>
            </a: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r>
              <a:rPr lang="en-US" dirty="0">
                <a:latin typeface="Yu Gothic UI Light" panose="020B0300000000000000" pitchFamily="34" charset="-128"/>
                <a:ea typeface="Yu Gothic UI Light" panose="020B0300000000000000" pitchFamily="34" charset="-128"/>
              </a:rPr>
              <a:t>Play white noise in the headphones</a:t>
            </a: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endParaRPr lang="en-US" dirty="0">
              <a:latin typeface="Yu Gothic UI Light" panose="020B0300000000000000" pitchFamily="34" charset="-128"/>
              <a:ea typeface="Yu Gothic UI Light" panose="020B0300000000000000" pitchFamily="34" charset="-128"/>
            </a:endParaRPr>
          </a:p>
          <a:p>
            <a:pPr marL="800100" lvl="1" indent="-342900">
              <a:buFont typeface="+mj-lt"/>
              <a:buAutoNum type="arabicPeriod"/>
            </a:pPr>
            <a:r>
              <a:rPr lang="en-US" dirty="0">
                <a:latin typeface="Yu Gothic UI Light" panose="020B0300000000000000" pitchFamily="34" charset="-128"/>
                <a:ea typeface="Yu Gothic UI Light" panose="020B0300000000000000" pitchFamily="34" charset="-128"/>
              </a:rPr>
              <a:t>Have persons listening to that white noise and slowly increase the volume until they confirm that they hear the sound.</a:t>
            </a:r>
          </a:p>
        </p:txBody>
      </p:sp>
      <p:pic>
        <p:nvPicPr>
          <p:cNvPr id="8" name="Picture 7">
            <a:extLst>
              <a:ext uri="{FF2B5EF4-FFF2-40B4-BE49-F238E27FC236}">
                <a16:creationId xmlns:a16="http://schemas.microsoft.com/office/drawing/2014/main" id="{BAF8D8AD-4147-4FFF-8096-6008D3C722BE}"/>
              </a:ext>
            </a:extLst>
          </p:cNvPr>
          <p:cNvPicPr>
            <a:picLocks noChangeAspect="1"/>
          </p:cNvPicPr>
          <p:nvPr/>
        </p:nvPicPr>
        <p:blipFill>
          <a:blip r:embed="rId3"/>
          <a:stretch>
            <a:fillRect/>
          </a:stretch>
        </p:blipFill>
        <p:spPr>
          <a:xfrm>
            <a:off x="811474" y="3222558"/>
            <a:ext cx="4882016" cy="2379983"/>
          </a:xfrm>
          <a:prstGeom prst="rect">
            <a:avLst/>
          </a:prstGeom>
        </p:spPr>
      </p:pic>
      <p:pic>
        <p:nvPicPr>
          <p:cNvPr id="10" name="Picture 9">
            <a:extLst>
              <a:ext uri="{FF2B5EF4-FFF2-40B4-BE49-F238E27FC236}">
                <a16:creationId xmlns:a16="http://schemas.microsoft.com/office/drawing/2014/main" id="{4C7C0DF5-E7E5-4AB1-A2AC-6E61419EF84B}"/>
              </a:ext>
            </a:extLst>
          </p:cNvPr>
          <p:cNvPicPr>
            <a:picLocks noChangeAspect="1"/>
          </p:cNvPicPr>
          <p:nvPr/>
        </p:nvPicPr>
        <p:blipFill>
          <a:blip r:embed="rId4"/>
          <a:stretch>
            <a:fillRect/>
          </a:stretch>
        </p:blipFill>
        <p:spPr>
          <a:xfrm>
            <a:off x="7327754" y="3099073"/>
            <a:ext cx="3502602" cy="2626951"/>
          </a:xfrm>
          <a:prstGeom prst="rect">
            <a:avLst/>
          </a:prstGeom>
        </p:spPr>
      </p:pic>
      <p:cxnSp>
        <p:nvCxnSpPr>
          <p:cNvPr id="7" name="Straight Connector 6">
            <a:extLst>
              <a:ext uri="{FF2B5EF4-FFF2-40B4-BE49-F238E27FC236}">
                <a16:creationId xmlns:a16="http://schemas.microsoft.com/office/drawing/2014/main" id="{D241C500-043C-4169-AFAC-70D21BEF95DB}"/>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42D95A6-121B-4F3D-AE5E-0E6391FEA4FB}"/>
              </a:ext>
            </a:extLst>
          </p:cNvPr>
          <p:cNvSpPr>
            <a:spLocks noGrp="1"/>
          </p:cNvSpPr>
          <p:nvPr>
            <p:ph type="sldNum" sz="quarter" idx="12"/>
          </p:nvPr>
        </p:nvSpPr>
        <p:spPr/>
        <p:txBody>
          <a:bodyPr>
            <a:normAutofit/>
          </a:bodyPr>
          <a:lstStyle/>
          <a:p>
            <a:fld id="{D57F1E4F-1CFF-5643-939E-217C01CDF565}" type="slidenum">
              <a:rPr lang="en-US" smtClean="0"/>
              <a:pPr/>
              <a:t>19</a:t>
            </a:fld>
            <a:endParaRPr lang="en-US" dirty="0"/>
          </a:p>
        </p:txBody>
      </p:sp>
      <p:sp>
        <p:nvSpPr>
          <p:cNvPr id="12" name="Title 1">
            <a:extLst>
              <a:ext uri="{FF2B5EF4-FFF2-40B4-BE49-F238E27FC236}">
                <a16:creationId xmlns:a16="http://schemas.microsoft.com/office/drawing/2014/main" id="{6E66A01B-CDE3-426B-B870-AD8BDA2993BF}"/>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Results and discussions</a:t>
            </a:r>
          </a:p>
        </p:txBody>
      </p:sp>
      <p:pic>
        <p:nvPicPr>
          <p:cNvPr id="13" name="Picture 2" descr="Steag Romania - drapel | sidro.ro">
            <a:extLst>
              <a:ext uri="{FF2B5EF4-FFF2-40B4-BE49-F238E27FC236}">
                <a16:creationId xmlns:a16="http://schemas.microsoft.com/office/drawing/2014/main" id="{D1D9E897-8677-4768-AE61-F84560296C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4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F8F22D-8938-465F-A781-F506E014560F}"/>
              </a:ext>
            </a:extLst>
          </p:cNvPr>
          <p:cNvSpPr txBox="1"/>
          <p:nvPr/>
        </p:nvSpPr>
        <p:spPr>
          <a:xfrm>
            <a:off x="317327" y="751562"/>
            <a:ext cx="408974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latin typeface="Yu Gothic UI Light" panose="020B0300000000000000" pitchFamily="34" charset="-128"/>
                <a:ea typeface="Yu Gothic UI Light" panose="020B0300000000000000" pitchFamily="34" charset="-128"/>
              </a:rPr>
              <a:t>Problem statement</a:t>
            </a:r>
            <a:endParaRPr lang="en-US" b="1" dirty="0">
              <a:latin typeface="Yu Gothic UI Light" panose="020B0300000000000000" pitchFamily="34" charset="-128"/>
              <a:ea typeface="Yu Gothic UI Light" panose="020B0300000000000000" pitchFamily="34" charset="-128"/>
            </a:endParaRPr>
          </a:p>
        </p:txBody>
      </p:sp>
      <p:sp>
        <p:nvSpPr>
          <p:cNvPr id="6" name="Title 1">
            <a:extLst>
              <a:ext uri="{FF2B5EF4-FFF2-40B4-BE49-F238E27FC236}">
                <a16:creationId xmlns:a16="http://schemas.microsoft.com/office/drawing/2014/main" id="{511A0343-3AA3-4678-AE26-88856F6727B1}"/>
              </a:ext>
            </a:extLst>
          </p:cNvPr>
          <p:cNvSpPr>
            <a:spLocks noGrp="1"/>
          </p:cNvSpPr>
          <p:nvPr>
            <p:ph type="title"/>
          </p:nvPr>
        </p:nvSpPr>
        <p:spPr>
          <a:xfrm>
            <a:off x="4272396" y="2554903"/>
            <a:ext cx="7368711" cy="4464881"/>
          </a:xfrm>
          <a:effectLst/>
        </p:spPr>
        <p:txBody>
          <a:bodyPr vert="horz" lIns="91440" tIns="45720" rIns="91440" bIns="45720" rtlCol="0" anchor="ctr">
            <a:normAutofit/>
          </a:bodyPr>
          <a:lstStyle/>
          <a:p>
            <a:pPr algn="ctr"/>
            <a:r>
              <a:rPr lang="en-US" sz="3200" b="1" i="0" u="none" strike="noStrike" baseline="0" dirty="0">
                <a:solidFill>
                  <a:schemeClr val="tx1"/>
                </a:solidFill>
                <a:latin typeface="Yu Gothic UI Light" panose="020B0300000000000000" pitchFamily="34" charset="-128"/>
                <a:ea typeface="Yu Gothic UI Light" panose="020B0300000000000000" pitchFamily="34" charset="-128"/>
              </a:rPr>
              <a:t>Controlling signal-to-noise ratio is important in many measurements to distinguish a meaningful</a:t>
            </a:r>
            <a:br>
              <a:rPr lang="en-US" sz="3200" b="1" i="0" u="none" strike="noStrike" baseline="0" dirty="0">
                <a:solidFill>
                  <a:schemeClr val="tx1"/>
                </a:solidFill>
                <a:latin typeface="Yu Gothic UI Light" panose="020B0300000000000000" pitchFamily="34" charset="-128"/>
                <a:ea typeface="Yu Gothic UI Light" panose="020B0300000000000000" pitchFamily="34" charset="-128"/>
              </a:rPr>
            </a:br>
            <a:r>
              <a:rPr lang="en-US" sz="3200" b="1" i="0" u="none" strike="noStrike" baseline="0" dirty="0">
                <a:solidFill>
                  <a:schemeClr val="tx1"/>
                </a:solidFill>
                <a:latin typeface="Yu Gothic UI Light" panose="020B0300000000000000" pitchFamily="34" charset="-128"/>
                <a:ea typeface="Yu Gothic UI Light" panose="020B0300000000000000" pitchFamily="34" charset="-128"/>
              </a:rPr>
              <a:t>signal from statistical fluke. Propose a problem requiring experiments to detect very weak signals.</a:t>
            </a:r>
            <a:endParaRPr lang="en-US" sz="3200" b="1" dirty="0">
              <a:solidFill>
                <a:schemeClr val="tx1"/>
              </a:solidFill>
              <a:latin typeface="Yu Gothic UI Light" panose="020B0300000000000000" pitchFamily="34" charset="-128"/>
              <a:ea typeface="Yu Gothic UI Light" panose="020B0300000000000000" pitchFamily="34" charset="-128"/>
              <a:cs typeface="Calibri Light"/>
            </a:endParaRPr>
          </a:p>
        </p:txBody>
      </p:sp>
      <p:sp>
        <p:nvSpPr>
          <p:cNvPr id="2" name="Slide Number Placeholder 1">
            <a:extLst>
              <a:ext uri="{FF2B5EF4-FFF2-40B4-BE49-F238E27FC236}">
                <a16:creationId xmlns:a16="http://schemas.microsoft.com/office/drawing/2014/main" id="{5C0FAC61-67F7-40C9-B0B2-FF1AE058A04A}"/>
              </a:ext>
            </a:extLst>
          </p:cNvPr>
          <p:cNvSpPr>
            <a:spLocks noGrp="1"/>
          </p:cNvSpPr>
          <p:nvPr>
            <p:ph type="sldNum" sz="quarter" idx="12"/>
          </p:nvPr>
        </p:nvSpPr>
        <p:spPr/>
        <p:txBody>
          <a:bodyPr>
            <a:normAutofit/>
          </a:bodyPr>
          <a:lstStyle/>
          <a:p>
            <a:fld id="{D57F1E4F-1CFF-5643-939E-217C01CDF565}" type="slidenum">
              <a:rPr lang="en-US" smtClean="0"/>
              <a:pPr/>
              <a:t>2</a:t>
            </a:fld>
            <a:endParaRPr lang="en-US" dirty="0"/>
          </a:p>
        </p:txBody>
      </p:sp>
      <p:cxnSp>
        <p:nvCxnSpPr>
          <p:cNvPr id="7" name="Connector: Elbow 6">
            <a:extLst>
              <a:ext uri="{FF2B5EF4-FFF2-40B4-BE49-F238E27FC236}">
                <a16:creationId xmlns:a16="http://schemas.microsoft.com/office/drawing/2014/main" id="{550C717D-C025-4484-B41F-6005D83A6D78}"/>
              </a:ext>
            </a:extLst>
          </p:cNvPr>
          <p:cNvCxnSpPr>
            <a:cxnSpLocks/>
          </p:cNvCxnSpPr>
          <p:nvPr/>
        </p:nvCxnSpPr>
        <p:spPr>
          <a:xfrm rot="5400000">
            <a:off x="603251" y="2876549"/>
            <a:ext cx="6858000" cy="1104902"/>
          </a:xfrm>
          <a:prstGeom prst="bentConnector3">
            <a:avLst>
              <a:gd name="adj1" fmla="val 40185"/>
            </a:avLst>
          </a:prstGeom>
          <a:ln w="38100">
            <a:solidFill>
              <a:srgbClr val="173D7E"/>
            </a:solidFill>
          </a:ln>
        </p:spPr>
        <p:style>
          <a:lnRef idx="1">
            <a:schemeClr val="accent2"/>
          </a:lnRef>
          <a:fillRef idx="0">
            <a:schemeClr val="accent2"/>
          </a:fillRef>
          <a:effectRef idx="0">
            <a:schemeClr val="accent2"/>
          </a:effectRef>
          <a:fontRef idx="minor">
            <a:schemeClr val="tx1"/>
          </a:fontRef>
        </p:style>
      </p:cxnSp>
      <p:pic>
        <p:nvPicPr>
          <p:cNvPr id="8" name="Picture 2" descr="Steag Romania - drapel | sidro.ro">
            <a:extLst>
              <a:ext uri="{FF2B5EF4-FFF2-40B4-BE49-F238E27FC236}">
                <a16:creationId xmlns:a16="http://schemas.microsoft.com/office/drawing/2014/main" id="{8A9D2471-E815-49AD-A7F0-CF312CFBF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493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5982918-ED45-40FB-8353-5C411E32A3B3}"/>
              </a:ext>
            </a:extLst>
          </p:cNvPr>
          <p:cNvSpPr txBox="1"/>
          <p:nvPr/>
        </p:nvSpPr>
        <p:spPr>
          <a:xfrm>
            <a:off x="400833" y="1628834"/>
            <a:ext cx="10086900" cy="646331"/>
          </a:xfrm>
          <a:prstGeom prst="rect">
            <a:avLst/>
          </a:prstGeom>
          <a:noFill/>
        </p:spPr>
        <p:txBody>
          <a:bodyPr wrap="square" rtlCol="0">
            <a:spAutoFit/>
          </a:bodyPr>
          <a:lstStyle/>
          <a:p>
            <a:r>
              <a:rPr lang="en-US" dirty="0">
                <a:latin typeface="Yu Gothic UI Light" panose="020B0300000000000000" pitchFamily="34" charset="-128"/>
                <a:ea typeface="Yu Gothic UI Light" panose="020B0300000000000000" pitchFamily="34" charset="-128"/>
              </a:rPr>
              <a:t>We measured the background noise in the room , the noise coming from the headphones at 0.005% volume, and the noise produced by the headphones at 0.04%.</a:t>
            </a:r>
          </a:p>
        </p:txBody>
      </p:sp>
      <p:pic>
        <p:nvPicPr>
          <p:cNvPr id="12" name="Picture 11">
            <a:extLst>
              <a:ext uri="{FF2B5EF4-FFF2-40B4-BE49-F238E27FC236}">
                <a16:creationId xmlns:a16="http://schemas.microsoft.com/office/drawing/2014/main" id="{915B6751-3288-44B6-B086-14D158610D38}"/>
              </a:ext>
            </a:extLst>
          </p:cNvPr>
          <p:cNvPicPr>
            <a:picLocks noChangeAspect="1"/>
          </p:cNvPicPr>
          <p:nvPr/>
        </p:nvPicPr>
        <p:blipFill>
          <a:blip r:embed="rId3"/>
          <a:stretch>
            <a:fillRect/>
          </a:stretch>
        </p:blipFill>
        <p:spPr>
          <a:xfrm>
            <a:off x="7168251" y="2360445"/>
            <a:ext cx="1967837" cy="2623782"/>
          </a:xfrm>
          <a:prstGeom prst="rect">
            <a:avLst/>
          </a:prstGeom>
        </p:spPr>
      </p:pic>
      <p:pic>
        <p:nvPicPr>
          <p:cNvPr id="14" name="Picture 13">
            <a:extLst>
              <a:ext uri="{FF2B5EF4-FFF2-40B4-BE49-F238E27FC236}">
                <a16:creationId xmlns:a16="http://schemas.microsoft.com/office/drawing/2014/main" id="{4AB430B2-C822-4D8B-9021-BD57506B4817}"/>
              </a:ext>
            </a:extLst>
          </p:cNvPr>
          <p:cNvPicPr>
            <a:picLocks noChangeAspect="1"/>
          </p:cNvPicPr>
          <p:nvPr/>
        </p:nvPicPr>
        <p:blipFill>
          <a:blip r:embed="rId4"/>
          <a:stretch>
            <a:fillRect/>
          </a:stretch>
        </p:blipFill>
        <p:spPr>
          <a:xfrm rot="10800000">
            <a:off x="487048" y="2442656"/>
            <a:ext cx="1967836" cy="2623781"/>
          </a:xfrm>
          <a:prstGeom prst="rect">
            <a:avLst/>
          </a:prstGeom>
        </p:spPr>
      </p:pic>
      <p:pic>
        <p:nvPicPr>
          <p:cNvPr id="18" name="Picture 17">
            <a:extLst>
              <a:ext uri="{FF2B5EF4-FFF2-40B4-BE49-F238E27FC236}">
                <a16:creationId xmlns:a16="http://schemas.microsoft.com/office/drawing/2014/main" id="{651BB347-6357-43E1-A708-F7CCA29CA4D4}"/>
              </a:ext>
            </a:extLst>
          </p:cNvPr>
          <p:cNvPicPr>
            <a:picLocks noChangeAspect="1"/>
          </p:cNvPicPr>
          <p:nvPr/>
        </p:nvPicPr>
        <p:blipFill>
          <a:blip r:embed="rId5"/>
          <a:stretch>
            <a:fillRect/>
          </a:stretch>
        </p:blipFill>
        <p:spPr>
          <a:xfrm>
            <a:off x="4621820" y="2360445"/>
            <a:ext cx="1967836" cy="2623782"/>
          </a:xfrm>
          <a:prstGeom prst="rect">
            <a:avLst/>
          </a:prstGeom>
        </p:spPr>
      </p:pic>
      <p:cxnSp>
        <p:nvCxnSpPr>
          <p:cNvPr id="20" name="Straight Connector 19">
            <a:extLst>
              <a:ext uri="{FF2B5EF4-FFF2-40B4-BE49-F238E27FC236}">
                <a16:creationId xmlns:a16="http://schemas.microsoft.com/office/drawing/2014/main" id="{1AA23F2B-4576-46F6-89CD-D2078CE2CBB8}"/>
              </a:ext>
            </a:extLst>
          </p:cNvPr>
          <p:cNvCxnSpPr>
            <a:cxnSpLocks/>
            <a:stCxn id="14" idx="1"/>
          </p:cNvCxnSpPr>
          <p:nvPr/>
        </p:nvCxnSpPr>
        <p:spPr>
          <a:xfrm flipV="1">
            <a:off x="2454884" y="3383609"/>
            <a:ext cx="428651" cy="370937"/>
          </a:xfrm>
          <a:prstGeom prst="line">
            <a:avLst/>
          </a:prstGeom>
          <a:ln>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216E0D0-5DFB-41BA-9402-495255BFF2DD}"/>
              </a:ext>
            </a:extLst>
          </p:cNvPr>
          <p:cNvSpPr txBox="1"/>
          <p:nvPr/>
        </p:nvSpPr>
        <p:spPr>
          <a:xfrm>
            <a:off x="2777014" y="3243080"/>
            <a:ext cx="1562359" cy="261610"/>
          </a:xfrm>
          <a:prstGeom prst="rect">
            <a:avLst/>
          </a:prstGeom>
          <a:noFill/>
        </p:spPr>
        <p:txBody>
          <a:bodyPr wrap="square" rtlCol="0">
            <a:spAutoFit/>
          </a:bodyPr>
          <a:lstStyle/>
          <a:p>
            <a:pPr algn="r"/>
            <a:r>
              <a:rPr lang="en-US" sz="1100" b="1" dirty="0">
                <a:latin typeface="Yu Gothic UI Light" panose="020B0300000000000000" pitchFamily="34" charset="-128"/>
                <a:ea typeface="Yu Gothic UI Light" panose="020B0300000000000000" pitchFamily="34" charset="-128"/>
              </a:rPr>
              <a:t>headphones turned off</a:t>
            </a:r>
          </a:p>
        </p:txBody>
      </p:sp>
      <p:cxnSp>
        <p:nvCxnSpPr>
          <p:cNvPr id="23" name="Straight Connector 22">
            <a:extLst>
              <a:ext uri="{FF2B5EF4-FFF2-40B4-BE49-F238E27FC236}">
                <a16:creationId xmlns:a16="http://schemas.microsoft.com/office/drawing/2014/main" id="{4DFAFE11-5376-4673-B270-1DAA016A6AFF}"/>
              </a:ext>
            </a:extLst>
          </p:cNvPr>
          <p:cNvCxnSpPr>
            <a:cxnSpLocks/>
            <a:endCxn id="18" idx="1"/>
          </p:cNvCxnSpPr>
          <p:nvPr/>
        </p:nvCxnSpPr>
        <p:spPr>
          <a:xfrm flipV="1">
            <a:off x="3779920" y="3672336"/>
            <a:ext cx="841900" cy="568357"/>
          </a:xfrm>
          <a:prstGeom prst="line">
            <a:avLst/>
          </a:prstGeom>
          <a:ln>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5D9B745-8696-48B5-92EE-6E0350F910C1}"/>
              </a:ext>
            </a:extLst>
          </p:cNvPr>
          <p:cNvSpPr txBox="1"/>
          <p:nvPr/>
        </p:nvSpPr>
        <p:spPr>
          <a:xfrm>
            <a:off x="2893028" y="4102879"/>
            <a:ext cx="1258897" cy="430887"/>
          </a:xfrm>
          <a:prstGeom prst="rect">
            <a:avLst/>
          </a:prstGeom>
          <a:noFill/>
        </p:spPr>
        <p:txBody>
          <a:bodyPr wrap="square" rtlCol="0">
            <a:spAutoFit/>
          </a:bodyPr>
          <a:lstStyle/>
          <a:p>
            <a:r>
              <a:rPr lang="en-US" sz="1100" b="1" dirty="0">
                <a:latin typeface="Yu Gothic UI Light" panose="020B0300000000000000" pitchFamily="34" charset="-128"/>
                <a:ea typeface="Yu Gothic UI Light" panose="020B0300000000000000" pitchFamily="34" charset="-128"/>
              </a:rPr>
              <a:t>0.005%(the minimum volume)</a:t>
            </a:r>
          </a:p>
        </p:txBody>
      </p:sp>
      <p:cxnSp>
        <p:nvCxnSpPr>
          <p:cNvPr id="25" name="Straight Connector 24">
            <a:extLst>
              <a:ext uri="{FF2B5EF4-FFF2-40B4-BE49-F238E27FC236}">
                <a16:creationId xmlns:a16="http://schemas.microsoft.com/office/drawing/2014/main" id="{F881D920-0098-4C2F-9E41-5C5C1487ECE2}"/>
              </a:ext>
            </a:extLst>
          </p:cNvPr>
          <p:cNvCxnSpPr>
            <a:cxnSpLocks/>
            <a:stCxn id="12" idx="3"/>
          </p:cNvCxnSpPr>
          <p:nvPr/>
        </p:nvCxnSpPr>
        <p:spPr>
          <a:xfrm flipV="1">
            <a:off x="9136088" y="3493335"/>
            <a:ext cx="467582" cy="179001"/>
          </a:xfrm>
          <a:prstGeom prst="line">
            <a:avLst/>
          </a:prstGeom>
          <a:ln>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CB719FB-C20C-4740-819E-F8AFF2037A3E}"/>
              </a:ext>
            </a:extLst>
          </p:cNvPr>
          <p:cNvSpPr txBox="1"/>
          <p:nvPr/>
        </p:nvSpPr>
        <p:spPr>
          <a:xfrm>
            <a:off x="9136088" y="3241449"/>
            <a:ext cx="1967837" cy="430887"/>
          </a:xfrm>
          <a:prstGeom prst="rect">
            <a:avLst/>
          </a:prstGeom>
          <a:noFill/>
        </p:spPr>
        <p:txBody>
          <a:bodyPr wrap="square" rtlCol="0">
            <a:spAutoFit/>
          </a:bodyPr>
          <a:lstStyle/>
          <a:p>
            <a:pPr algn="r"/>
            <a:r>
              <a:rPr lang="en-US" sz="1100" b="1" dirty="0">
                <a:latin typeface="Yu Gothic UI Light" panose="020B0300000000000000" pitchFamily="34" charset="-128"/>
                <a:ea typeface="Yu Gothic UI Light" panose="020B0300000000000000" pitchFamily="34" charset="-128"/>
              </a:rPr>
              <a:t>0.04%(the volume that could be have been heard)</a:t>
            </a:r>
          </a:p>
        </p:txBody>
      </p:sp>
      <p:sp>
        <p:nvSpPr>
          <p:cNvPr id="40" name="TextBox 39">
            <a:extLst>
              <a:ext uri="{FF2B5EF4-FFF2-40B4-BE49-F238E27FC236}">
                <a16:creationId xmlns:a16="http://schemas.microsoft.com/office/drawing/2014/main" id="{E4CDA4EE-EFFD-446F-B613-1A7A09EB9AD0}"/>
              </a:ext>
            </a:extLst>
          </p:cNvPr>
          <p:cNvSpPr txBox="1"/>
          <p:nvPr/>
        </p:nvSpPr>
        <p:spPr>
          <a:xfrm>
            <a:off x="400833" y="5066437"/>
            <a:ext cx="7107942" cy="1754326"/>
          </a:xfrm>
          <a:prstGeom prst="rect">
            <a:avLst/>
          </a:prstGeom>
          <a:noFill/>
        </p:spPr>
        <p:txBody>
          <a:bodyPr wrap="square" rtlCol="0">
            <a:spAutoFit/>
          </a:bodyPr>
          <a:lstStyle/>
          <a:p>
            <a:r>
              <a:rPr lang="en-US" dirty="0">
                <a:latin typeface="Yu Gothic UI Light" panose="020B0300000000000000" pitchFamily="34" charset="-128"/>
                <a:ea typeface="Yu Gothic UI Light" panose="020B0300000000000000" pitchFamily="34" charset="-128"/>
              </a:rPr>
              <a:t>Now, from here we can calculate the signal to noise ratio at 0.04% volume:</a:t>
            </a:r>
          </a:p>
          <a:p>
            <a:endParaRPr lang="en-US" dirty="0">
              <a:latin typeface="Yu Gothic UI Light" panose="020B0300000000000000" pitchFamily="34" charset="-128"/>
              <a:ea typeface="Yu Gothic UI Light" panose="020B0300000000000000" pitchFamily="34" charset="-128"/>
            </a:endParaRPr>
          </a:p>
          <a:p>
            <a:r>
              <a:rPr lang="en-US" dirty="0">
                <a:latin typeface="Yu Gothic UI Light" panose="020B0300000000000000" pitchFamily="34" charset="-128"/>
                <a:ea typeface="Yu Gothic UI Light" panose="020B0300000000000000" pitchFamily="34" charset="-128"/>
              </a:rPr>
              <a:t>SNR: S-N=white noise(0.04% volume)-background noise</a:t>
            </a:r>
          </a:p>
          <a:p>
            <a:r>
              <a:rPr lang="en-US" dirty="0">
                <a:latin typeface="Yu Gothic UI Light" panose="020B0300000000000000" pitchFamily="34" charset="-128"/>
                <a:ea typeface="Yu Gothic UI Light" panose="020B0300000000000000" pitchFamily="34" charset="-128"/>
              </a:rPr>
              <a:t>         S-N=49.1-46.4</a:t>
            </a:r>
          </a:p>
          <a:p>
            <a:r>
              <a:rPr lang="en-US" dirty="0">
                <a:latin typeface="Yu Gothic UI Light" panose="020B0300000000000000" pitchFamily="34" charset="-128"/>
                <a:ea typeface="Yu Gothic UI Light" panose="020B0300000000000000" pitchFamily="34" charset="-128"/>
              </a:rPr>
              <a:t>SNR=2.7 dB</a:t>
            </a:r>
          </a:p>
        </p:txBody>
      </p:sp>
      <p:cxnSp>
        <p:nvCxnSpPr>
          <p:cNvPr id="15" name="Straight Connector 14">
            <a:extLst>
              <a:ext uri="{FF2B5EF4-FFF2-40B4-BE49-F238E27FC236}">
                <a16:creationId xmlns:a16="http://schemas.microsoft.com/office/drawing/2014/main" id="{30D4E4EE-64AC-4915-8D3A-921477B45E84}"/>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2BADC4F-2140-48AF-B2C8-885A21BCC45C}"/>
              </a:ext>
            </a:extLst>
          </p:cNvPr>
          <p:cNvSpPr>
            <a:spLocks noGrp="1"/>
          </p:cNvSpPr>
          <p:nvPr>
            <p:ph type="sldNum" sz="quarter" idx="12"/>
          </p:nvPr>
        </p:nvSpPr>
        <p:spPr/>
        <p:txBody>
          <a:bodyPr>
            <a:normAutofit/>
          </a:bodyPr>
          <a:lstStyle/>
          <a:p>
            <a:fld id="{D57F1E4F-1CFF-5643-939E-217C01CDF565}" type="slidenum">
              <a:rPr lang="en-US" smtClean="0"/>
              <a:pPr/>
              <a:t>20</a:t>
            </a:fld>
            <a:endParaRPr lang="en-US" dirty="0"/>
          </a:p>
        </p:txBody>
      </p:sp>
      <p:sp>
        <p:nvSpPr>
          <p:cNvPr id="26" name="Title 1">
            <a:extLst>
              <a:ext uri="{FF2B5EF4-FFF2-40B4-BE49-F238E27FC236}">
                <a16:creationId xmlns:a16="http://schemas.microsoft.com/office/drawing/2014/main" id="{B47F6EBF-8F66-4D07-9DA6-103761AB4083}"/>
              </a:ext>
            </a:extLst>
          </p:cNvPr>
          <p:cNvSpPr txBox="1">
            <a:spLocks/>
          </p:cNvSpPr>
          <p:nvPr/>
        </p:nvSpPr>
        <p:spPr>
          <a:xfrm>
            <a:off x="295538" y="795385"/>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latin typeface="Yu Gothic UI Light" panose="020B0300000000000000" pitchFamily="34" charset="-128"/>
                <a:ea typeface="Yu Gothic UI Light" panose="020B0300000000000000" pitchFamily="34" charset="-128"/>
                <a:cs typeface="Calibri Light"/>
              </a:rPr>
              <a:t>2. The second experiment(Sound based experiment)</a:t>
            </a:r>
          </a:p>
        </p:txBody>
      </p:sp>
      <p:sp>
        <p:nvSpPr>
          <p:cNvPr id="27" name="Title 1">
            <a:extLst>
              <a:ext uri="{FF2B5EF4-FFF2-40B4-BE49-F238E27FC236}">
                <a16:creationId xmlns:a16="http://schemas.microsoft.com/office/drawing/2014/main" id="{32C6D9C9-D27C-41F0-B2B6-75731C640702}"/>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Results and discussions</a:t>
            </a:r>
          </a:p>
        </p:txBody>
      </p:sp>
      <p:pic>
        <p:nvPicPr>
          <p:cNvPr id="19" name="Picture 2" descr="Steag Romania - drapel | sidro.ro">
            <a:extLst>
              <a:ext uri="{FF2B5EF4-FFF2-40B4-BE49-F238E27FC236}">
                <a16:creationId xmlns:a16="http://schemas.microsoft.com/office/drawing/2014/main" id="{55DD1767-6003-416C-AA50-00C32680B9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26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7B0E87-1B80-498C-82A3-1C871255C959}"/>
              </a:ext>
            </a:extLst>
          </p:cNvPr>
          <p:cNvSpPr>
            <a:spLocks noGrp="1"/>
          </p:cNvSpPr>
          <p:nvPr>
            <p:ph type="sldNum" sz="quarter" idx="12"/>
          </p:nvPr>
        </p:nvSpPr>
        <p:spPr/>
        <p:txBody>
          <a:bodyPr/>
          <a:lstStyle/>
          <a:p>
            <a:fld id="{D57F1E4F-1CFF-5643-939E-217C01CDF565}" type="slidenum">
              <a:rPr lang="en-US" smtClean="0"/>
              <a:pPr/>
              <a:t>21</a:t>
            </a:fld>
            <a:endParaRPr lang="en-US" dirty="0"/>
          </a:p>
        </p:txBody>
      </p:sp>
      <p:cxnSp>
        <p:nvCxnSpPr>
          <p:cNvPr id="5" name="Straight Connector 4">
            <a:extLst>
              <a:ext uri="{FF2B5EF4-FFF2-40B4-BE49-F238E27FC236}">
                <a16:creationId xmlns:a16="http://schemas.microsoft.com/office/drawing/2014/main" id="{1AC48E62-FCA8-4DF2-9839-6D30D423B401}"/>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5B75B56E-22F0-429E-B717-2048F8715F93}"/>
              </a:ext>
            </a:extLst>
          </p:cNvPr>
          <p:cNvSpPr txBox="1">
            <a:spLocks/>
          </p:cNvSpPr>
          <p:nvPr/>
        </p:nvSpPr>
        <p:spPr>
          <a:xfrm>
            <a:off x="295538" y="795385"/>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latin typeface="Yu Gothic UI Light" panose="020B0300000000000000" pitchFamily="34" charset="-128"/>
                <a:ea typeface="Yu Gothic UI Light" panose="020B0300000000000000" pitchFamily="34" charset="-128"/>
                <a:cs typeface="Calibri Light"/>
              </a:rPr>
              <a:t>2. The second experiment(Sound based experiment)</a:t>
            </a:r>
          </a:p>
        </p:txBody>
      </p:sp>
      <p:sp>
        <p:nvSpPr>
          <p:cNvPr id="7" name="Title 1">
            <a:extLst>
              <a:ext uri="{FF2B5EF4-FFF2-40B4-BE49-F238E27FC236}">
                <a16:creationId xmlns:a16="http://schemas.microsoft.com/office/drawing/2014/main" id="{AF8223F8-C493-4EF5-A98A-F365D5ED20AE}"/>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Results and discussions</a:t>
            </a:r>
          </a:p>
        </p:txBody>
      </p:sp>
      <p:pic>
        <p:nvPicPr>
          <p:cNvPr id="8" name="Picture 2" descr="Steag Romania - drapel | sidro.ro">
            <a:extLst>
              <a:ext uri="{FF2B5EF4-FFF2-40B4-BE49-F238E27FC236}">
                <a16:creationId xmlns:a16="http://schemas.microsoft.com/office/drawing/2014/main" id="{E719BFCE-2F70-4DA1-83EB-85C7D8232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Chart 34">
            <a:extLst>
              <a:ext uri="{FF2B5EF4-FFF2-40B4-BE49-F238E27FC236}">
                <a16:creationId xmlns:a16="http://schemas.microsoft.com/office/drawing/2014/main" id="{B7F2D45F-0CDA-445F-A89D-3E51C9F3E84D}"/>
              </a:ext>
            </a:extLst>
          </p:cNvPr>
          <p:cNvGraphicFramePr/>
          <p:nvPr>
            <p:extLst>
              <p:ext uri="{D42A27DB-BD31-4B8C-83A1-F6EECF244321}">
                <p14:modId xmlns:p14="http://schemas.microsoft.com/office/powerpoint/2010/main" val="926867150"/>
              </p:ext>
            </p:extLst>
          </p:nvPr>
        </p:nvGraphicFramePr>
        <p:xfrm>
          <a:off x="2215535" y="1642257"/>
          <a:ext cx="7760929" cy="52499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852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275534-69A0-45BD-B541-88038CD3D4C5}"/>
              </a:ext>
            </a:extLst>
          </p:cNvPr>
          <p:cNvSpPr txBox="1"/>
          <p:nvPr/>
        </p:nvSpPr>
        <p:spPr>
          <a:xfrm>
            <a:off x="466278" y="1861852"/>
            <a:ext cx="10086900" cy="646331"/>
          </a:xfrm>
          <a:prstGeom prst="rect">
            <a:avLst/>
          </a:prstGeom>
          <a:noFill/>
        </p:spPr>
        <p:txBody>
          <a:bodyPr wrap="square" rtlCol="0">
            <a:spAutoFit/>
          </a:bodyPr>
          <a:lstStyle/>
          <a:p>
            <a:r>
              <a:rPr lang="en-US" dirty="0">
                <a:latin typeface="Yu Gothic UI Light" panose="020B0300000000000000" pitchFamily="34" charset="-128"/>
                <a:ea typeface="Yu Gothic UI Light" panose="020B0300000000000000" pitchFamily="34" charset="-128"/>
              </a:rPr>
              <a:t>We started the experiment with a volume of 0.005% and started to increase it.</a:t>
            </a:r>
          </a:p>
          <a:p>
            <a:r>
              <a:rPr lang="en-US" dirty="0">
                <a:latin typeface="Yu Gothic UI Light" panose="020B0300000000000000" pitchFamily="34" charset="-128"/>
                <a:ea typeface="Yu Gothic UI Light" panose="020B0300000000000000" pitchFamily="34" charset="-128"/>
              </a:rPr>
              <a:t>These are the results I got:  </a:t>
            </a:r>
          </a:p>
        </p:txBody>
      </p:sp>
      <p:graphicFrame>
        <p:nvGraphicFramePr>
          <p:cNvPr id="8" name="Chart 7">
            <a:extLst>
              <a:ext uri="{FF2B5EF4-FFF2-40B4-BE49-F238E27FC236}">
                <a16:creationId xmlns:a16="http://schemas.microsoft.com/office/drawing/2014/main" id="{57B25C16-3E23-4107-990A-4E21F7801241}"/>
              </a:ext>
            </a:extLst>
          </p:cNvPr>
          <p:cNvGraphicFramePr/>
          <p:nvPr>
            <p:extLst>
              <p:ext uri="{D42A27DB-BD31-4B8C-83A1-F6EECF244321}">
                <p14:modId xmlns:p14="http://schemas.microsoft.com/office/powerpoint/2010/main" val="1202416499"/>
              </p:ext>
            </p:extLst>
          </p:nvPr>
        </p:nvGraphicFramePr>
        <p:xfrm>
          <a:off x="2467318" y="2340347"/>
          <a:ext cx="7515983" cy="482508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2C9C6E3B-3003-49EA-9750-79D126F9B650}"/>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D67F9EB-216B-4DB6-AD50-5274CEAE3B68}"/>
              </a:ext>
            </a:extLst>
          </p:cNvPr>
          <p:cNvSpPr>
            <a:spLocks noGrp="1"/>
          </p:cNvSpPr>
          <p:nvPr>
            <p:ph type="sldNum" sz="quarter" idx="12"/>
          </p:nvPr>
        </p:nvSpPr>
        <p:spPr/>
        <p:txBody>
          <a:bodyPr>
            <a:normAutofit/>
          </a:bodyPr>
          <a:lstStyle/>
          <a:p>
            <a:fld id="{D57F1E4F-1CFF-5643-939E-217C01CDF565}" type="slidenum">
              <a:rPr lang="en-US" smtClean="0"/>
              <a:pPr/>
              <a:t>22</a:t>
            </a:fld>
            <a:endParaRPr lang="en-US" dirty="0"/>
          </a:p>
        </p:txBody>
      </p:sp>
      <p:sp>
        <p:nvSpPr>
          <p:cNvPr id="10" name="Title 1">
            <a:extLst>
              <a:ext uri="{FF2B5EF4-FFF2-40B4-BE49-F238E27FC236}">
                <a16:creationId xmlns:a16="http://schemas.microsoft.com/office/drawing/2014/main" id="{E9301D53-46F0-40BA-8F88-8B1DB4D1F285}"/>
              </a:ext>
            </a:extLst>
          </p:cNvPr>
          <p:cNvSpPr txBox="1">
            <a:spLocks/>
          </p:cNvSpPr>
          <p:nvPr/>
        </p:nvSpPr>
        <p:spPr>
          <a:xfrm>
            <a:off x="295538" y="795385"/>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latin typeface="Yu Gothic UI Light" panose="020B0300000000000000" pitchFamily="34" charset="-128"/>
                <a:ea typeface="Yu Gothic UI Light" panose="020B0300000000000000" pitchFamily="34" charset="-128"/>
                <a:cs typeface="Calibri Light"/>
              </a:rPr>
              <a:t>2. The second experiment(Sound based experiment)</a:t>
            </a:r>
          </a:p>
        </p:txBody>
      </p:sp>
      <p:sp>
        <p:nvSpPr>
          <p:cNvPr id="12" name="Title 1">
            <a:extLst>
              <a:ext uri="{FF2B5EF4-FFF2-40B4-BE49-F238E27FC236}">
                <a16:creationId xmlns:a16="http://schemas.microsoft.com/office/drawing/2014/main" id="{ACEADB89-0A5E-4F5C-9FC8-E6AA17B3A981}"/>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Results and discussions</a:t>
            </a:r>
          </a:p>
        </p:txBody>
      </p:sp>
      <p:pic>
        <p:nvPicPr>
          <p:cNvPr id="13" name="Picture 2" descr="Steag Romania - drapel | sidro.ro">
            <a:extLst>
              <a:ext uri="{FF2B5EF4-FFF2-40B4-BE49-F238E27FC236}">
                <a16:creationId xmlns:a16="http://schemas.microsoft.com/office/drawing/2014/main" id="{216AA724-60BF-4728-8D25-9C20041B1A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337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054A1B-AFBA-429B-8F58-77BD205B1D57}"/>
              </a:ext>
            </a:extLst>
          </p:cNvPr>
          <p:cNvSpPr txBox="1"/>
          <p:nvPr/>
        </p:nvSpPr>
        <p:spPr>
          <a:xfrm>
            <a:off x="466278" y="1832811"/>
            <a:ext cx="10086900"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To be correct you should have said that you hear the sound from 0.04% or more volume. </a:t>
            </a:r>
          </a:p>
        </p:txBody>
      </p:sp>
      <p:sp>
        <p:nvSpPr>
          <p:cNvPr id="6" name="TextBox 5">
            <a:extLst>
              <a:ext uri="{FF2B5EF4-FFF2-40B4-BE49-F238E27FC236}">
                <a16:creationId xmlns:a16="http://schemas.microsoft.com/office/drawing/2014/main" id="{81775DC1-F3F6-47FD-847E-E597E69266A4}"/>
              </a:ext>
            </a:extLst>
          </p:cNvPr>
          <p:cNvSpPr txBox="1"/>
          <p:nvPr/>
        </p:nvSpPr>
        <p:spPr>
          <a:xfrm>
            <a:off x="466278" y="2363410"/>
            <a:ext cx="8015336" cy="369332"/>
          </a:xfrm>
          <a:prstGeom prst="rect">
            <a:avLst/>
          </a:prstGeom>
          <a:noFill/>
        </p:spPr>
        <p:txBody>
          <a:bodyPr wrap="none" rtlCol="0">
            <a:spAutoFit/>
          </a:bodyPr>
          <a:lstStyle/>
          <a:p>
            <a:r>
              <a:rPr lang="en-US" dirty="0">
                <a:latin typeface="Yu Gothic UI Light" panose="020B0300000000000000" pitchFamily="34" charset="-128"/>
                <a:ea typeface="Yu Gothic UI Light" panose="020B0300000000000000" pitchFamily="34" charset="-128"/>
              </a:rPr>
              <a:t>Here is the table with the results and if the responses of the people were correct: </a:t>
            </a:r>
          </a:p>
        </p:txBody>
      </p:sp>
      <p:sp>
        <p:nvSpPr>
          <p:cNvPr id="9" name="TextBox 8">
            <a:extLst>
              <a:ext uri="{FF2B5EF4-FFF2-40B4-BE49-F238E27FC236}">
                <a16:creationId xmlns:a16="http://schemas.microsoft.com/office/drawing/2014/main" id="{868221CC-4227-459C-A721-B03871358CBE}"/>
              </a:ext>
            </a:extLst>
          </p:cNvPr>
          <p:cNvSpPr txBox="1"/>
          <p:nvPr/>
        </p:nvSpPr>
        <p:spPr>
          <a:xfrm>
            <a:off x="466278" y="5624518"/>
            <a:ext cx="10086900" cy="461665"/>
          </a:xfrm>
          <a:prstGeom prst="rect">
            <a:avLst/>
          </a:prstGeom>
          <a:noFill/>
        </p:spPr>
        <p:txBody>
          <a:bodyPr wrap="square" rtlCol="0">
            <a:spAutoFit/>
          </a:bodyPr>
          <a:lstStyle/>
          <a:p>
            <a:r>
              <a:rPr lang="en-US" sz="2400" dirty="0">
                <a:latin typeface="Yu Gothic UI Light" panose="020B0300000000000000" pitchFamily="34" charset="-128"/>
                <a:ea typeface="Yu Gothic UI Light" panose="020B0300000000000000" pitchFamily="34" charset="-128"/>
              </a:rPr>
              <a:t>Why did 3 persons get a False Alarm? </a:t>
            </a:r>
          </a:p>
        </p:txBody>
      </p:sp>
      <p:graphicFrame>
        <p:nvGraphicFramePr>
          <p:cNvPr id="10" name="Table 4">
            <a:extLst>
              <a:ext uri="{FF2B5EF4-FFF2-40B4-BE49-F238E27FC236}">
                <a16:creationId xmlns:a16="http://schemas.microsoft.com/office/drawing/2014/main" id="{1CD20AC2-FDF8-494D-9910-2376F76E4999}"/>
              </a:ext>
            </a:extLst>
          </p:cNvPr>
          <p:cNvGraphicFramePr>
            <a:graphicFrameLocks noGrp="1"/>
          </p:cNvGraphicFramePr>
          <p:nvPr>
            <p:extLst>
              <p:ext uri="{D42A27DB-BD31-4B8C-83A1-F6EECF244321}">
                <p14:modId xmlns:p14="http://schemas.microsoft.com/office/powerpoint/2010/main" val="1418511152"/>
              </p:ext>
            </p:extLst>
          </p:nvPr>
        </p:nvGraphicFramePr>
        <p:xfrm>
          <a:off x="1813857" y="3069730"/>
          <a:ext cx="8739321" cy="2351442"/>
        </p:xfrm>
        <a:graphic>
          <a:graphicData uri="http://schemas.openxmlformats.org/drawingml/2006/table">
            <a:tbl>
              <a:tblPr firstRow="1" bandRow="1">
                <a:tableStyleId>{16D9F66E-5EB9-4882-86FB-DCBF35E3C3E4}</a:tableStyleId>
              </a:tblPr>
              <a:tblGrid>
                <a:gridCol w="2913107">
                  <a:extLst>
                    <a:ext uri="{9D8B030D-6E8A-4147-A177-3AD203B41FA5}">
                      <a16:colId xmlns:a16="http://schemas.microsoft.com/office/drawing/2014/main" val="600245785"/>
                    </a:ext>
                  </a:extLst>
                </a:gridCol>
                <a:gridCol w="2913107">
                  <a:extLst>
                    <a:ext uri="{9D8B030D-6E8A-4147-A177-3AD203B41FA5}">
                      <a16:colId xmlns:a16="http://schemas.microsoft.com/office/drawing/2014/main" val="1966823303"/>
                    </a:ext>
                  </a:extLst>
                </a:gridCol>
                <a:gridCol w="2913107">
                  <a:extLst>
                    <a:ext uri="{9D8B030D-6E8A-4147-A177-3AD203B41FA5}">
                      <a16:colId xmlns:a16="http://schemas.microsoft.com/office/drawing/2014/main" val="321263702"/>
                    </a:ext>
                  </a:extLst>
                </a:gridCol>
              </a:tblGrid>
              <a:tr h="783814">
                <a:tc>
                  <a:txBody>
                    <a:bodyPr/>
                    <a:lstStyle/>
                    <a:p>
                      <a:r>
                        <a:rPr lang="en-US" dirty="0"/>
                        <a:t>Number of people</a:t>
                      </a:r>
                    </a:p>
                  </a:txBody>
                  <a:tcPr/>
                </a:tc>
                <a:tc>
                  <a:txBody>
                    <a:bodyPr/>
                    <a:lstStyle/>
                    <a:p>
                      <a:r>
                        <a:rPr lang="en-US" dirty="0"/>
                        <a:t>Sheets of paper</a:t>
                      </a:r>
                    </a:p>
                  </a:txBody>
                  <a:tcPr/>
                </a:tc>
                <a:tc>
                  <a:txBody>
                    <a:bodyPr/>
                    <a:lstStyle/>
                    <a:p>
                      <a:r>
                        <a:rPr lang="en-US" dirty="0"/>
                        <a:t>Result</a:t>
                      </a:r>
                    </a:p>
                  </a:txBody>
                  <a:tcPr/>
                </a:tc>
                <a:extLst>
                  <a:ext uri="{0D108BD9-81ED-4DB2-BD59-A6C34878D82A}">
                    <a16:rowId xmlns:a16="http://schemas.microsoft.com/office/drawing/2014/main" val="3504007058"/>
                  </a:ext>
                </a:extLst>
              </a:tr>
              <a:tr h="783814">
                <a:tc>
                  <a:txBody>
                    <a:bodyPr/>
                    <a:lstStyle/>
                    <a:p>
                      <a:r>
                        <a:rPr lang="en-US" dirty="0"/>
                        <a:t>28 people</a:t>
                      </a:r>
                    </a:p>
                  </a:txBody>
                  <a:tcPr/>
                </a:tc>
                <a:tc>
                  <a:txBody>
                    <a:bodyPr/>
                    <a:lstStyle/>
                    <a:p>
                      <a:r>
                        <a:rPr lang="en-US" dirty="0"/>
                        <a:t>0.04% or more</a:t>
                      </a:r>
                    </a:p>
                  </a:txBody>
                  <a:tcPr/>
                </a:tc>
                <a:tc>
                  <a:txBody>
                    <a:bodyPr/>
                    <a:lstStyle/>
                    <a:p>
                      <a:r>
                        <a:rPr lang="en-US" dirty="0"/>
                        <a:t>hit</a:t>
                      </a:r>
                    </a:p>
                  </a:txBody>
                  <a:tcPr/>
                </a:tc>
                <a:extLst>
                  <a:ext uri="{0D108BD9-81ED-4DB2-BD59-A6C34878D82A}">
                    <a16:rowId xmlns:a16="http://schemas.microsoft.com/office/drawing/2014/main" val="912497688"/>
                  </a:ext>
                </a:extLst>
              </a:tr>
              <a:tr h="783814">
                <a:tc>
                  <a:txBody>
                    <a:bodyPr/>
                    <a:lstStyle/>
                    <a:p>
                      <a:r>
                        <a:rPr lang="en-US" dirty="0"/>
                        <a:t>2 people</a:t>
                      </a:r>
                    </a:p>
                  </a:txBody>
                  <a:tcPr/>
                </a:tc>
                <a:tc>
                  <a:txBody>
                    <a:bodyPr/>
                    <a:lstStyle/>
                    <a:p>
                      <a:r>
                        <a:rPr lang="en-US" dirty="0"/>
                        <a:t>0.03% or less</a:t>
                      </a:r>
                    </a:p>
                  </a:txBody>
                  <a:tcPr/>
                </a:tc>
                <a:tc>
                  <a:txBody>
                    <a:bodyPr/>
                    <a:lstStyle/>
                    <a:p>
                      <a:r>
                        <a:rPr lang="en-US" dirty="0"/>
                        <a:t>False alarm</a:t>
                      </a:r>
                    </a:p>
                  </a:txBody>
                  <a:tcPr/>
                </a:tc>
                <a:extLst>
                  <a:ext uri="{0D108BD9-81ED-4DB2-BD59-A6C34878D82A}">
                    <a16:rowId xmlns:a16="http://schemas.microsoft.com/office/drawing/2014/main" val="3439644364"/>
                  </a:ext>
                </a:extLst>
              </a:tr>
            </a:tbl>
          </a:graphicData>
        </a:graphic>
      </p:graphicFrame>
      <p:cxnSp>
        <p:nvCxnSpPr>
          <p:cNvPr id="11" name="Straight Connector 10">
            <a:extLst>
              <a:ext uri="{FF2B5EF4-FFF2-40B4-BE49-F238E27FC236}">
                <a16:creationId xmlns:a16="http://schemas.microsoft.com/office/drawing/2014/main" id="{7E4A8D7D-E59D-4D26-866F-7ED8097B10BF}"/>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16B52D2-CEA0-464B-9948-390EB11BA8F5}"/>
              </a:ext>
            </a:extLst>
          </p:cNvPr>
          <p:cNvSpPr>
            <a:spLocks noGrp="1"/>
          </p:cNvSpPr>
          <p:nvPr>
            <p:ph type="sldNum" sz="quarter" idx="12"/>
          </p:nvPr>
        </p:nvSpPr>
        <p:spPr/>
        <p:txBody>
          <a:bodyPr>
            <a:normAutofit/>
          </a:bodyPr>
          <a:lstStyle/>
          <a:p>
            <a:fld id="{D57F1E4F-1CFF-5643-939E-217C01CDF565}" type="slidenum">
              <a:rPr lang="en-US" smtClean="0"/>
              <a:pPr/>
              <a:t>23</a:t>
            </a:fld>
            <a:endParaRPr lang="en-US" dirty="0"/>
          </a:p>
        </p:txBody>
      </p:sp>
      <p:sp>
        <p:nvSpPr>
          <p:cNvPr id="12" name="Title 1">
            <a:extLst>
              <a:ext uri="{FF2B5EF4-FFF2-40B4-BE49-F238E27FC236}">
                <a16:creationId xmlns:a16="http://schemas.microsoft.com/office/drawing/2014/main" id="{1985F77D-E270-4BE4-B3FB-AB4F0E064DA8}"/>
              </a:ext>
            </a:extLst>
          </p:cNvPr>
          <p:cNvSpPr txBox="1">
            <a:spLocks/>
          </p:cNvSpPr>
          <p:nvPr/>
        </p:nvSpPr>
        <p:spPr>
          <a:xfrm>
            <a:off x="295538" y="795385"/>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latin typeface="Yu Gothic UI Light" panose="020B0300000000000000" pitchFamily="34" charset="-128"/>
                <a:ea typeface="Yu Gothic UI Light" panose="020B0300000000000000" pitchFamily="34" charset="-128"/>
                <a:cs typeface="Calibri Light"/>
              </a:rPr>
              <a:t>2. The second experiment(Sound based experiment)</a:t>
            </a:r>
          </a:p>
        </p:txBody>
      </p:sp>
      <p:sp>
        <p:nvSpPr>
          <p:cNvPr id="14" name="Title 1">
            <a:extLst>
              <a:ext uri="{FF2B5EF4-FFF2-40B4-BE49-F238E27FC236}">
                <a16:creationId xmlns:a16="http://schemas.microsoft.com/office/drawing/2014/main" id="{E88C1BAE-FD15-4112-80AF-63E3C3686F74}"/>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Results and discussions</a:t>
            </a:r>
          </a:p>
        </p:txBody>
      </p:sp>
      <p:pic>
        <p:nvPicPr>
          <p:cNvPr id="15" name="Picture 2" descr="Steag Romania - drapel | sidro.ro">
            <a:extLst>
              <a:ext uri="{FF2B5EF4-FFF2-40B4-BE49-F238E27FC236}">
                <a16:creationId xmlns:a16="http://schemas.microsoft.com/office/drawing/2014/main" id="{4E93A2AF-4478-4B09-BA58-ECC79FD08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087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412014-CC00-47E8-A32F-4099EC812C70}"/>
              </a:ext>
            </a:extLst>
          </p:cNvPr>
          <p:cNvSpPr txBox="1"/>
          <p:nvPr/>
        </p:nvSpPr>
        <p:spPr>
          <a:xfrm>
            <a:off x="3088106" y="1086291"/>
            <a:ext cx="5720219" cy="4924425"/>
          </a:xfrm>
          <a:prstGeom prst="rect">
            <a:avLst/>
          </a:prstGeom>
          <a:noFill/>
        </p:spPr>
        <p:txBody>
          <a:bodyPr wrap="square" rtlCol="0">
            <a:spAutoFit/>
          </a:bodyPr>
          <a:lstStyle/>
          <a:p>
            <a:pPr algn="ctr"/>
            <a:r>
              <a:rPr lang="en-US" sz="5400" b="1" dirty="0">
                <a:latin typeface="Yu Gothic UI Light" panose="020B0300000000000000" pitchFamily="34" charset="-128"/>
                <a:ea typeface="Yu Gothic UI Light" panose="020B0300000000000000" pitchFamily="34" charset="-128"/>
              </a:rPr>
              <a:t>Final Part</a:t>
            </a:r>
          </a:p>
          <a:p>
            <a:pPr algn="ctr"/>
            <a:r>
              <a:rPr lang="en-US" sz="3200" b="1" dirty="0">
                <a:latin typeface="Yu Gothic UI Light" panose="020B0300000000000000" pitchFamily="34" charset="-128"/>
                <a:ea typeface="Yu Gothic UI Light" panose="020B0300000000000000" pitchFamily="34" charset="-128"/>
              </a:rPr>
              <a:t>slides 24 - 27</a:t>
            </a:r>
          </a:p>
          <a:p>
            <a:pPr algn="ctr"/>
            <a:endParaRPr lang="en-US" sz="3200" b="1" dirty="0">
              <a:latin typeface="Yu Gothic UI Light" panose="020B0300000000000000" pitchFamily="34" charset="-128"/>
              <a:ea typeface="Yu Gothic UI Light" panose="020B0300000000000000" pitchFamily="34" charset="-128"/>
            </a:endParaRPr>
          </a:p>
          <a:p>
            <a:pPr marL="457200" indent="-457200" algn="ctr">
              <a:buFont typeface="Arial" panose="020B0604020202020204" pitchFamily="34" charset="0"/>
              <a:buChar char="•"/>
            </a:pPr>
            <a:r>
              <a:rPr lang="en-US" sz="2800" dirty="0">
                <a:latin typeface="Yu Gothic UI Light" panose="020B0300000000000000" pitchFamily="34" charset="-128"/>
                <a:ea typeface="Yu Gothic UI Light" panose="020B0300000000000000" pitchFamily="34" charset="-128"/>
              </a:rPr>
              <a:t>Conclusions</a:t>
            </a:r>
          </a:p>
          <a:p>
            <a:pPr marL="457200" indent="-457200" algn="ctr">
              <a:buFont typeface="Arial" panose="020B0604020202020204" pitchFamily="34" charset="0"/>
              <a:buChar char="•"/>
            </a:pPr>
            <a:endParaRPr lang="en-US" sz="2800" dirty="0">
              <a:latin typeface="Yu Gothic UI Light" panose="020B0300000000000000" pitchFamily="34" charset="-128"/>
              <a:ea typeface="Yu Gothic UI Light" panose="020B0300000000000000" pitchFamily="34" charset="-128"/>
            </a:endParaRPr>
          </a:p>
          <a:p>
            <a:pPr marL="457200" indent="-457200" algn="ctr">
              <a:buFont typeface="Arial" panose="020B0604020202020204" pitchFamily="34" charset="0"/>
              <a:buChar char="•"/>
            </a:pPr>
            <a:endParaRPr lang="en-US" sz="2800" dirty="0">
              <a:latin typeface="Yu Gothic UI Light" panose="020B0300000000000000" pitchFamily="34" charset="-128"/>
              <a:ea typeface="Yu Gothic UI Light" panose="020B0300000000000000" pitchFamily="34" charset="-128"/>
            </a:endParaRPr>
          </a:p>
          <a:p>
            <a:pPr marL="457200" indent="-457200" algn="ctr">
              <a:buFont typeface="Arial" panose="020B0604020202020204" pitchFamily="34" charset="0"/>
              <a:buChar char="•"/>
            </a:pPr>
            <a:r>
              <a:rPr lang="en-US" sz="2800" dirty="0">
                <a:latin typeface="Yu Gothic UI Light" panose="020B0300000000000000" pitchFamily="34" charset="-128"/>
                <a:ea typeface="Yu Gothic UI Light" panose="020B0300000000000000" pitchFamily="34" charset="-128"/>
              </a:rPr>
              <a:t>Errors and limitations</a:t>
            </a:r>
          </a:p>
          <a:p>
            <a:pPr marL="457200" indent="-457200" algn="ctr">
              <a:buFont typeface="Arial" panose="020B0604020202020204" pitchFamily="34" charset="0"/>
              <a:buChar char="•"/>
            </a:pPr>
            <a:endParaRPr lang="en-US" sz="2800" dirty="0">
              <a:latin typeface="Yu Gothic UI Light" panose="020B0300000000000000" pitchFamily="34" charset="-128"/>
              <a:ea typeface="Yu Gothic UI Light" panose="020B0300000000000000" pitchFamily="34" charset="-128"/>
            </a:endParaRPr>
          </a:p>
          <a:p>
            <a:pPr marL="457200" indent="-457200" algn="ctr">
              <a:buFont typeface="Arial" panose="020B0604020202020204" pitchFamily="34" charset="0"/>
              <a:buChar char="•"/>
            </a:pPr>
            <a:endParaRPr lang="en-US" sz="2800" dirty="0">
              <a:latin typeface="Yu Gothic UI Light" panose="020B0300000000000000" pitchFamily="34" charset="-128"/>
              <a:ea typeface="Yu Gothic UI Light" panose="020B0300000000000000" pitchFamily="34" charset="-128"/>
            </a:endParaRPr>
          </a:p>
          <a:p>
            <a:pPr marL="457200" indent="-457200" algn="ctr">
              <a:buFont typeface="Arial" panose="020B0604020202020204" pitchFamily="34" charset="0"/>
              <a:buChar char="•"/>
            </a:pPr>
            <a:r>
              <a:rPr lang="en-US" sz="2800" dirty="0">
                <a:latin typeface="Yu Gothic UI Light" panose="020B0300000000000000" pitchFamily="34" charset="-128"/>
                <a:ea typeface="Yu Gothic UI Light" panose="020B0300000000000000" pitchFamily="34" charset="-128"/>
              </a:rPr>
              <a:t>References</a:t>
            </a:r>
          </a:p>
        </p:txBody>
      </p:sp>
      <p:sp>
        <p:nvSpPr>
          <p:cNvPr id="4" name="Rectangle: Diagonal Corners Snipped 3">
            <a:extLst>
              <a:ext uri="{FF2B5EF4-FFF2-40B4-BE49-F238E27FC236}">
                <a16:creationId xmlns:a16="http://schemas.microsoft.com/office/drawing/2014/main" id="{1EF5D8FF-FF01-4C52-9B04-9FF87ED33F21}"/>
              </a:ext>
            </a:extLst>
          </p:cNvPr>
          <p:cNvSpPr/>
          <p:nvPr/>
        </p:nvSpPr>
        <p:spPr>
          <a:xfrm>
            <a:off x="2940761" y="1086291"/>
            <a:ext cx="6014907" cy="1434518"/>
          </a:xfrm>
          <a:prstGeom prst="snip2DiagRect">
            <a:avLst/>
          </a:prstGeom>
          <a:noFill/>
          <a:ln w="38100">
            <a:solidFill>
              <a:srgbClr val="353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BBEA1BC6-B182-4D50-A8A1-A6F763E8A7B7}"/>
              </a:ext>
            </a:extLst>
          </p:cNvPr>
          <p:cNvSpPr>
            <a:spLocks noGrp="1"/>
          </p:cNvSpPr>
          <p:nvPr>
            <p:ph type="sldNum" sz="quarter" idx="12"/>
          </p:nvPr>
        </p:nvSpPr>
        <p:spPr/>
        <p:txBody>
          <a:bodyPr>
            <a:normAutofit/>
          </a:bodyPr>
          <a:lstStyle/>
          <a:p>
            <a:fld id="{D57F1E4F-1CFF-5643-939E-217C01CDF565}" type="slidenum">
              <a:rPr lang="en-US" smtClean="0"/>
              <a:pPr/>
              <a:t>24</a:t>
            </a:fld>
            <a:endParaRPr lang="en-US" dirty="0"/>
          </a:p>
        </p:txBody>
      </p:sp>
      <p:pic>
        <p:nvPicPr>
          <p:cNvPr id="8" name="Picture 2" descr="Steag Romania - drapel | sidro.ro">
            <a:extLst>
              <a:ext uri="{FF2B5EF4-FFF2-40B4-BE49-F238E27FC236}">
                <a16:creationId xmlns:a16="http://schemas.microsoft.com/office/drawing/2014/main" id="{E42DA5FA-4433-4DB8-8FE4-282AEC20C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261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3CECCAF-E9AB-4E1D-B3AC-B35E76239E0E}"/>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Conclusions</a:t>
            </a:r>
          </a:p>
        </p:txBody>
      </p:sp>
      <p:sp>
        <p:nvSpPr>
          <p:cNvPr id="3" name="TextBox 2">
            <a:extLst>
              <a:ext uri="{FF2B5EF4-FFF2-40B4-BE49-F238E27FC236}">
                <a16:creationId xmlns:a16="http://schemas.microsoft.com/office/drawing/2014/main" id="{A662BDE7-A449-4609-883E-F98ACD6A2281}"/>
              </a:ext>
            </a:extLst>
          </p:cNvPr>
          <p:cNvSpPr txBox="1"/>
          <p:nvPr/>
        </p:nvSpPr>
        <p:spPr>
          <a:xfrm>
            <a:off x="466278" y="1115735"/>
            <a:ext cx="10086900"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We encountered three statistical flukes</a:t>
            </a: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Humans can detect weak or very weak signals</a:t>
            </a:r>
          </a:p>
        </p:txBody>
      </p:sp>
      <p:graphicFrame>
        <p:nvGraphicFramePr>
          <p:cNvPr id="5" name="Chart 4">
            <a:extLst>
              <a:ext uri="{FF2B5EF4-FFF2-40B4-BE49-F238E27FC236}">
                <a16:creationId xmlns:a16="http://schemas.microsoft.com/office/drawing/2014/main" id="{18F958BF-BA03-4003-B8A2-F12455408B1F}"/>
              </a:ext>
            </a:extLst>
          </p:cNvPr>
          <p:cNvGraphicFramePr/>
          <p:nvPr>
            <p:extLst>
              <p:ext uri="{D42A27DB-BD31-4B8C-83A1-F6EECF244321}">
                <p14:modId xmlns:p14="http://schemas.microsoft.com/office/powerpoint/2010/main" val="1144207948"/>
              </p:ext>
            </p:extLst>
          </p:nvPr>
        </p:nvGraphicFramePr>
        <p:xfrm>
          <a:off x="511050" y="1762066"/>
          <a:ext cx="5093769" cy="3426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1E83E1C-F4FA-4B10-9836-38A893D799D9}"/>
              </a:ext>
            </a:extLst>
          </p:cNvPr>
          <p:cNvGraphicFramePr/>
          <p:nvPr>
            <p:extLst>
              <p:ext uri="{D42A27DB-BD31-4B8C-83A1-F6EECF244321}">
                <p14:modId xmlns:p14="http://schemas.microsoft.com/office/powerpoint/2010/main" val="1117839507"/>
              </p:ext>
            </p:extLst>
          </p:nvPr>
        </p:nvGraphicFramePr>
        <p:xfrm>
          <a:off x="6190618" y="1762066"/>
          <a:ext cx="5093770" cy="3426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4">
            <a:extLst>
              <a:ext uri="{FF2B5EF4-FFF2-40B4-BE49-F238E27FC236}">
                <a16:creationId xmlns:a16="http://schemas.microsoft.com/office/drawing/2014/main" id="{86EE1CD6-2B82-43CA-A646-76171E5DD6AC}"/>
              </a:ext>
            </a:extLst>
          </p:cNvPr>
          <p:cNvGraphicFramePr>
            <a:graphicFrameLocks noGrp="1"/>
          </p:cNvGraphicFramePr>
          <p:nvPr>
            <p:extLst>
              <p:ext uri="{D42A27DB-BD31-4B8C-83A1-F6EECF244321}">
                <p14:modId xmlns:p14="http://schemas.microsoft.com/office/powerpoint/2010/main" val="3213083374"/>
              </p:ext>
            </p:extLst>
          </p:nvPr>
        </p:nvGraphicFramePr>
        <p:xfrm>
          <a:off x="466278" y="5398143"/>
          <a:ext cx="5185080" cy="1371600"/>
        </p:xfrm>
        <a:graphic>
          <a:graphicData uri="http://schemas.openxmlformats.org/drawingml/2006/table">
            <a:tbl>
              <a:tblPr firstRow="1" bandRow="1">
                <a:tableStyleId>{16D9F66E-5EB9-4882-86FB-DCBF35E3C3E4}</a:tableStyleId>
              </a:tblPr>
              <a:tblGrid>
                <a:gridCol w="1728360">
                  <a:extLst>
                    <a:ext uri="{9D8B030D-6E8A-4147-A177-3AD203B41FA5}">
                      <a16:colId xmlns:a16="http://schemas.microsoft.com/office/drawing/2014/main" val="600245785"/>
                    </a:ext>
                  </a:extLst>
                </a:gridCol>
                <a:gridCol w="1728360">
                  <a:extLst>
                    <a:ext uri="{9D8B030D-6E8A-4147-A177-3AD203B41FA5}">
                      <a16:colId xmlns:a16="http://schemas.microsoft.com/office/drawing/2014/main" val="1966823303"/>
                    </a:ext>
                  </a:extLst>
                </a:gridCol>
                <a:gridCol w="1728360">
                  <a:extLst>
                    <a:ext uri="{9D8B030D-6E8A-4147-A177-3AD203B41FA5}">
                      <a16:colId xmlns:a16="http://schemas.microsoft.com/office/drawing/2014/main" val="321263702"/>
                    </a:ext>
                  </a:extLst>
                </a:gridCol>
              </a:tblGrid>
              <a:tr h="560620">
                <a:tc>
                  <a:txBody>
                    <a:bodyPr/>
                    <a:lstStyle/>
                    <a:p>
                      <a:r>
                        <a:rPr lang="en-US" dirty="0"/>
                        <a:t>Number of people</a:t>
                      </a:r>
                    </a:p>
                  </a:txBody>
                  <a:tcPr/>
                </a:tc>
                <a:tc>
                  <a:txBody>
                    <a:bodyPr/>
                    <a:lstStyle/>
                    <a:p>
                      <a:r>
                        <a:rPr lang="en-US" dirty="0"/>
                        <a:t>Sheets of paper</a:t>
                      </a:r>
                    </a:p>
                  </a:txBody>
                  <a:tcPr/>
                </a:tc>
                <a:tc>
                  <a:txBody>
                    <a:bodyPr/>
                    <a:lstStyle/>
                    <a:p>
                      <a:r>
                        <a:rPr lang="en-US" dirty="0"/>
                        <a:t>Result</a:t>
                      </a:r>
                    </a:p>
                  </a:txBody>
                  <a:tcPr/>
                </a:tc>
                <a:extLst>
                  <a:ext uri="{0D108BD9-81ED-4DB2-BD59-A6C34878D82A}">
                    <a16:rowId xmlns:a16="http://schemas.microsoft.com/office/drawing/2014/main" val="3504007058"/>
                  </a:ext>
                </a:extLst>
              </a:tr>
              <a:tr h="320870">
                <a:tc>
                  <a:txBody>
                    <a:bodyPr/>
                    <a:lstStyle/>
                    <a:p>
                      <a:r>
                        <a:rPr lang="en-US" dirty="0"/>
                        <a:t>97 people</a:t>
                      </a:r>
                    </a:p>
                  </a:txBody>
                  <a:tcPr/>
                </a:tc>
                <a:tc>
                  <a:txBody>
                    <a:bodyPr/>
                    <a:lstStyle/>
                    <a:p>
                      <a:r>
                        <a:rPr lang="en-US" dirty="0"/>
                        <a:t>0.04% or more</a:t>
                      </a:r>
                    </a:p>
                  </a:txBody>
                  <a:tcPr/>
                </a:tc>
                <a:tc>
                  <a:txBody>
                    <a:bodyPr/>
                    <a:lstStyle/>
                    <a:p>
                      <a:r>
                        <a:rPr lang="en-US" dirty="0"/>
                        <a:t>hit</a:t>
                      </a:r>
                    </a:p>
                  </a:txBody>
                  <a:tcPr/>
                </a:tc>
                <a:extLst>
                  <a:ext uri="{0D108BD9-81ED-4DB2-BD59-A6C34878D82A}">
                    <a16:rowId xmlns:a16="http://schemas.microsoft.com/office/drawing/2014/main" val="912497688"/>
                  </a:ext>
                </a:extLst>
              </a:tr>
              <a:tr h="320870">
                <a:tc>
                  <a:txBody>
                    <a:bodyPr/>
                    <a:lstStyle/>
                    <a:p>
                      <a:r>
                        <a:rPr lang="en-US" dirty="0"/>
                        <a:t>3 people</a:t>
                      </a:r>
                    </a:p>
                  </a:txBody>
                  <a:tcPr/>
                </a:tc>
                <a:tc>
                  <a:txBody>
                    <a:bodyPr/>
                    <a:lstStyle/>
                    <a:p>
                      <a:r>
                        <a:rPr lang="en-US" dirty="0"/>
                        <a:t>0.03% or less</a:t>
                      </a:r>
                    </a:p>
                  </a:txBody>
                  <a:tcPr/>
                </a:tc>
                <a:tc>
                  <a:txBody>
                    <a:bodyPr/>
                    <a:lstStyle/>
                    <a:p>
                      <a:r>
                        <a:rPr lang="en-US" dirty="0"/>
                        <a:t>False alarm</a:t>
                      </a:r>
                    </a:p>
                  </a:txBody>
                  <a:tcPr/>
                </a:tc>
                <a:extLst>
                  <a:ext uri="{0D108BD9-81ED-4DB2-BD59-A6C34878D82A}">
                    <a16:rowId xmlns:a16="http://schemas.microsoft.com/office/drawing/2014/main" val="3439644364"/>
                  </a:ext>
                </a:extLst>
              </a:tr>
            </a:tbl>
          </a:graphicData>
        </a:graphic>
      </p:graphicFrame>
      <p:graphicFrame>
        <p:nvGraphicFramePr>
          <p:cNvPr id="11" name="Table 4">
            <a:extLst>
              <a:ext uri="{FF2B5EF4-FFF2-40B4-BE49-F238E27FC236}">
                <a16:creationId xmlns:a16="http://schemas.microsoft.com/office/drawing/2014/main" id="{3064E07E-C196-42EF-A769-E44268536F2E}"/>
              </a:ext>
            </a:extLst>
          </p:cNvPr>
          <p:cNvGraphicFramePr>
            <a:graphicFrameLocks noGrp="1"/>
          </p:cNvGraphicFramePr>
          <p:nvPr>
            <p:extLst>
              <p:ext uri="{D42A27DB-BD31-4B8C-83A1-F6EECF244321}">
                <p14:modId xmlns:p14="http://schemas.microsoft.com/office/powerpoint/2010/main" val="1585757050"/>
              </p:ext>
            </p:extLst>
          </p:nvPr>
        </p:nvGraphicFramePr>
        <p:xfrm>
          <a:off x="6277916" y="5398143"/>
          <a:ext cx="5185080" cy="1386626"/>
        </p:xfrm>
        <a:graphic>
          <a:graphicData uri="http://schemas.openxmlformats.org/drawingml/2006/table">
            <a:tbl>
              <a:tblPr firstRow="1" bandRow="1">
                <a:tableStyleId>{16D9F66E-5EB9-4882-86FB-DCBF35E3C3E4}</a:tableStyleId>
              </a:tblPr>
              <a:tblGrid>
                <a:gridCol w="1728360">
                  <a:extLst>
                    <a:ext uri="{9D8B030D-6E8A-4147-A177-3AD203B41FA5}">
                      <a16:colId xmlns:a16="http://schemas.microsoft.com/office/drawing/2014/main" val="600245785"/>
                    </a:ext>
                  </a:extLst>
                </a:gridCol>
                <a:gridCol w="1728360">
                  <a:extLst>
                    <a:ext uri="{9D8B030D-6E8A-4147-A177-3AD203B41FA5}">
                      <a16:colId xmlns:a16="http://schemas.microsoft.com/office/drawing/2014/main" val="1966823303"/>
                    </a:ext>
                  </a:extLst>
                </a:gridCol>
                <a:gridCol w="1728360">
                  <a:extLst>
                    <a:ext uri="{9D8B030D-6E8A-4147-A177-3AD203B41FA5}">
                      <a16:colId xmlns:a16="http://schemas.microsoft.com/office/drawing/2014/main" val="321263702"/>
                    </a:ext>
                  </a:extLst>
                </a:gridCol>
              </a:tblGrid>
              <a:tr h="522583">
                <a:tc>
                  <a:txBody>
                    <a:bodyPr/>
                    <a:lstStyle/>
                    <a:p>
                      <a:r>
                        <a:rPr lang="en-US" dirty="0"/>
                        <a:t>Number of people</a:t>
                      </a:r>
                    </a:p>
                  </a:txBody>
                  <a:tcPr/>
                </a:tc>
                <a:tc>
                  <a:txBody>
                    <a:bodyPr/>
                    <a:lstStyle/>
                    <a:p>
                      <a:r>
                        <a:rPr lang="en-US" dirty="0"/>
                        <a:t>Sheets of paper</a:t>
                      </a:r>
                    </a:p>
                  </a:txBody>
                  <a:tcPr/>
                </a:tc>
                <a:tc>
                  <a:txBody>
                    <a:bodyPr/>
                    <a:lstStyle/>
                    <a:p>
                      <a:r>
                        <a:rPr lang="en-US" dirty="0"/>
                        <a:t>Result</a:t>
                      </a:r>
                    </a:p>
                  </a:txBody>
                  <a:tcPr/>
                </a:tc>
                <a:extLst>
                  <a:ext uri="{0D108BD9-81ED-4DB2-BD59-A6C34878D82A}">
                    <a16:rowId xmlns:a16="http://schemas.microsoft.com/office/drawing/2014/main" val="3504007058"/>
                  </a:ext>
                </a:extLst>
              </a:tr>
              <a:tr h="373273">
                <a:tc>
                  <a:txBody>
                    <a:bodyPr/>
                    <a:lstStyle/>
                    <a:p>
                      <a:r>
                        <a:rPr lang="en-US" dirty="0"/>
                        <a:t>94 people</a:t>
                      </a:r>
                    </a:p>
                  </a:txBody>
                  <a:tcPr/>
                </a:tc>
                <a:tc>
                  <a:txBody>
                    <a:bodyPr/>
                    <a:lstStyle/>
                    <a:p>
                      <a:r>
                        <a:rPr lang="en-US" dirty="0"/>
                        <a:t>5 or less</a:t>
                      </a:r>
                    </a:p>
                  </a:txBody>
                  <a:tcPr/>
                </a:tc>
                <a:tc>
                  <a:txBody>
                    <a:bodyPr/>
                    <a:lstStyle/>
                    <a:p>
                      <a:r>
                        <a:rPr lang="en-US" dirty="0"/>
                        <a:t>hit</a:t>
                      </a:r>
                    </a:p>
                  </a:txBody>
                  <a:tcPr/>
                </a:tc>
                <a:extLst>
                  <a:ext uri="{0D108BD9-81ED-4DB2-BD59-A6C34878D82A}">
                    <a16:rowId xmlns:a16="http://schemas.microsoft.com/office/drawing/2014/main" val="912497688"/>
                  </a:ext>
                </a:extLst>
              </a:tr>
              <a:tr h="373273">
                <a:tc>
                  <a:txBody>
                    <a:bodyPr/>
                    <a:lstStyle/>
                    <a:p>
                      <a:r>
                        <a:rPr lang="en-US" dirty="0"/>
                        <a:t>6 people</a:t>
                      </a:r>
                    </a:p>
                  </a:txBody>
                  <a:tcPr/>
                </a:tc>
                <a:tc>
                  <a:txBody>
                    <a:bodyPr/>
                    <a:lstStyle/>
                    <a:p>
                      <a:r>
                        <a:rPr lang="en-US" dirty="0"/>
                        <a:t>6 or 7 sheets</a:t>
                      </a:r>
                    </a:p>
                  </a:txBody>
                  <a:tcPr/>
                </a:tc>
                <a:tc>
                  <a:txBody>
                    <a:bodyPr/>
                    <a:lstStyle/>
                    <a:p>
                      <a:r>
                        <a:rPr lang="en-US" dirty="0"/>
                        <a:t>False alarm</a:t>
                      </a:r>
                    </a:p>
                  </a:txBody>
                  <a:tcPr/>
                </a:tc>
                <a:extLst>
                  <a:ext uri="{0D108BD9-81ED-4DB2-BD59-A6C34878D82A}">
                    <a16:rowId xmlns:a16="http://schemas.microsoft.com/office/drawing/2014/main" val="3439644364"/>
                  </a:ext>
                </a:extLst>
              </a:tr>
            </a:tbl>
          </a:graphicData>
        </a:graphic>
      </p:graphicFrame>
      <p:cxnSp>
        <p:nvCxnSpPr>
          <p:cNvPr id="12" name="Straight Connector 11">
            <a:extLst>
              <a:ext uri="{FF2B5EF4-FFF2-40B4-BE49-F238E27FC236}">
                <a16:creationId xmlns:a16="http://schemas.microsoft.com/office/drawing/2014/main" id="{91BB451D-F0D4-40EA-B9D5-BE9EBE19D421}"/>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1BC4589-5873-42CE-ABE5-CAD133CEEA61}"/>
              </a:ext>
            </a:extLst>
          </p:cNvPr>
          <p:cNvSpPr>
            <a:spLocks noGrp="1"/>
          </p:cNvSpPr>
          <p:nvPr>
            <p:ph type="sldNum" sz="quarter" idx="12"/>
          </p:nvPr>
        </p:nvSpPr>
        <p:spPr/>
        <p:txBody>
          <a:bodyPr>
            <a:normAutofit/>
          </a:bodyPr>
          <a:lstStyle/>
          <a:p>
            <a:fld id="{D57F1E4F-1CFF-5643-939E-217C01CDF565}" type="slidenum">
              <a:rPr lang="en-US" smtClean="0"/>
              <a:pPr/>
              <a:t>25</a:t>
            </a:fld>
            <a:endParaRPr lang="en-US" dirty="0"/>
          </a:p>
        </p:txBody>
      </p:sp>
      <p:pic>
        <p:nvPicPr>
          <p:cNvPr id="13" name="Picture 2" descr="Steag Romania - drapel | sidro.ro">
            <a:extLst>
              <a:ext uri="{FF2B5EF4-FFF2-40B4-BE49-F238E27FC236}">
                <a16:creationId xmlns:a16="http://schemas.microsoft.com/office/drawing/2014/main" id="{9AFB0C82-8544-47CA-A869-598DDE4792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09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27176E8-6B3A-47F6-8974-4F48A5550187}"/>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Errors and limitations</a:t>
            </a:r>
          </a:p>
        </p:txBody>
      </p:sp>
      <p:sp>
        <p:nvSpPr>
          <p:cNvPr id="3" name="TextBox 2">
            <a:extLst>
              <a:ext uri="{FF2B5EF4-FFF2-40B4-BE49-F238E27FC236}">
                <a16:creationId xmlns:a16="http://schemas.microsoft.com/office/drawing/2014/main" id="{2CD8388E-16EB-4143-951D-4903DA34E741}"/>
              </a:ext>
            </a:extLst>
          </p:cNvPr>
          <p:cNvSpPr txBox="1"/>
          <p:nvPr/>
        </p:nvSpPr>
        <p:spPr>
          <a:xfrm>
            <a:off x="400833" y="1148859"/>
            <a:ext cx="10152345" cy="2031325"/>
          </a:xfrm>
          <a:prstGeom prst="rect">
            <a:avLst/>
          </a:prstGeom>
          <a:noFill/>
        </p:spPr>
        <p:txBody>
          <a:bodyPr wrap="square" rtlCol="0">
            <a:spAutoFit/>
          </a:bodyPr>
          <a:lstStyle/>
          <a:p>
            <a:r>
              <a:rPr lang="en-US" dirty="0">
                <a:latin typeface="Yu Gothic UI Light" panose="020B0300000000000000" pitchFamily="34" charset="-128"/>
                <a:ea typeface="Yu Gothic UI Light" panose="020B0300000000000000" pitchFamily="34" charset="-128"/>
              </a:rPr>
              <a:t>Errors:</a:t>
            </a: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Varying thickness of the paper</a:t>
            </a: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The first sheet of paper wasn’t sitting directly on the phone’s display because of the case being a bit taller then the phone.</a:t>
            </a: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The headphones were isolating, but they can’t really stop all the sounds, so external sounds may have occurred.</a:t>
            </a: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The decibel meter not picking up only the sound produced by the headphones.</a:t>
            </a:r>
          </a:p>
        </p:txBody>
      </p:sp>
      <p:cxnSp>
        <p:nvCxnSpPr>
          <p:cNvPr id="5" name="Straight Connector 4">
            <a:extLst>
              <a:ext uri="{FF2B5EF4-FFF2-40B4-BE49-F238E27FC236}">
                <a16:creationId xmlns:a16="http://schemas.microsoft.com/office/drawing/2014/main" id="{CFFC4760-31AD-4E45-9B15-336CF8EF5417}"/>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12885F0-690C-462C-9666-7F68E0CB8454}"/>
              </a:ext>
            </a:extLst>
          </p:cNvPr>
          <p:cNvSpPr>
            <a:spLocks noGrp="1"/>
          </p:cNvSpPr>
          <p:nvPr>
            <p:ph type="sldNum" sz="quarter" idx="12"/>
          </p:nvPr>
        </p:nvSpPr>
        <p:spPr/>
        <p:txBody>
          <a:bodyPr>
            <a:normAutofit/>
          </a:bodyPr>
          <a:lstStyle/>
          <a:p>
            <a:fld id="{D57F1E4F-1CFF-5643-939E-217C01CDF565}" type="slidenum">
              <a:rPr lang="en-US" smtClean="0"/>
              <a:pPr/>
              <a:t>26</a:t>
            </a:fld>
            <a:endParaRPr lang="en-US" dirty="0"/>
          </a:p>
        </p:txBody>
      </p:sp>
      <p:pic>
        <p:nvPicPr>
          <p:cNvPr id="8" name="Picture 2" descr="Steag Romania - drapel | sidro.ro">
            <a:extLst>
              <a:ext uri="{FF2B5EF4-FFF2-40B4-BE49-F238E27FC236}">
                <a16:creationId xmlns:a16="http://schemas.microsoft.com/office/drawing/2014/main" id="{F62C9075-ED96-45E5-A882-B5B719978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08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C95617-A7D5-4754-BB9A-4CAA39C00845}"/>
              </a:ext>
            </a:extLst>
          </p:cNvPr>
          <p:cNvSpPr txBox="1"/>
          <p:nvPr/>
        </p:nvSpPr>
        <p:spPr>
          <a:xfrm>
            <a:off x="928759" y="1450405"/>
            <a:ext cx="10334481" cy="4201442"/>
          </a:xfrm>
          <a:prstGeom prst="rect">
            <a:avLst/>
          </a:prstGeom>
          <a:noFill/>
          <a:effec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p>
            <a:pPr defTabSz="457200">
              <a:spcBef>
                <a:spcPct val="20000"/>
              </a:spcBef>
              <a:spcAft>
                <a:spcPts val="600"/>
              </a:spcAft>
              <a:buClr>
                <a:schemeClr val="accent1"/>
              </a:buClr>
            </a:pPr>
            <a:endParaRPr lang="en-US" dirty="0">
              <a:latin typeface="Yu Gothic UI Light" panose="020B0300000000000000" pitchFamily="34" charset="-128"/>
              <a:ea typeface="Yu Gothic UI Light" panose="020B0300000000000000" pitchFamily="34" charset="-128"/>
            </a:endParaRPr>
          </a:p>
          <a:p>
            <a:pPr marL="285750" indent="-285750" defTabSz="457200">
              <a:spcBef>
                <a:spcPct val="20000"/>
              </a:spcBef>
              <a:spcAft>
                <a:spcPts val="600"/>
              </a:spcAft>
              <a:buClr>
                <a:schemeClr val="accent1"/>
              </a:buClr>
              <a:buFont typeface="Wingdings 2" charset="2"/>
              <a:buChar char=""/>
            </a:pPr>
            <a:r>
              <a:rPr lang="en-US" dirty="0">
                <a:latin typeface="Yu Gothic UI Light" panose="020B0300000000000000" pitchFamily="34" charset="-128"/>
                <a:ea typeface="Yu Gothic UI Light" panose="020B0300000000000000" pitchFamily="34" charset="-128"/>
              </a:rPr>
              <a:t>https://en.wikipedia.org/wiki/Radio_noise</a:t>
            </a:r>
          </a:p>
          <a:p>
            <a:pPr marL="285750" indent="-285750" defTabSz="457200">
              <a:spcBef>
                <a:spcPct val="20000"/>
              </a:spcBef>
              <a:spcAft>
                <a:spcPts val="600"/>
              </a:spcAft>
              <a:buClr>
                <a:schemeClr val="accent1"/>
              </a:buClr>
              <a:buFont typeface="Wingdings 2" charset="2"/>
              <a:buChar char=""/>
            </a:pPr>
            <a:r>
              <a:rPr lang="en-US" dirty="0">
                <a:latin typeface="Yu Gothic UI Light" panose="020B0300000000000000" pitchFamily="34" charset="-128"/>
                <a:ea typeface="Yu Gothic UI Light" panose="020B0300000000000000" pitchFamily="34" charset="-128"/>
              </a:rPr>
              <a:t>https://en.wikipedia.org/wiki/Johnson%E2%80%93Nyquist_noise</a:t>
            </a:r>
          </a:p>
          <a:p>
            <a:pPr marL="285750" indent="-285750" defTabSz="457200">
              <a:spcBef>
                <a:spcPct val="20000"/>
              </a:spcBef>
              <a:spcAft>
                <a:spcPts val="600"/>
              </a:spcAft>
              <a:buClr>
                <a:schemeClr val="accent1"/>
              </a:buClr>
              <a:buFont typeface="Wingdings 2" charset="2"/>
              <a:buChar char=""/>
            </a:pPr>
            <a:r>
              <a:rPr lang="en-US" dirty="0">
                <a:latin typeface="Yu Gothic UI Light" panose="020B0300000000000000" pitchFamily="34" charset="-128"/>
                <a:ea typeface="Yu Gothic UI Light" panose="020B0300000000000000" pitchFamily="34" charset="-128"/>
              </a:rPr>
              <a:t>https://www.google.com/url?client=internal-element-cse&amp;cx=004984196166817161901:gt3nscsxv5o&amp;q=https://www.khanacademy.org/test-prep/mcat/processing-the-environment/sensory-perception/v/signal-detection-theory-part-1&amp;sa=U&amp;ved=2ahUKEwi5tL7D4_TxAhWngP0HHX5SD1sQFjAAegQIAxAB&amp;usg=AOvVaw3q2jX2FjnTLv-clDutV6dD</a:t>
            </a:r>
          </a:p>
          <a:p>
            <a:pPr marL="285750" indent="-285750" defTabSz="457200">
              <a:spcBef>
                <a:spcPct val="20000"/>
              </a:spcBef>
              <a:spcAft>
                <a:spcPts val="600"/>
              </a:spcAft>
              <a:buClr>
                <a:schemeClr val="accent1"/>
              </a:buClr>
              <a:buFont typeface="Wingdings 2" charset="2"/>
              <a:buChar char=""/>
            </a:pPr>
            <a:r>
              <a:rPr lang="en-US" dirty="0">
                <a:latin typeface="Yu Gothic UI Light" panose="020B0300000000000000" pitchFamily="34" charset="-128"/>
                <a:ea typeface="Yu Gothic UI Light" panose="020B0300000000000000" pitchFamily="34" charset="-128"/>
              </a:rPr>
              <a:t>https://www.google.com/url?client=internal-element-cse&amp;cx=004984196166817161901:gt3nscsxv5o&amp;q=https://www.khanacademy.org/test-prep/mcat/processing-the-environment/sensory-perception/v/signal-detection-theory-part-2&amp;sa=U&amp;ved=2ahUKEwi5tL7D4_TxAhWngP0HHX5SD1sQFjABegQICBAB&amp;usg=AOvVaw3LGFOx_kMkxIzlYVRkBo9l</a:t>
            </a:r>
          </a:p>
          <a:p>
            <a:pPr marL="285750" indent="-285750" defTabSz="457200">
              <a:spcBef>
                <a:spcPct val="20000"/>
              </a:spcBef>
              <a:spcAft>
                <a:spcPts val="600"/>
              </a:spcAft>
              <a:buClr>
                <a:schemeClr val="accent1"/>
              </a:buClr>
              <a:buFont typeface="Wingdings 2" charset="2"/>
              <a:buChar char=""/>
            </a:pPr>
            <a:endParaRPr lang="en-US" dirty="0">
              <a:latin typeface="Yu Gothic UI Light" panose="020B0300000000000000" pitchFamily="34" charset="-128"/>
              <a:ea typeface="Yu Gothic UI Light" panose="020B0300000000000000" pitchFamily="34" charset="-128"/>
            </a:endParaRPr>
          </a:p>
        </p:txBody>
      </p:sp>
      <p:sp>
        <p:nvSpPr>
          <p:cNvPr id="7" name="Title 1">
            <a:extLst>
              <a:ext uri="{FF2B5EF4-FFF2-40B4-BE49-F238E27FC236}">
                <a16:creationId xmlns:a16="http://schemas.microsoft.com/office/drawing/2014/main" id="{CBA366A0-EEE0-4ABF-9AC0-33D767FEA774}"/>
              </a:ext>
            </a:extLst>
          </p:cNvPr>
          <p:cNvSpPr txBox="1">
            <a:spLocks/>
          </p:cNvSpPr>
          <p:nvPr/>
        </p:nvSpPr>
        <p:spPr>
          <a:xfrm>
            <a:off x="400833" y="63071"/>
            <a:ext cx="10152345" cy="812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latin typeface="Yu Gothic UI Light" panose="020B0300000000000000" pitchFamily="34" charset="-128"/>
                <a:ea typeface="Yu Gothic UI Light" panose="020B0300000000000000" pitchFamily="34" charset="-128"/>
                <a:cs typeface="Calibri Light"/>
              </a:rPr>
              <a:t>References</a:t>
            </a:r>
          </a:p>
        </p:txBody>
      </p:sp>
      <p:cxnSp>
        <p:nvCxnSpPr>
          <p:cNvPr id="8" name="Straight Connector 7">
            <a:extLst>
              <a:ext uri="{FF2B5EF4-FFF2-40B4-BE49-F238E27FC236}">
                <a16:creationId xmlns:a16="http://schemas.microsoft.com/office/drawing/2014/main" id="{4CD7011B-910E-40AC-9E60-2AA6A3411FAD}"/>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ED68500-D406-4CE3-A9D2-FF8211A12B7A}"/>
              </a:ext>
            </a:extLst>
          </p:cNvPr>
          <p:cNvSpPr>
            <a:spLocks noGrp="1"/>
          </p:cNvSpPr>
          <p:nvPr>
            <p:ph type="sldNum" sz="quarter" idx="12"/>
          </p:nvPr>
        </p:nvSpPr>
        <p:spPr/>
        <p:txBody>
          <a:bodyPr>
            <a:normAutofit/>
          </a:bodyPr>
          <a:lstStyle/>
          <a:p>
            <a:fld id="{D57F1E4F-1CFF-5643-939E-217C01CDF565}" type="slidenum">
              <a:rPr lang="en-US" smtClean="0"/>
              <a:pPr/>
              <a:t>27</a:t>
            </a:fld>
            <a:endParaRPr lang="en-US" dirty="0"/>
          </a:p>
        </p:txBody>
      </p:sp>
      <p:pic>
        <p:nvPicPr>
          <p:cNvPr id="9" name="Picture 2" descr="Steag Romania - drapel | sidro.ro">
            <a:extLst>
              <a:ext uri="{FF2B5EF4-FFF2-40B4-BE49-F238E27FC236}">
                <a16:creationId xmlns:a16="http://schemas.microsoft.com/office/drawing/2014/main" id="{536FBD53-09FE-4E11-BC02-ECA613740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86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F8F22D-8938-465F-A781-F506E014560F}"/>
              </a:ext>
            </a:extLst>
          </p:cNvPr>
          <p:cNvSpPr txBox="1"/>
          <p:nvPr/>
        </p:nvSpPr>
        <p:spPr>
          <a:xfrm>
            <a:off x="370963" y="2644169"/>
            <a:ext cx="296899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latin typeface="Yu Gothic UI Light" panose="020B0300000000000000" pitchFamily="34" charset="-128"/>
                <a:ea typeface="Yu Gothic UI Light" panose="020B0300000000000000" pitchFamily="34" charset="-128"/>
              </a:rPr>
              <a:t>Proposed problem</a:t>
            </a:r>
            <a:endParaRPr lang="en-US" sz="1600" b="1" dirty="0">
              <a:latin typeface="Yu Gothic UI Light" panose="020B0300000000000000" pitchFamily="34" charset="-128"/>
              <a:ea typeface="Yu Gothic UI Light" panose="020B0300000000000000" pitchFamily="34" charset="-128"/>
            </a:endParaRPr>
          </a:p>
        </p:txBody>
      </p:sp>
      <p:sp>
        <p:nvSpPr>
          <p:cNvPr id="6" name="Title 1">
            <a:extLst>
              <a:ext uri="{FF2B5EF4-FFF2-40B4-BE49-F238E27FC236}">
                <a16:creationId xmlns:a16="http://schemas.microsoft.com/office/drawing/2014/main" id="{511A0343-3AA3-4678-AE26-88856F6727B1}"/>
              </a:ext>
            </a:extLst>
          </p:cNvPr>
          <p:cNvSpPr>
            <a:spLocks noGrp="1"/>
          </p:cNvSpPr>
          <p:nvPr>
            <p:ph type="title"/>
          </p:nvPr>
        </p:nvSpPr>
        <p:spPr>
          <a:xfrm>
            <a:off x="3644236" y="1766446"/>
            <a:ext cx="7625365" cy="3325107"/>
          </a:xfrm>
          <a:effectLst/>
        </p:spPr>
        <p:txBody>
          <a:bodyPr vert="horz" lIns="91440" tIns="45720" rIns="91440" bIns="45720" rtlCol="0" anchor="ctr">
            <a:noAutofit/>
          </a:bodyPr>
          <a:lstStyle/>
          <a:p>
            <a:pPr algn="ctr"/>
            <a:r>
              <a:rPr lang="en-US" sz="3200" b="1" dirty="0">
                <a:solidFill>
                  <a:schemeClr val="tx1"/>
                </a:solidFill>
                <a:latin typeface="Yu Gothic UI Light" panose="020B0300000000000000" pitchFamily="34" charset="-128"/>
                <a:ea typeface="Yu Gothic UI Light" panose="020B0300000000000000" pitchFamily="34" charset="-128"/>
                <a:cs typeface="Calibri Light"/>
              </a:rPr>
              <a:t>Test people’s accuracy in detecting common examples of weak signals. </a:t>
            </a:r>
          </a:p>
        </p:txBody>
      </p:sp>
      <p:sp>
        <p:nvSpPr>
          <p:cNvPr id="2" name="Slide Number Placeholder 1">
            <a:extLst>
              <a:ext uri="{FF2B5EF4-FFF2-40B4-BE49-F238E27FC236}">
                <a16:creationId xmlns:a16="http://schemas.microsoft.com/office/drawing/2014/main" id="{B5B6566C-4B26-4633-9AD8-26D3D718D17E}"/>
              </a:ext>
            </a:extLst>
          </p:cNvPr>
          <p:cNvSpPr>
            <a:spLocks noGrp="1"/>
          </p:cNvSpPr>
          <p:nvPr>
            <p:ph type="sldNum" sz="quarter" idx="12"/>
          </p:nvPr>
        </p:nvSpPr>
        <p:spPr/>
        <p:txBody>
          <a:bodyPr>
            <a:normAutofit/>
          </a:bodyPr>
          <a:lstStyle/>
          <a:p>
            <a:fld id="{D57F1E4F-1CFF-5643-939E-217C01CDF565}" type="slidenum">
              <a:rPr lang="en-US" smtClean="0"/>
              <a:pPr/>
              <a:t>3</a:t>
            </a:fld>
            <a:endParaRPr lang="en-US" dirty="0"/>
          </a:p>
        </p:txBody>
      </p:sp>
      <p:cxnSp>
        <p:nvCxnSpPr>
          <p:cNvPr id="5" name="Straight Connector 4">
            <a:extLst>
              <a:ext uri="{FF2B5EF4-FFF2-40B4-BE49-F238E27FC236}">
                <a16:creationId xmlns:a16="http://schemas.microsoft.com/office/drawing/2014/main" id="{20E8797A-FD4A-4522-9448-7F0F74F37611}"/>
              </a:ext>
            </a:extLst>
          </p:cNvPr>
          <p:cNvCxnSpPr>
            <a:cxnSpLocks/>
          </p:cNvCxnSpPr>
          <p:nvPr/>
        </p:nvCxnSpPr>
        <p:spPr>
          <a:xfrm>
            <a:off x="3453468" y="0"/>
            <a:ext cx="0" cy="6858000"/>
          </a:xfrm>
          <a:prstGeom prst="line">
            <a:avLst/>
          </a:prstGeom>
          <a:ln w="38100">
            <a:solidFill>
              <a:srgbClr val="173D7E"/>
            </a:solidFill>
          </a:ln>
        </p:spPr>
        <p:style>
          <a:lnRef idx="1">
            <a:schemeClr val="accent2"/>
          </a:lnRef>
          <a:fillRef idx="0">
            <a:schemeClr val="accent2"/>
          </a:fillRef>
          <a:effectRef idx="0">
            <a:schemeClr val="accent2"/>
          </a:effectRef>
          <a:fontRef idx="minor">
            <a:schemeClr val="tx1"/>
          </a:fontRef>
        </p:style>
      </p:cxnSp>
      <p:pic>
        <p:nvPicPr>
          <p:cNvPr id="8" name="Picture 2" descr="Steag Romania - drapel | sidro.ro">
            <a:extLst>
              <a:ext uri="{FF2B5EF4-FFF2-40B4-BE49-F238E27FC236}">
                <a16:creationId xmlns:a16="http://schemas.microsoft.com/office/drawing/2014/main" id="{3842DDF2-2B1E-4B3E-ADEF-4D3366BFC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06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AF7E823-6BDE-42E2-90E2-DB6F58F1E275}"/>
              </a:ext>
            </a:extLst>
          </p:cNvPr>
          <p:cNvGrpSpPr/>
          <p:nvPr/>
        </p:nvGrpSpPr>
        <p:grpSpPr>
          <a:xfrm>
            <a:off x="4090772" y="751174"/>
            <a:ext cx="3339669" cy="1416114"/>
            <a:chOff x="41337" y="542050"/>
            <a:chExt cx="3132024" cy="1220429"/>
          </a:xfrm>
        </p:grpSpPr>
        <p:sp>
          <p:nvSpPr>
            <p:cNvPr id="6" name="Arrow: Chevron 5">
              <a:extLst>
                <a:ext uri="{FF2B5EF4-FFF2-40B4-BE49-F238E27FC236}">
                  <a16:creationId xmlns:a16="http://schemas.microsoft.com/office/drawing/2014/main" id="{DCF561F8-996F-408E-A5AB-883613CB60AE}"/>
                </a:ext>
              </a:extLst>
            </p:cNvPr>
            <p:cNvSpPr/>
            <p:nvPr/>
          </p:nvSpPr>
          <p:spPr>
            <a:xfrm>
              <a:off x="41337" y="542050"/>
              <a:ext cx="3132024" cy="1220429"/>
            </a:xfrm>
            <a:prstGeom prst="chevron">
              <a:avLst/>
            </a:prstGeom>
            <a:solidFill>
              <a:srgbClr val="173D7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Arrow: Chevron 4">
              <a:extLst>
                <a:ext uri="{FF2B5EF4-FFF2-40B4-BE49-F238E27FC236}">
                  <a16:creationId xmlns:a16="http://schemas.microsoft.com/office/drawing/2014/main" id="{5FFE2B46-A9A2-4376-ADEA-EBEDE2AEA6ED}"/>
                </a:ext>
              </a:extLst>
            </p:cNvPr>
            <p:cNvSpPr txBox="1"/>
            <p:nvPr/>
          </p:nvSpPr>
          <p:spPr>
            <a:xfrm>
              <a:off x="651552" y="542050"/>
              <a:ext cx="1911595" cy="122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400" b="1" kern="1200" dirty="0">
                  <a:latin typeface="Arial" panose="020B0604020202020204" pitchFamily="34" charset="0"/>
                  <a:ea typeface="Yu Gothic UI Light" panose="020B0300000000000000" pitchFamily="34" charset="-128"/>
                  <a:cs typeface="Arial" panose="020B0604020202020204" pitchFamily="34" charset="0"/>
                </a:rPr>
                <a:t>Theoretical Part </a:t>
              </a:r>
            </a:p>
          </p:txBody>
        </p:sp>
      </p:grpSp>
      <p:grpSp>
        <p:nvGrpSpPr>
          <p:cNvPr id="8" name="Group 7">
            <a:extLst>
              <a:ext uri="{FF2B5EF4-FFF2-40B4-BE49-F238E27FC236}">
                <a16:creationId xmlns:a16="http://schemas.microsoft.com/office/drawing/2014/main" id="{2D33EF0B-5A28-4F7B-AD49-E3580A764B5A}"/>
              </a:ext>
            </a:extLst>
          </p:cNvPr>
          <p:cNvGrpSpPr/>
          <p:nvPr/>
        </p:nvGrpSpPr>
        <p:grpSpPr>
          <a:xfrm>
            <a:off x="4090772" y="2855809"/>
            <a:ext cx="3339668" cy="1416114"/>
            <a:chOff x="41337" y="542050"/>
            <a:chExt cx="3132024" cy="1220429"/>
          </a:xfrm>
        </p:grpSpPr>
        <p:sp>
          <p:nvSpPr>
            <p:cNvPr id="9" name="Arrow: Chevron 8">
              <a:extLst>
                <a:ext uri="{FF2B5EF4-FFF2-40B4-BE49-F238E27FC236}">
                  <a16:creationId xmlns:a16="http://schemas.microsoft.com/office/drawing/2014/main" id="{2AC6465E-6D15-444F-B10D-6037F96B315F}"/>
                </a:ext>
              </a:extLst>
            </p:cNvPr>
            <p:cNvSpPr/>
            <p:nvPr/>
          </p:nvSpPr>
          <p:spPr>
            <a:xfrm>
              <a:off x="41337" y="542050"/>
              <a:ext cx="3132024" cy="1220429"/>
            </a:xfrm>
            <a:prstGeom prst="chevron">
              <a:avLst/>
            </a:prstGeom>
            <a:solidFill>
              <a:srgbClr val="173D7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Arrow: Chevron 4">
              <a:extLst>
                <a:ext uri="{FF2B5EF4-FFF2-40B4-BE49-F238E27FC236}">
                  <a16:creationId xmlns:a16="http://schemas.microsoft.com/office/drawing/2014/main" id="{A3D41495-C1B9-474B-BB13-DFDF88083D4C}"/>
                </a:ext>
              </a:extLst>
            </p:cNvPr>
            <p:cNvSpPr txBox="1"/>
            <p:nvPr/>
          </p:nvSpPr>
          <p:spPr>
            <a:xfrm>
              <a:off x="651552" y="542050"/>
              <a:ext cx="1911595" cy="122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400" b="1" kern="1200" dirty="0">
                  <a:latin typeface="Arial" panose="020B0604020202020204" pitchFamily="34" charset="0"/>
                  <a:ea typeface="Yu Gothic UI Light" panose="020B0300000000000000" pitchFamily="34" charset="-128"/>
                  <a:cs typeface="Arial" panose="020B0604020202020204" pitchFamily="34" charset="0"/>
                </a:rPr>
                <a:t>Experimental Part </a:t>
              </a:r>
            </a:p>
          </p:txBody>
        </p:sp>
      </p:grpSp>
      <p:grpSp>
        <p:nvGrpSpPr>
          <p:cNvPr id="11" name="Group 10">
            <a:extLst>
              <a:ext uri="{FF2B5EF4-FFF2-40B4-BE49-F238E27FC236}">
                <a16:creationId xmlns:a16="http://schemas.microsoft.com/office/drawing/2014/main" id="{88EB4EBC-D539-4087-A638-8F4F99F913DE}"/>
              </a:ext>
            </a:extLst>
          </p:cNvPr>
          <p:cNvGrpSpPr/>
          <p:nvPr/>
        </p:nvGrpSpPr>
        <p:grpSpPr>
          <a:xfrm>
            <a:off x="4090772" y="4960444"/>
            <a:ext cx="3339668" cy="1343964"/>
            <a:chOff x="41337" y="542050"/>
            <a:chExt cx="3132024" cy="1220429"/>
          </a:xfrm>
        </p:grpSpPr>
        <p:sp>
          <p:nvSpPr>
            <p:cNvPr id="12" name="Arrow: Chevron 11">
              <a:extLst>
                <a:ext uri="{FF2B5EF4-FFF2-40B4-BE49-F238E27FC236}">
                  <a16:creationId xmlns:a16="http://schemas.microsoft.com/office/drawing/2014/main" id="{6D341193-1366-4AC2-8215-1B2021B482A5}"/>
                </a:ext>
              </a:extLst>
            </p:cNvPr>
            <p:cNvSpPr/>
            <p:nvPr/>
          </p:nvSpPr>
          <p:spPr>
            <a:xfrm>
              <a:off x="41337" y="542050"/>
              <a:ext cx="3132024" cy="1220429"/>
            </a:xfrm>
            <a:prstGeom prst="chevron">
              <a:avLst/>
            </a:prstGeom>
            <a:solidFill>
              <a:srgbClr val="173D7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Arrow: Chevron 4">
              <a:extLst>
                <a:ext uri="{FF2B5EF4-FFF2-40B4-BE49-F238E27FC236}">
                  <a16:creationId xmlns:a16="http://schemas.microsoft.com/office/drawing/2014/main" id="{5CE0916E-854C-4CBD-B035-57C05B84A04A}"/>
                </a:ext>
              </a:extLst>
            </p:cNvPr>
            <p:cNvSpPr txBox="1"/>
            <p:nvPr/>
          </p:nvSpPr>
          <p:spPr>
            <a:xfrm>
              <a:off x="651552" y="542050"/>
              <a:ext cx="1911595" cy="122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400" b="1" kern="1200" dirty="0">
                  <a:latin typeface="Arial" panose="020B0604020202020204" pitchFamily="34" charset="0"/>
                  <a:ea typeface="Yu Gothic UI Light" panose="020B0300000000000000" pitchFamily="34" charset="-128"/>
                  <a:cs typeface="Arial" panose="020B0604020202020204" pitchFamily="34" charset="0"/>
                </a:rPr>
                <a:t>Final Part </a:t>
              </a:r>
            </a:p>
          </p:txBody>
        </p:sp>
      </p:grpSp>
      <p:sp>
        <p:nvSpPr>
          <p:cNvPr id="14" name="TextBox 13">
            <a:extLst>
              <a:ext uri="{FF2B5EF4-FFF2-40B4-BE49-F238E27FC236}">
                <a16:creationId xmlns:a16="http://schemas.microsoft.com/office/drawing/2014/main" id="{B1EA162E-548D-499A-A6A8-43B7958ACAD8}"/>
              </a:ext>
            </a:extLst>
          </p:cNvPr>
          <p:cNvSpPr txBox="1"/>
          <p:nvPr/>
        </p:nvSpPr>
        <p:spPr>
          <a:xfrm>
            <a:off x="7430440" y="826492"/>
            <a:ext cx="2950453" cy="1131848"/>
          </a:xfrm>
          <a:prstGeom prst="rect">
            <a:avLst/>
          </a:prstGeom>
          <a:noFill/>
        </p:spPr>
        <p:txBody>
          <a:bodyPr wrap="square">
            <a:spAutoFit/>
          </a:bodyPr>
          <a:lstStyle/>
          <a:p>
            <a:pPr marL="342900" indent="-342900">
              <a:lnSpc>
                <a:spcPct val="150000"/>
              </a:lnSpc>
              <a:buFont typeface="Wingdings" panose="05000000000000000000" pitchFamily="2" charset="2"/>
              <a:buChar char="ü"/>
            </a:pPr>
            <a:r>
              <a:rPr lang="en-US" sz="2400" dirty="0">
                <a:latin typeface="Yu Gothic UI Light" panose="020B0300000000000000" pitchFamily="34" charset="-128"/>
                <a:ea typeface="Yu Gothic UI Light" panose="020B0300000000000000" pitchFamily="34" charset="-128"/>
                <a:cs typeface="Arial" panose="020B0604020202020204" pitchFamily="34" charset="0"/>
              </a:rPr>
              <a:t>Theory                                     </a:t>
            </a:r>
          </a:p>
          <a:p>
            <a:pPr marL="285750" indent="-285750">
              <a:lnSpc>
                <a:spcPct val="150000"/>
              </a:lnSpc>
              <a:buFont typeface="Wingdings" panose="05000000000000000000" pitchFamily="2" charset="2"/>
              <a:buChar char="ü"/>
            </a:pPr>
            <a:r>
              <a:rPr lang="en-US" sz="2400" dirty="0">
                <a:latin typeface="Yu Gothic UI Light" panose="020B0300000000000000" pitchFamily="34" charset="-128"/>
                <a:ea typeface="Yu Gothic UI Light" panose="020B0300000000000000" pitchFamily="34" charset="-128"/>
                <a:cs typeface="Arial" panose="020B0604020202020204" pitchFamily="34" charset="0"/>
              </a:rPr>
              <a:t>Hypotheses                             </a:t>
            </a:r>
          </a:p>
        </p:txBody>
      </p:sp>
      <p:sp>
        <p:nvSpPr>
          <p:cNvPr id="15" name="TextBox 14">
            <a:extLst>
              <a:ext uri="{FF2B5EF4-FFF2-40B4-BE49-F238E27FC236}">
                <a16:creationId xmlns:a16="http://schemas.microsoft.com/office/drawing/2014/main" id="{6796CD9C-2F43-485A-8FFD-3C8F6F871261}"/>
              </a:ext>
            </a:extLst>
          </p:cNvPr>
          <p:cNvSpPr txBox="1"/>
          <p:nvPr/>
        </p:nvSpPr>
        <p:spPr>
          <a:xfrm>
            <a:off x="7430441" y="2899151"/>
            <a:ext cx="3709256" cy="1131848"/>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US" sz="2400" dirty="0">
                <a:latin typeface="Yu Gothic UI Light" panose="020B0300000000000000" pitchFamily="34" charset="-128"/>
                <a:ea typeface="Yu Gothic UI Light" panose="020B0300000000000000" pitchFamily="34" charset="-128"/>
                <a:cs typeface="Arial" panose="020B0604020202020204" pitchFamily="34" charset="0"/>
              </a:rPr>
              <a:t>Materials and Methods                     </a:t>
            </a:r>
          </a:p>
          <a:p>
            <a:pPr marL="285750" indent="-285750">
              <a:lnSpc>
                <a:spcPct val="150000"/>
              </a:lnSpc>
              <a:buFont typeface="Wingdings" panose="05000000000000000000" pitchFamily="2" charset="2"/>
              <a:buChar char="ü"/>
            </a:pPr>
            <a:r>
              <a:rPr lang="en-US" sz="2400" dirty="0">
                <a:latin typeface="Yu Gothic UI Light" panose="020B0300000000000000" pitchFamily="34" charset="-128"/>
                <a:ea typeface="Yu Gothic UI Light" panose="020B0300000000000000" pitchFamily="34" charset="-128"/>
                <a:cs typeface="Arial" panose="020B0604020202020204" pitchFamily="34" charset="0"/>
              </a:rPr>
              <a:t>Results and Discussion                  </a:t>
            </a:r>
          </a:p>
        </p:txBody>
      </p:sp>
      <p:sp>
        <p:nvSpPr>
          <p:cNvPr id="16" name="TextBox 15">
            <a:extLst>
              <a:ext uri="{FF2B5EF4-FFF2-40B4-BE49-F238E27FC236}">
                <a16:creationId xmlns:a16="http://schemas.microsoft.com/office/drawing/2014/main" id="{765FB6CC-BBDA-461F-911E-9F3984583AFE}"/>
              </a:ext>
            </a:extLst>
          </p:cNvPr>
          <p:cNvSpPr txBox="1"/>
          <p:nvPr/>
        </p:nvSpPr>
        <p:spPr>
          <a:xfrm>
            <a:off x="7430440" y="4762862"/>
            <a:ext cx="3486933" cy="2239844"/>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US" sz="2400" dirty="0">
                <a:latin typeface="Yu Gothic UI Light" panose="020B0300000000000000" pitchFamily="34" charset="-128"/>
                <a:ea typeface="Yu Gothic UI Light" panose="020B0300000000000000" pitchFamily="34" charset="-128"/>
                <a:cs typeface="Arial" panose="020B0604020202020204" pitchFamily="34" charset="0"/>
              </a:rPr>
              <a:t>Conclusions </a:t>
            </a:r>
          </a:p>
          <a:p>
            <a:pPr marL="285750" indent="-285750">
              <a:lnSpc>
                <a:spcPct val="150000"/>
              </a:lnSpc>
              <a:buFont typeface="Wingdings" panose="05000000000000000000" pitchFamily="2" charset="2"/>
              <a:buChar char="ü"/>
            </a:pPr>
            <a:r>
              <a:rPr lang="en-US" sz="2400" dirty="0">
                <a:latin typeface="Yu Gothic UI Light" panose="020B0300000000000000" pitchFamily="34" charset="-128"/>
                <a:ea typeface="Yu Gothic UI Light" panose="020B0300000000000000" pitchFamily="34" charset="-128"/>
                <a:cs typeface="Arial" panose="020B0604020202020204" pitchFamily="34" charset="0"/>
              </a:rPr>
              <a:t>Errors and limitations</a:t>
            </a:r>
          </a:p>
          <a:p>
            <a:pPr marL="285750" indent="-285750">
              <a:lnSpc>
                <a:spcPct val="150000"/>
              </a:lnSpc>
              <a:buFont typeface="Wingdings" panose="05000000000000000000" pitchFamily="2" charset="2"/>
              <a:buChar char="ü"/>
            </a:pPr>
            <a:r>
              <a:rPr lang="en-US" sz="2400" dirty="0">
                <a:latin typeface="Yu Gothic UI Light" panose="020B0300000000000000" pitchFamily="34" charset="-128"/>
                <a:ea typeface="Yu Gothic UI Light" panose="020B0300000000000000" pitchFamily="34" charset="-128"/>
                <a:cs typeface="Arial" panose="020B0604020202020204" pitchFamily="34" charset="0"/>
              </a:rPr>
              <a:t>References                                     </a:t>
            </a:r>
          </a:p>
          <a:p>
            <a:pPr>
              <a:lnSpc>
                <a:spcPct val="150000"/>
              </a:lnSpc>
            </a:pPr>
            <a:r>
              <a:rPr lang="en-US" sz="2400" dirty="0">
                <a:latin typeface="Yu Gothic UI Light" panose="020B0300000000000000" pitchFamily="34" charset="-128"/>
                <a:ea typeface="Yu Gothic UI Light" panose="020B0300000000000000" pitchFamily="34" charset="-128"/>
                <a:cs typeface="Arial" panose="020B0604020202020204" pitchFamily="34" charset="0"/>
              </a:rPr>
              <a:t>                           </a:t>
            </a:r>
          </a:p>
        </p:txBody>
      </p:sp>
      <p:cxnSp>
        <p:nvCxnSpPr>
          <p:cNvPr id="19" name="Straight Connector 18">
            <a:extLst>
              <a:ext uri="{FF2B5EF4-FFF2-40B4-BE49-F238E27FC236}">
                <a16:creationId xmlns:a16="http://schemas.microsoft.com/office/drawing/2014/main" id="{C1D4075F-C1DD-4668-8AA3-667453F761A1}"/>
              </a:ext>
            </a:extLst>
          </p:cNvPr>
          <p:cNvCxnSpPr>
            <a:cxnSpLocks/>
          </p:cNvCxnSpPr>
          <p:nvPr/>
        </p:nvCxnSpPr>
        <p:spPr>
          <a:xfrm>
            <a:off x="3453468" y="0"/>
            <a:ext cx="0" cy="6858000"/>
          </a:xfrm>
          <a:prstGeom prst="line">
            <a:avLst/>
          </a:prstGeom>
          <a:ln w="38100">
            <a:solidFill>
              <a:srgbClr val="173D7E"/>
            </a:solidFill>
          </a:ln>
        </p:spPr>
        <p:style>
          <a:lnRef idx="1">
            <a:schemeClr val="accent2"/>
          </a:lnRef>
          <a:fillRef idx="0">
            <a:schemeClr val="accent2"/>
          </a:fillRef>
          <a:effectRef idx="0">
            <a:schemeClr val="accent2"/>
          </a:effectRef>
          <a:fontRef idx="minor">
            <a:schemeClr val="tx1"/>
          </a:fontRef>
        </p:style>
      </p:cxnSp>
      <p:sp>
        <p:nvSpPr>
          <p:cNvPr id="21" name="Title 1">
            <a:extLst>
              <a:ext uri="{FF2B5EF4-FFF2-40B4-BE49-F238E27FC236}">
                <a16:creationId xmlns:a16="http://schemas.microsoft.com/office/drawing/2014/main" id="{3D5518EB-0A06-426F-BBF3-4DE90DF403E9}"/>
              </a:ext>
            </a:extLst>
          </p:cNvPr>
          <p:cNvSpPr txBox="1">
            <a:spLocks/>
          </p:cNvSpPr>
          <p:nvPr/>
        </p:nvSpPr>
        <p:spPr>
          <a:xfrm>
            <a:off x="513874" y="3086328"/>
            <a:ext cx="2502583" cy="685344"/>
          </a:xfrm>
          <a:prstGeom prst="rect">
            <a:avLst/>
          </a:prstGeom>
        </p:spPr>
        <p:txBody>
          <a:bodyPr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a:latin typeface="Yu Gothic UI Light" panose="020B0300000000000000" pitchFamily="34" charset="-128"/>
                <a:ea typeface="Yu Gothic UI Light" panose="020B0300000000000000" pitchFamily="34" charset="-128"/>
              </a:rPr>
              <a:t>Summary</a:t>
            </a:r>
            <a:endParaRPr lang="en-US" sz="3600" dirty="0">
              <a:latin typeface="Yu Gothic UI Light" panose="020B0300000000000000" pitchFamily="34" charset="-128"/>
              <a:ea typeface="Yu Gothic UI Light" panose="020B0300000000000000" pitchFamily="34" charset="-128"/>
            </a:endParaRPr>
          </a:p>
        </p:txBody>
      </p:sp>
      <p:sp>
        <p:nvSpPr>
          <p:cNvPr id="24" name="Slide Number Placeholder 1">
            <a:extLst>
              <a:ext uri="{FF2B5EF4-FFF2-40B4-BE49-F238E27FC236}">
                <a16:creationId xmlns:a16="http://schemas.microsoft.com/office/drawing/2014/main" id="{6AE42A9A-E426-4865-963C-C11C9E547A0A}"/>
              </a:ext>
            </a:extLst>
          </p:cNvPr>
          <p:cNvSpPr>
            <a:spLocks noGrp="1"/>
          </p:cNvSpPr>
          <p:nvPr>
            <p:ph type="sldNum" sz="quarter" idx="12"/>
          </p:nvPr>
        </p:nvSpPr>
        <p:spPr>
          <a:xfrm>
            <a:off x="9074728" y="6492875"/>
            <a:ext cx="2743200" cy="365125"/>
          </a:xfrm>
        </p:spPr>
        <p:txBody>
          <a:bodyPr>
            <a:normAutofit/>
          </a:bodyPr>
          <a:lstStyle/>
          <a:p>
            <a:fld id="{D57F1E4F-1CFF-5643-939E-217C01CDF565}" type="slidenum">
              <a:rPr lang="en-US" smtClean="0"/>
              <a:pPr/>
              <a:t>4</a:t>
            </a:fld>
            <a:endParaRPr lang="en-US" dirty="0"/>
          </a:p>
        </p:txBody>
      </p:sp>
      <p:pic>
        <p:nvPicPr>
          <p:cNvPr id="18" name="Picture 2" descr="Steag Romania - drapel | sidro.ro">
            <a:extLst>
              <a:ext uri="{FF2B5EF4-FFF2-40B4-BE49-F238E27FC236}">
                <a16:creationId xmlns:a16="http://schemas.microsoft.com/office/drawing/2014/main" id="{45533A15-6D42-4C4F-95EA-4555ECB6B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5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6705CB-DA34-449F-8F1C-67B56D85F957}"/>
              </a:ext>
            </a:extLst>
          </p:cNvPr>
          <p:cNvSpPr txBox="1"/>
          <p:nvPr/>
        </p:nvSpPr>
        <p:spPr>
          <a:xfrm>
            <a:off x="3129923" y="1574663"/>
            <a:ext cx="5874704"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latin typeface="Yu Gothic UI Light" panose="020B0300000000000000" pitchFamily="34" charset="-128"/>
                <a:ea typeface="Yu Gothic UI Light" panose="020B0300000000000000" pitchFamily="34" charset="-128"/>
                <a:cs typeface="Calibri" panose="020F0502020204030204" pitchFamily="34" charset="0"/>
              </a:rPr>
              <a:t>Theoretical Part</a:t>
            </a:r>
          </a:p>
          <a:p>
            <a:pPr algn="ctr"/>
            <a:r>
              <a:rPr lang="en-US" sz="3200" b="1" dirty="0">
                <a:latin typeface="Yu Gothic UI Light" panose="020B0300000000000000" pitchFamily="34" charset="-128"/>
                <a:ea typeface="Yu Gothic UI Light" panose="020B0300000000000000" pitchFamily="34" charset="-128"/>
                <a:cs typeface="Calibri" panose="020F0502020204030204" pitchFamily="34" charset="0"/>
              </a:rPr>
              <a:t>slides 5 - 10</a:t>
            </a:r>
            <a:endParaRPr lang="en-US" b="1" dirty="0">
              <a:latin typeface="Yu Gothic UI Light" panose="020B0300000000000000" pitchFamily="34" charset="-128"/>
              <a:ea typeface="Yu Gothic UI Light" panose="020B0300000000000000" pitchFamily="34" charset="-128"/>
              <a:cs typeface="Calibri" panose="020F0502020204030204" pitchFamily="34" charset="0"/>
            </a:endParaRPr>
          </a:p>
          <a:p>
            <a:pPr algn="ctr"/>
            <a:endParaRPr lang="en-US" sz="3600" b="1" dirty="0">
              <a:latin typeface="Yu Gothic UI Light" panose="020B0300000000000000" pitchFamily="34" charset="-128"/>
              <a:ea typeface="Yu Gothic UI Light" panose="020B0300000000000000" pitchFamily="34" charset="-128"/>
              <a:cs typeface="Calibri" panose="020F0502020204030204" pitchFamily="34" charset="0"/>
            </a:endParaRPr>
          </a:p>
          <a:p>
            <a:pPr marL="457200" indent="-457200" algn="ctr">
              <a:buFont typeface="Arial"/>
              <a:buChar char="•"/>
            </a:pPr>
            <a:r>
              <a:rPr lang="en-US" sz="2400" b="1" dirty="0">
                <a:latin typeface="Yu Gothic UI Light" panose="020B0300000000000000" pitchFamily="34" charset="-128"/>
                <a:ea typeface="Yu Gothic UI Light" panose="020B0300000000000000" pitchFamily="34" charset="-128"/>
                <a:cs typeface="Calibri" panose="020F0502020204030204" pitchFamily="34" charset="0"/>
              </a:rPr>
              <a:t>Theory</a:t>
            </a:r>
          </a:p>
          <a:p>
            <a:pPr algn="ctr"/>
            <a:endParaRPr lang="en-US" sz="2400" b="1" dirty="0">
              <a:latin typeface="Yu Gothic UI Light" panose="020B0300000000000000" pitchFamily="34" charset="-128"/>
              <a:ea typeface="Yu Gothic UI Light" panose="020B0300000000000000" pitchFamily="34" charset="-128"/>
            </a:endParaRPr>
          </a:p>
          <a:p>
            <a:pPr algn="ctr"/>
            <a:endParaRPr lang="en-US" sz="2400" b="1" dirty="0">
              <a:latin typeface="Yu Gothic UI Light" panose="020B0300000000000000" pitchFamily="34" charset="-128"/>
              <a:ea typeface="Yu Gothic UI Light" panose="020B0300000000000000" pitchFamily="34" charset="-128"/>
            </a:endParaRPr>
          </a:p>
          <a:p>
            <a:pPr marL="342900" indent="-342900" algn="ctr">
              <a:buFont typeface="Arial" panose="020B0604020202020204" pitchFamily="34" charset="0"/>
              <a:buChar char="•"/>
            </a:pPr>
            <a:r>
              <a:rPr lang="en-US" sz="2400" b="1" dirty="0">
                <a:latin typeface="Yu Gothic UI Light" panose="020B0300000000000000" pitchFamily="34" charset="-128"/>
                <a:ea typeface="Yu Gothic UI Light" panose="020B0300000000000000" pitchFamily="34" charset="-128"/>
              </a:rPr>
              <a:t>Hypotheses</a:t>
            </a:r>
          </a:p>
          <a:p>
            <a:pPr marL="457200" indent="-457200" algn="ctr">
              <a:buFont typeface="Arial"/>
              <a:buChar char="•"/>
            </a:pPr>
            <a:endParaRPr lang="en-US" sz="2400" b="1" dirty="0">
              <a:latin typeface="Yu Gothic UI Light" panose="020B0300000000000000" pitchFamily="34" charset="-128"/>
              <a:ea typeface="Yu Gothic UI Light" panose="020B0300000000000000" pitchFamily="34" charset="-128"/>
              <a:cs typeface="Calibri" panose="020F0502020204030204" pitchFamily="34" charset="0"/>
            </a:endParaRPr>
          </a:p>
          <a:p>
            <a:pPr algn="ctr"/>
            <a:endParaRPr lang="en-US" sz="2400" b="1" dirty="0">
              <a:latin typeface="Yu Gothic UI Light" panose="020B0300000000000000" pitchFamily="34" charset="-128"/>
              <a:ea typeface="Yu Gothic UI Light" panose="020B0300000000000000" pitchFamily="34" charset="-128"/>
              <a:cs typeface="Calibri" panose="020F0502020204030204" pitchFamily="34" charset="0"/>
            </a:endParaRPr>
          </a:p>
        </p:txBody>
      </p:sp>
      <p:sp>
        <p:nvSpPr>
          <p:cNvPr id="6" name="Rectangle: Diagonal Corners Snipped 5">
            <a:extLst>
              <a:ext uri="{FF2B5EF4-FFF2-40B4-BE49-F238E27FC236}">
                <a16:creationId xmlns:a16="http://schemas.microsoft.com/office/drawing/2014/main" id="{5304F8DE-1AFB-4E20-8EDB-E8F4A1123F5C}"/>
              </a:ext>
            </a:extLst>
          </p:cNvPr>
          <p:cNvSpPr/>
          <p:nvPr/>
        </p:nvSpPr>
        <p:spPr>
          <a:xfrm>
            <a:off x="3059821" y="1663566"/>
            <a:ext cx="6014907" cy="1434518"/>
          </a:xfrm>
          <a:prstGeom prst="snip2DiagRect">
            <a:avLst/>
          </a:prstGeom>
          <a:noFill/>
          <a:ln w="38100">
            <a:solidFill>
              <a:srgbClr val="353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217258DC-1C1E-43BF-B137-A72AFD6B71DA}"/>
              </a:ext>
            </a:extLst>
          </p:cNvPr>
          <p:cNvSpPr>
            <a:spLocks noGrp="1"/>
          </p:cNvSpPr>
          <p:nvPr>
            <p:ph type="sldNum" sz="quarter" idx="12"/>
          </p:nvPr>
        </p:nvSpPr>
        <p:spPr/>
        <p:txBody>
          <a:bodyPr>
            <a:normAutofit/>
          </a:bodyPr>
          <a:lstStyle/>
          <a:p>
            <a:fld id="{D57F1E4F-1CFF-5643-939E-217C01CDF565}" type="slidenum">
              <a:rPr lang="en-US" smtClean="0"/>
              <a:pPr/>
              <a:t>5</a:t>
            </a:fld>
            <a:endParaRPr lang="en-US" dirty="0"/>
          </a:p>
        </p:txBody>
      </p:sp>
      <p:pic>
        <p:nvPicPr>
          <p:cNvPr id="7" name="Picture 2" descr="Steag Romania - drapel | sidro.ro">
            <a:extLst>
              <a:ext uri="{FF2B5EF4-FFF2-40B4-BE49-F238E27FC236}">
                <a16:creationId xmlns:a16="http://schemas.microsoft.com/office/drawing/2014/main" id="{F4057916-DB8C-4DE4-ABA1-33B549EA0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15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595E572-B4EB-494C-A759-7BB13B6B0F53}"/>
              </a:ext>
            </a:extLst>
          </p:cNvPr>
          <p:cNvSpPr txBox="1">
            <a:spLocks/>
          </p:cNvSpPr>
          <p:nvPr/>
        </p:nvSpPr>
        <p:spPr>
          <a:xfrm>
            <a:off x="400834" y="262019"/>
            <a:ext cx="1658875" cy="6137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solidFill>
                  <a:schemeClr val="tx1"/>
                </a:solidFill>
                <a:latin typeface="Yu Gothic UI Light" panose="020B0300000000000000" pitchFamily="34" charset="-128"/>
                <a:ea typeface="Yu Gothic UI Light" panose="020B0300000000000000" pitchFamily="34" charset="-128"/>
                <a:cs typeface="Calibri Light"/>
              </a:rPr>
              <a:t>Theory</a:t>
            </a:r>
          </a:p>
        </p:txBody>
      </p:sp>
      <p:sp>
        <p:nvSpPr>
          <p:cNvPr id="9" name="TextBox 8">
            <a:extLst>
              <a:ext uri="{FF2B5EF4-FFF2-40B4-BE49-F238E27FC236}">
                <a16:creationId xmlns:a16="http://schemas.microsoft.com/office/drawing/2014/main" id="{5EA600AE-70FF-4D39-A02A-F28B305D4C95}"/>
              </a:ext>
            </a:extLst>
          </p:cNvPr>
          <p:cNvSpPr txBox="1"/>
          <p:nvPr/>
        </p:nvSpPr>
        <p:spPr>
          <a:xfrm>
            <a:off x="367729" y="1803486"/>
            <a:ext cx="7378761" cy="646331"/>
          </a:xfrm>
          <a:prstGeom prst="rect">
            <a:avLst/>
          </a:prstGeom>
          <a:noFill/>
        </p:spPr>
        <p:txBody>
          <a:bodyPr wrap="square">
            <a:spAutoFit/>
          </a:bodyPr>
          <a:lstStyle/>
          <a:p>
            <a:pPr marL="285750" indent="-285750">
              <a:buFont typeface="Arial" panose="020B0604020202020204" pitchFamily="34" charset="0"/>
              <a:buChar char="•"/>
            </a:pPr>
            <a:r>
              <a:rPr lang="en-US" b="1" dirty="0">
                <a:latin typeface="Yu Gothic UI Light" panose="020B0300000000000000" pitchFamily="34" charset="-128"/>
                <a:ea typeface="Yu Gothic UI Light" panose="020B0300000000000000" pitchFamily="34" charset="-128"/>
                <a:cs typeface="Calibri" panose="020F0502020204030204" pitchFamily="34" charset="0"/>
              </a:rPr>
              <a:t>The signal-to-noise ratio </a:t>
            </a: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cs typeface="Calibri" panose="020F0502020204030204" pitchFamily="34" charset="0"/>
              </a:rPr>
              <a:t>To understand this better imagine </a:t>
            </a:r>
            <a:r>
              <a:rPr lang="en-US" b="1" dirty="0">
                <a:latin typeface="Yu Gothic UI Light" panose="020B0300000000000000" pitchFamily="34" charset="-128"/>
                <a:ea typeface="Yu Gothic UI Light" panose="020B0300000000000000" pitchFamily="34" charset="-128"/>
                <a:cs typeface="Calibri" panose="020F0502020204030204" pitchFamily="34" charset="0"/>
              </a:rPr>
              <a:t>two people speaking to each other</a:t>
            </a:r>
          </a:p>
        </p:txBody>
      </p:sp>
      <p:pic>
        <p:nvPicPr>
          <p:cNvPr id="1032" name="Picture 8">
            <a:extLst>
              <a:ext uri="{FF2B5EF4-FFF2-40B4-BE49-F238E27FC236}">
                <a16:creationId xmlns:a16="http://schemas.microsoft.com/office/drawing/2014/main" id="{5012FDDB-6932-42E5-B79A-0B6987FB4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42" y="3338721"/>
            <a:ext cx="46863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65EEF86-D4D3-46CF-AC31-37AA3FDECAEB}"/>
              </a:ext>
            </a:extLst>
          </p:cNvPr>
          <p:cNvSpPr txBox="1"/>
          <p:nvPr/>
        </p:nvSpPr>
        <p:spPr>
          <a:xfrm>
            <a:off x="875162" y="4187468"/>
            <a:ext cx="1438214" cy="553998"/>
          </a:xfrm>
          <a:prstGeom prst="rect">
            <a:avLst/>
          </a:prstGeom>
          <a:noFill/>
        </p:spPr>
        <p:txBody>
          <a:bodyPr wrap="none" rtlCol="0">
            <a:spAutoFit/>
          </a:bodyPr>
          <a:lstStyle/>
          <a:p>
            <a:r>
              <a:rPr lang="en-US" sz="1500" dirty="0">
                <a:latin typeface="Yu Gothic UI Light" panose="020B0300000000000000" pitchFamily="34" charset="-128"/>
                <a:ea typeface="Yu Gothic UI Light" panose="020B0300000000000000" pitchFamily="34" charset="-128"/>
              </a:rPr>
              <a:t>Received Signal</a:t>
            </a:r>
          </a:p>
          <a:p>
            <a:r>
              <a:rPr lang="en-US" sz="1500" dirty="0">
                <a:latin typeface="Yu Gothic UI Light" panose="020B0300000000000000" pitchFamily="34" charset="-128"/>
                <a:ea typeface="Yu Gothic UI Light" panose="020B0300000000000000" pitchFamily="34" charset="-128"/>
              </a:rPr>
              <a:t>Strength</a:t>
            </a:r>
          </a:p>
        </p:txBody>
      </p:sp>
      <p:sp>
        <p:nvSpPr>
          <p:cNvPr id="11" name="TextBox 10">
            <a:extLst>
              <a:ext uri="{FF2B5EF4-FFF2-40B4-BE49-F238E27FC236}">
                <a16:creationId xmlns:a16="http://schemas.microsoft.com/office/drawing/2014/main" id="{45E10ADF-2205-4B91-BD16-7001D2054050}"/>
              </a:ext>
            </a:extLst>
          </p:cNvPr>
          <p:cNvSpPr txBox="1"/>
          <p:nvPr/>
        </p:nvSpPr>
        <p:spPr>
          <a:xfrm rot="16200000">
            <a:off x="1609314" y="4844007"/>
            <a:ext cx="1034050" cy="276999"/>
          </a:xfrm>
          <a:prstGeom prst="rect">
            <a:avLst/>
          </a:prstGeom>
          <a:noFill/>
        </p:spPr>
        <p:txBody>
          <a:bodyPr wrap="square" rtlCol="0">
            <a:spAutoFit/>
          </a:bodyPr>
          <a:lstStyle/>
          <a:p>
            <a:r>
              <a:rPr lang="en-US" sz="1200" dirty="0">
                <a:latin typeface="Yu Gothic UI Light" panose="020B0300000000000000" pitchFamily="34" charset="-128"/>
                <a:ea typeface="Yu Gothic UI Light" panose="020B0300000000000000" pitchFamily="34" charset="-128"/>
              </a:rPr>
              <a:t>Power (dBm)</a:t>
            </a:r>
          </a:p>
        </p:txBody>
      </p:sp>
      <p:sp>
        <p:nvSpPr>
          <p:cNvPr id="12" name="TextBox 11">
            <a:extLst>
              <a:ext uri="{FF2B5EF4-FFF2-40B4-BE49-F238E27FC236}">
                <a16:creationId xmlns:a16="http://schemas.microsoft.com/office/drawing/2014/main" id="{24A56442-8BFA-4BF6-8BB0-D2FA0A904008}"/>
              </a:ext>
            </a:extLst>
          </p:cNvPr>
          <p:cNvSpPr txBox="1"/>
          <p:nvPr/>
        </p:nvSpPr>
        <p:spPr>
          <a:xfrm>
            <a:off x="2656115" y="4773706"/>
            <a:ext cx="855677" cy="307777"/>
          </a:xfrm>
          <a:prstGeom prst="rect">
            <a:avLst/>
          </a:prstGeom>
          <a:noFill/>
        </p:spPr>
        <p:txBody>
          <a:bodyPr wrap="square" rtlCol="0">
            <a:spAutoFit/>
          </a:bodyPr>
          <a:lstStyle/>
          <a:p>
            <a:r>
              <a:rPr lang="en-US" sz="1400" dirty="0"/>
              <a:t>SNR (dB)</a:t>
            </a:r>
          </a:p>
        </p:txBody>
      </p:sp>
      <p:sp>
        <p:nvSpPr>
          <p:cNvPr id="13" name="TextBox 12">
            <a:extLst>
              <a:ext uri="{FF2B5EF4-FFF2-40B4-BE49-F238E27FC236}">
                <a16:creationId xmlns:a16="http://schemas.microsoft.com/office/drawing/2014/main" id="{09A008F9-2635-4352-85D3-4CC3C32C6038}"/>
              </a:ext>
            </a:extLst>
          </p:cNvPr>
          <p:cNvSpPr txBox="1"/>
          <p:nvPr/>
        </p:nvSpPr>
        <p:spPr>
          <a:xfrm>
            <a:off x="3299985" y="5758504"/>
            <a:ext cx="1093569" cy="369332"/>
          </a:xfrm>
          <a:prstGeom prst="rect">
            <a:avLst/>
          </a:prstGeom>
          <a:noFill/>
        </p:spPr>
        <p:txBody>
          <a:bodyPr wrap="none" rtlCol="0">
            <a:spAutoFit/>
          </a:bodyPr>
          <a:lstStyle/>
          <a:p>
            <a:r>
              <a:rPr lang="en-US" dirty="0">
                <a:latin typeface="Yu Gothic UI Light" panose="020B0300000000000000" pitchFamily="34" charset="-128"/>
                <a:ea typeface="Yu Gothic UI Light" panose="020B0300000000000000" pitchFamily="34" charset="-128"/>
              </a:rPr>
              <a:t>Time(sec)</a:t>
            </a:r>
          </a:p>
        </p:txBody>
      </p:sp>
      <p:sp>
        <p:nvSpPr>
          <p:cNvPr id="14" name="TextBox 13">
            <a:extLst>
              <a:ext uri="{FF2B5EF4-FFF2-40B4-BE49-F238E27FC236}">
                <a16:creationId xmlns:a16="http://schemas.microsoft.com/office/drawing/2014/main" id="{D0F9F24B-948A-438E-9386-B6EB9A49E0F2}"/>
              </a:ext>
            </a:extLst>
          </p:cNvPr>
          <p:cNvSpPr txBox="1"/>
          <p:nvPr/>
        </p:nvSpPr>
        <p:spPr>
          <a:xfrm>
            <a:off x="1193711" y="5432529"/>
            <a:ext cx="1103187" cy="323165"/>
          </a:xfrm>
          <a:prstGeom prst="rect">
            <a:avLst/>
          </a:prstGeom>
          <a:noFill/>
        </p:spPr>
        <p:txBody>
          <a:bodyPr wrap="none" rtlCol="0">
            <a:spAutoFit/>
          </a:bodyPr>
          <a:lstStyle/>
          <a:p>
            <a:r>
              <a:rPr lang="en-US" sz="1500" dirty="0">
                <a:latin typeface="Yu Gothic UI Light" panose="020B0300000000000000" pitchFamily="34" charset="-128"/>
                <a:ea typeface="Yu Gothic UI Light" panose="020B0300000000000000" pitchFamily="34" charset="-128"/>
              </a:rPr>
              <a:t>Noise Floor</a:t>
            </a:r>
          </a:p>
        </p:txBody>
      </p:sp>
      <p:pic>
        <p:nvPicPr>
          <p:cNvPr id="1034" name="Picture 10">
            <a:extLst>
              <a:ext uri="{FF2B5EF4-FFF2-40B4-BE49-F238E27FC236}">
                <a16:creationId xmlns:a16="http://schemas.microsoft.com/office/drawing/2014/main" id="{939A3274-639F-4A7A-B302-5DB0942710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998" y="3320481"/>
            <a:ext cx="5039649" cy="283764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D550F7EA-053C-4D69-9FAB-1FCC45DA7E52}"/>
              </a:ext>
            </a:extLst>
          </p:cNvPr>
          <p:cNvCxnSpPr>
            <a:cxnSpLocks/>
          </p:cNvCxnSpPr>
          <p:nvPr/>
        </p:nvCxnSpPr>
        <p:spPr>
          <a:xfrm>
            <a:off x="7628145" y="3966736"/>
            <a:ext cx="1400871" cy="0"/>
          </a:xfrm>
          <a:prstGeom prst="line">
            <a:avLst/>
          </a:prstGeom>
          <a:ln>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5B71B99-403A-4C5D-8EEE-9DDA01CDADCC}"/>
              </a:ext>
            </a:extLst>
          </p:cNvPr>
          <p:cNvSpPr txBox="1"/>
          <p:nvPr/>
        </p:nvSpPr>
        <p:spPr>
          <a:xfrm>
            <a:off x="9110562" y="3786324"/>
            <a:ext cx="933036" cy="369332"/>
          </a:xfrm>
          <a:prstGeom prst="rect">
            <a:avLst/>
          </a:prstGeom>
          <a:noFill/>
        </p:spPr>
        <p:txBody>
          <a:bodyPr wrap="square" rtlCol="0">
            <a:spAutoFit/>
          </a:bodyPr>
          <a:lstStyle/>
          <a:p>
            <a:r>
              <a:rPr lang="en-US" dirty="0">
                <a:solidFill>
                  <a:schemeClr val="tx2">
                    <a:lumMod val="90000"/>
                  </a:schemeClr>
                </a:solidFill>
              </a:rPr>
              <a:t>Signal</a:t>
            </a:r>
          </a:p>
        </p:txBody>
      </p:sp>
      <p:cxnSp>
        <p:nvCxnSpPr>
          <p:cNvPr id="24" name="Straight Connector 23">
            <a:extLst>
              <a:ext uri="{FF2B5EF4-FFF2-40B4-BE49-F238E27FC236}">
                <a16:creationId xmlns:a16="http://schemas.microsoft.com/office/drawing/2014/main" id="{B9479F6B-7B9E-4435-B53A-A549D0ECF79A}"/>
              </a:ext>
            </a:extLst>
          </p:cNvPr>
          <p:cNvCxnSpPr>
            <a:cxnSpLocks/>
          </p:cNvCxnSpPr>
          <p:nvPr/>
        </p:nvCxnSpPr>
        <p:spPr>
          <a:xfrm>
            <a:off x="7787236" y="5212863"/>
            <a:ext cx="1395604" cy="0"/>
          </a:xfrm>
          <a:prstGeom prst="line">
            <a:avLst/>
          </a:prstGeom>
          <a:ln>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DCE46-A3DA-4DBF-AA0B-99BDAFE0111E}"/>
              </a:ext>
            </a:extLst>
          </p:cNvPr>
          <p:cNvCxnSpPr>
            <a:cxnSpLocks/>
          </p:cNvCxnSpPr>
          <p:nvPr/>
        </p:nvCxnSpPr>
        <p:spPr>
          <a:xfrm>
            <a:off x="7575429" y="5603031"/>
            <a:ext cx="1395604" cy="4254"/>
          </a:xfrm>
          <a:prstGeom prst="line">
            <a:avLst/>
          </a:prstGeom>
          <a:ln>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FEC7138-385E-4EF3-A1D6-2D1EF0C90ED3}"/>
              </a:ext>
            </a:extLst>
          </p:cNvPr>
          <p:cNvSpPr txBox="1"/>
          <p:nvPr/>
        </p:nvSpPr>
        <p:spPr>
          <a:xfrm>
            <a:off x="9222720" y="5154359"/>
            <a:ext cx="933036" cy="369332"/>
          </a:xfrm>
          <a:prstGeom prst="rect">
            <a:avLst/>
          </a:prstGeom>
          <a:noFill/>
        </p:spPr>
        <p:txBody>
          <a:bodyPr wrap="square" rtlCol="0">
            <a:spAutoFit/>
          </a:bodyPr>
          <a:lstStyle/>
          <a:p>
            <a:r>
              <a:rPr lang="en-US" dirty="0">
                <a:solidFill>
                  <a:schemeClr val="tx2">
                    <a:lumMod val="90000"/>
                  </a:schemeClr>
                </a:solidFill>
              </a:rPr>
              <a:t>Noise</a:t>
            </a:r>
          </a:p>
        </p:txBody>
      </p:sp>
      <p:sp>
        <p:nvSpPr>
          <p:cNvPr id="37" name="TextBox 36">
            <a:extLst>
              <a:ext uri="{FF2B5EF4-FFF2-40B4-BE49-F238E27FC236}">
                <a16:creationId xmlns:a16="http://schemas.microsoft.com/office/drawing/2014/main" id="{19FC1E63-08C9-4D7B-931A-1399BBE4113B}"/>
              </a:ext>
            </a:extLst>
          </p:cNvPr>
          <p:cNvSpPr txBox="1"/>
          <p:nvPr/>
        </p:nvSpPr>
        <p:spPr>
          <a:xfrm>
            <a:off x="367729" y="2425463"/>
            <a:ext cx="5259404" cy="369332"/>
          </a:xfrm>
          <a:prstGeom prst="rect">
            <a:avLst/>
          </a:prstGeom>
          <a:noFill/>
        </p:spPr>
        <p:txBody>
          <a:bodyPr wrap="square">
            <a:spAutoFit/>
          </a:bodyPr>
          <a:lstStyle/>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cs typeface="Calibri" panose="020F0502020204030204" pitchFamily="34" charset="0"/>
              </a:rPr>
              <a:t>In this case, we'd call it a </a:t>
            </a:r>
            <a:r>
              <a:rPr lang="en-US" b="1" dirty="0">
                <a:latin typeface="Yu Gothic UI Light" panose="020B0300000000000000" pitchFamily="34" charset="-128"/>
                <a:ea typeface="Yu Gothic UI Light" panose="020B0300000000000000" pitchFamily="34" charset="-128"/>
                <a:cs typeface="Calibri" panose="020F0502020204030204" pitchFamily="34" charset="0"/>
              </a:rPr>
              <a:t>signal-to-noise issue</a:t>
            </a:r>
          </a:p>
        </p:txBody>
      </p:sp>
      <p:cxnSp>
        <p:nvCxnSpPr>
          <p:cNvPr id="19" name="Straight Connector 18">
            <a:extLst>
              <a:ext uri="{FF2B5EF4-FFF2-40B4-BE49-F238E27FC236}">
                <a16:creationId xmlns:a16="http://schemas.microsoft.com/office/drawing/2014/main" id="{D620DF04-4E50-4063-91D0-1BC42F85D22B}"/>
              </a:ext>
            </a:extLst>
          </p:cNvPr>
          <p:cNvCxnSpPr>
            <a:cxnSpLocks/>
          </p:cNvCxnSpPr>
          <p:nvPr/>
        </p:nvCxnSpPr>
        <p:spPr>
          <a:xfrm>
            <a:off x="0" y="914400"/>
            <a:ext cx="10734675" cy="0"/>
          </a:xfrm>
          <a:prstGeom prst="line">
            <a:avLst/>
          </a:prstGeom>
          <a:ln w="92075" cap="flat">
            <a:solidFill>
              <a:srgbClr val="173D7E"/>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01B07FC-63DF-4B11-9B74-6BCE4A610E3B}"/>
              </a:ext>
            </a:extLst>
          </p:cNvPr>
          <p:cNvSpPr txBox="1"/>
          <p:nvPr/>
        </p:nvSpPr>
        <p:spPr>
          <a:xfrm>
            <a:off x="7986285" y="5805913"/>
            <a:ext cx="1093569" cy="369332"/>
          </a:xfrm>
          <a:prstGeom prst="rect">
            <a:avLst/>
          </a:prstGeom>
          <a:noFill/>
        </p:spPr>
        <p:txBody>
          <a:bodyPr wrap="none" rtlCol="0">
            <a:spAutoFit/>
          </a:bodyPr>
          <a:lstStyle/>
          <a:p>
            <a:r>
              <a:rPr lang="en-US" dirty="0">
                <a:latin typeface="Yu Gothic UI Light" panose="020B0300000000000000" pitchFamily="34" charset="-128"/>
                <a:ea typeface="Yu Gothic UI Light" panose="020B0300000000000000" pitchFamily="34" charset="-128"/>
              </a:rPr>
              <a:t>Time(sec)</a:t>
            </a:r>
          </a:p>
        </p:txBody>
      </p:sp>
      <p:sp>
        <p:nvSpPr>
          <p:cNvPr id="22" name="TextBox 21">
            <a:extLst>
              <a:ext uri="{FF2B5EF4-FFF2-40B4-BE49-F238E27FC236}">
                <a16:creationId xmlns:a16="http://schemas.microsoft.com/office/drawing/2014/main" id="{CE5F75AA-7666-4FB7-9CE5-7CC582413011}"/>
              </a:ext>
            </a:extLst>
          </p:cNvPr>
          <p:cNvSpPr txBox="1"/>
          <p:nvPr/>
        </p:nvSpPr>
        <p:spPr>
          <a:xfrm rot="16200000">
            <a:off x="5934615" y="4808849"/>
            <a:ext cx="1034050" cy="276999"/>
          </a:xfrm>
          <a:prstGeom prst="rect">
            <a:avLst/>
          </a:prstGeom>
          <a:noFill/>
        </p:spPr>
        <p:txBody>
          <a:bodyPr wrap="square" rtlCol="0">
            <a:spAutoFit/>
          </a:bodyPr>
          <a:lstStyle/>
          <a:p>
            <a:r>
              <a:rPr lang="en-US" sz="1200" dirty="0">
                <a:latin typeface="Yu Gothic UI Light" panose="020B0300000000000000" pitchFamily="34" charset="-128"/>
                <a:ea typeface="Yu Gothic UI Light" panose="020B0300000000000000" pitchFamily="34" charset="-128"/>
              </a:rPr>
              <a:t>Power (dBm)</a:t>
            </a:r>
          </a:p>
        </p:txBody>
      </p:sp>
      <p:sp>
        <p:nvSpPr>
          <p:cNvPr id="2" name="Slide Number Placeholder 1">
            <a:extLst>
              <a:ext uri="{FF2B5EF4-FFF2-40B4-BE49-F238E27FC236}">
                <a16:creationId xmlns:a16="http://schemas.microsoft.com/office/drawing/2014/main" id="{F7B56AFC-466D-4883-A109-4CA66CF2ECFF}"/>
              </a:ext>
            </a:extLst>
          </p:cNvPr>
          <p:cNvSpPr>
            <a:spLocks noGrp="1"/>
          </p:cNvSpPr>
          <p:nvPr>
            <p:ph type="sldNum" sz="quarter" idx="12"/>
          </p:nvPr>
        </p:nvSpPr>
        <p:spPr/>
        <p:txBody>
          <a:bodyPr>
            <a:normAutofit/>
          </a:bodyPr>
          <a:lstStyle/>
          <a:p>
            <a:fld id="{D57F1E4F-1CFF-5643-939E-217C01CDF565}" type="slidenum">
              <a:rPr lang="en-US" smtClean="0"/>
              <a:pPr/>
              <a:t>6</a:t>
            </a:fld>
            <a:endParaRPr lang="en-US" dirty="0"/>
          </a:p>
        </p:txBody>
      </p:sp>
      <p:sp>
        <p:nvSpPr>
          <p:cNvPr id="27" name="Title 1">
            <a:extLst>
              <a:ext uri="{FF2B5EF4-FFF2-40B4-BE49-F238E27FC236}">
                <a16:creationId xmlns:a16="http://schemas.microsoft.com/office/drawing/2014/main" id="{F16C6F64-5535-415D-9316-B953F706E82D}"/>
              </a:ext>
            </a:extLst>
          </p:cNvPr>
          <p:cNvSpPr txBox="1">
            <a:spLocks/>
          </p:cNvSpPr>
          <p:nvPr/>
        </p:nvSpPr>
        <p:spPr>
          <a:xfrm>
            <a:off x="347282" y="953082"/>
            <a:ext cx="4446392" cy="52632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solidFill>
                  <a:schemeClr val="tx1"/>
                </a:solidFill>
                <a:latin typeface="Yu Gothic UI Light" panose="020B0300000000000000" pitchFamily="34" charset="-128"/>
                <a:ea typeface="Yu Gothic UI Light" panose="020B0300000000000000" pitchFamily="34" charset="-128"/>
                <a:cs typeface="Calibri Light"/>
              </a:rPr>
              <a:t>1. What is signal to noise ratio</a:t>
            </a:r>
          </a:p>
        </p:txBody>
      </p:sp>
      <p:pic>
        <p:nvPicPr>
          <p:cNvPr id="28" name="Picture 2" descr="Steag Romania - drapel | sidro.ro">
            <a:extLst>
              <a:ext uri="{FF2B5EF4-FFF2-40B4-BE49-F238E27FC236}">
                <a16:creationId xmlns:a16="http://schemas.microsoft.com/office/drawing/2014/main" id="{9A31247A-05DA-440E-A65C-E55E0B0DB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50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9C623A-8614-4C9C-B13C-7DC92F4069BB}"/>
              </a:ext>
            </a:extLst>
          </p:cNvPr>
          <p:cNvSpPr txBox="1">
            <a:spLocks/>
          </p:cNvSpPr>
          <p:nvPr/>
        </p:nvSpPr>
        <p:spPr>
          <a:xfrm>
            <a:off x="400834" y="1093833"/>
            <a:ext cx="4217348" cy="50621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latin typeface="Yu Gothic UI Light" panose="020B0300000000000000" pitchFamily="34" charset="-128"/>
                <a:ea typeface="Yu Gothic UI Light" panose="020B0300000000000000" pitchFamily="34" charset="-128"/>
                <a:cs typeface="Calibri Light"/>
              </a:rPr>
              <a:t>2. What is statistical fluke</a:t>
            </a:r>
          </a:p>
        </p:txBody>
      </p:sp>
      <p:sp>
        <p:nvSpPr>
          <p:cNvPr id="7" name="TextBox 6">
            <a:extLst>
              <a:ext uri="{FF2B5EF4-FFF2-40B4-BE49-F238E27FC236}">
                <a16:creationId xmlns:a16="http://schemas.microsoft.com/office/drawing/2014/main" id="{3977A66C-6C3D-4309-8DEE-43EEB3CC4F56}"/>
              </a:ext>
            </a:extLst>
          </p:cNvPr>
          <p:cNvSpPr txBox="1"/>
          <p:nvPr/>
        </p:nvSpPr>
        <p:spPr>
          <a:xfrm>
            <a:off x="400834" y="1726566"/>
            <a:ext cx="10350949" cy="2031325"/>
          </a:xfrm>
          <a:prstGeom prst="rect">
            <a:avLst/>
          </a:prstGeom>
          <a:noFill/>
        </p:spPr>
        <p:txBody>
          <a:bodyPr wrap="square">
            <a:spAutoFit/>
          </a:bodyPr>
          <a:lstStyle/>
          <a:p>
            <a:pPr marL="285750" indent="-285750" algn="l" rtl="0">
              <a:buFont typeface="Arial" panose="020B0604020202020204" pitchFamily="34" charset="0"/>
              <a:buChar char="•"/>
            </a:pPr>
            <a:r>
              <a:rPr lang="en-US" b="1" i="0" dirty="0">
                <a:effectLst/>
                <a:latin typeface="Yu Gothic UI Light" panose="020B0300000000000000" pitchFamily="34" charset="-128"/>
                <a:ea typeface="Yu Gothic UI Light" panose="020B0300000000000000" pitchFamily="34" charset="-128"/>
              </a:rPr>
              <a:t>Statistical fluke</a:t>
            </a:r>
          </a:p>
          <a:p>
            <a:pPr marL="285750" indent="-285750" algn="l" rtl="0">
              <a:buFont typeface="Arial" panose="020B0604020202020204" pitchFamily="34" charset="0"/>
              <a:buChar char="•"/>
            </a:pPr>
            <a:endParaRPr lang="en-US" b="0" i="0" dirty="0">
              <a:effectLst/>
              <a:latin typeface="Yu Gothic UI Light" panose="020B0300000000000000" pitchFamily="34" charset="-128"/>
              <a:ea typeface="Yu Gothic UI Light" panose="020B0300000000000000" pitchFamily="34" charset="-128"/>
            </a:endParaRPr>
          </a:p>
          <a:p>
            <a:pPr marL="285750" indent="-285750" algn="l" rtl="0">
              <a:buFont typeface="Arial" panose="020B0604020202020204" pitchFamily="34" charset="0"/>
              <a:buChar char="•"/>
            </a:pPr>
            <a:endParaRPr lang="en-US" b="0" i="0" dirty="0">
              <a:effectLst/>
              <a:latin typeface="Yu Gothic UI Light" panose="020B0300000000000000" pitchFamily="34" charset="-128"/>
              <a:ea typeface="Yu Gothic UI Light" panose="020B0300000000000000" pitchFamily="34" charset="-128"/>
            </a:endParaRPr>
          </a:p>
          <a:p>
            <a:pPr marL="285750" indent="-285750" algn="l" rtl="0">
              <a:buFont typeface="Arial" panose="020B0604020202020204" pitchFamily="34" charset="0"/>
              <a:buChar char="•"/>
            </a:pPr>
            <a:r>
              <a:rPr lang="en-US" b="0" i="0" dirty="0">
                <a:effectLst/>
                <a:latin typeface="Yu Gothic UI Light" panose="020B0300000000000000" pitchFamily="34" charset="-128"/>
                <a:ea typeface="Yu Gothic UI Light" panose="020B0300000000000000" pitchFamily="34" charset="-128"/>
              </a:rPr>
              <a:t>A classical example</a:t>
            </a:r>
          </a:p>
          <a:p>
            <a:pPr algn="l" rtl="0"/>
            <a:endParaRPr lang="en-US" b="0" i="0" dirty="0">
              <a:effectLst/>
              <a:latin typeface="Yu Gothic UI Light" panose="020B0300000000000000" pitchFamily="34" charset="-128"/>
              <a:ea typeface="Yu Gothic UI Light" panose="020B0300000000000000" pitchFamily="34" charset="-128"/>
            </a:endParaRPr>
          </a:p>
          <a:p>
            <a:pPr algn="l" rtl="0"/>
            <a:endParaRPr lang="en-US" b="0" i="0" dirty="0">
              <a:effectLst/>
              <a:latin typeface="Yu Gothic UI Light" panose="020B0300000000000000" pitchFamily="34" charset="-128"/>
              <a:ea typeface="Yu Gothic UI Light" panose="020B0300000000000000" pitchFamily="34" charset="-128"/>
            </a:endParaRPr>
          </a:p>
          <a:p>
            <a:pPr marL="285750" indent="-285750" algn="l" rtl="0">
              <a:buFont typeface="Arial" panose="020B0604020202020204" pitchFamily="34" charset="0"/>
              <a:buChar char="•"/>
            </a:pPr>
            <a:r>
              <a:rPr lang="en-US" b="0" i="0" dirty="0">
                <a:effectLst/>
                <a:latin typeface="Yu Gothic UI Light" panose="020B0300000000000000" pitchFamily="34" charset="-128"/>
                <a:ea typeface="Yu Gothic UI Light" panose="020B0300000000000000" pitchFamily="34" charset="-128"/>
              </a:rPr>
              <a:t>The main goal of statistics</a:t>
            </a:r>
          </a:p>
        </p:txBody>
      </p:sp>
      <p:pic>
        <p:nvPicPr>
          <p:cNvPr id="11" name="Picture 10">
            <a:extLst>
              <a:ext uri="{FF2B5EF4-FFF2-40B4-BE49-F238E27FC236}">
                <a16:creationId xmlns:a16="http://schemas.microsoft.com/office/drawing/2014/main" id="{1B6866E4-5726-477B-ABC0-F681935498BC}"/>
              </a:ext>
            </a:extLst>
          </p:cNvPr>
          <p:cNvPicPr>
            <a:picLocks noChangeAspect="1"/>
          </p:cNvPicPr>
          <p:nvPr/>
        </p:nvPicPr>
        <p:blipFill>
          <a:blip r:embed="rId3"/>
          <a:stretch>
            <a:fillRect/>
          </a:stretch>
        </p:blipFill>
        <p:spPr>
          <a:xfrm>
            <a:off x="7282815" y="3081044"/>
            <a:ext cx="3343809" cy="2699714"/>
          </a:xfrm>
          <a:prstGeom prst="rect">
            <a:avLst/>
          </a:prstGeom>
        </p:spPr>
      </p:pic>
      <p:sp>
        <p:nvSpPr>
          <p:cNvPr id="13" name="TextBox 12">
            <a:extLst>
              <a:ext uri="{FF2B5EF4-FFF2-40B4-BE49-F238E27FC236}">
                <a16:creationId xmlns:a16="http://schemas.microsoft.com/office/drawing/2014/main" id="{F4D0445B-EFDE-4163-A82F-1552C47846EC}"/>
              </a:ext>
            </a:extLst>
          </p:cNvPr>
          <p:cNvSpPr txBox="1"/>
          <p:nvPr/>
        </p:nvSpPr>
        <p:spPr>
          <a:xfrm>
            <a:off x="400834" y="4087908"/>
            <a:ext cx="6094602" cy="1754326"/>
          </a:xfrm>
          <a:prstGeom prst="rect">
            <a:avLst/>
          </a:prstGeom>
          <a:noFill/>
        </p:spPr>
        <p:txBody>
          <a:bodyPr wrap="square">
            <a:spAutoFit/>
          </a:bodyPr>
          <a:lstStyle/>
          <a:p>
            <a:pPr marL="285750" indent="-285750">
              <a:buFont typeface="Arial" panose="020B0604020202020204" pitchFamily="34" charset="0"/>
              <a:buChar char="•"/>
            </a:pPr>
            <a:r>
              <a:rPr lang="en-US" b="0" i="0" dirty="0">
                <a:effectLst/>
                <a:latin typeface="Yu Gothic UI Light" panose="020B0300000000000000" pitchFamily="34" charset="-128"/>
                <a:ea typeface="Yu Gothic UI Light" panose="020B0300000000000000" pitchFamily="34" charset="-128"/>
              </a:rPr>
              <a:t>Humans are notoriously incompetent at estimating these types of probabilities…</a:t>
            </a:r>
          </a:p>
          <a:p>
            <a:pPr marL="285750" indent="-285750">
              <a:buFont typeface="Arial" panose="020B0604020202020204" pitchFamily="34" charset="0"/>
              <a:buChar char="•"/>
            </a:pPr>
            <a:endParaRPr lang="en-US" dirty="0">
              <a:latin typeface="Yu Gothic UI Light" panose="020B0300000000000000" pitchFamily="34" charset="-128"/>
              <a:ea typeface="Yu Gothic UI Light" panose="020B0300000000000000" pitchFamily="34" charset="-128"/>
            </a:endParaRPr>
          </a:p>
          <a:p>
            <a:pPr marL="285750" indent="-285750" algn="l" rtl="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In our case, we have to determine if a </a:t>
            </a:r>
            <a:r>
              <a:rPr lang="en-US" b="1" dirty="0">
                <a:latin typeface="Yu Gothic UI Light" panose="020B0300000000000000" pitchFamily="34" charset="-128"/>
                <a:ea typeface="Yu Gothic UI Light" panose="020B0300000000000000" pitchFamily="34" charset="-128"/>
              </a:rPr>
              <a:t>irregularity in our sound to ratio noise graph </a:t>
            </a:r>
            <a:r>
              <a:rPr lang="en-US" dirty="0">
                <a:latin typeface="Yu Gothic UI Light" panose="020B0300000000000000" pitchFamily="34" charset="-128"/>
                <a:ea typeface="Yu Gothic UI Light" panose="020B0300000000000000" pitchFamily="34" charset="-128"/>
              </a:rPr>
              <a:t>is a statistical fluke or a </a:t>
            </a:r>
            <a:r>
              <a:rPr lang="en-US" b="1" dirty="0">
                <a:latin typeface="Yu Gothic UI Light" panose="020B0300000000000000" pitchFamily="34" charset="-128"/>
                <a:ea typeface="Yu Gothic UI Light" panose="020B0300000000000000" pitchFamily="34" charset="-128"/>
              </a:rPr>
              <a:t>detection of a weak signal.</a:t>
            </a:r>
            <a:endParaRPr lang="en-US" b="1" i="0" dirty="0">
              <a:effectLst/>
              <a:latin typeface="Yu Gothic UI Light" panose="020B0300000000000000" pitchFamily="34" charset="-128"/>
              <a:ea typeface="Yu Gothic UI Light" panose="020B0300000000000000" pitchFamily="34" charset="-128"/>
            </a:endParaRPr>
          </a:p>
        </p:txBody>
      </p:sp>
      <p:sp>
        <p:nvSpPr>
          <p:cNvPr id="14" name="Oval 13">
            <a:extLst>
              <a:ext uri="{FF2B5EF4-FFF2-40B4-BE49-F238E27FC236}">
                <a16:creationId xmlns:a16="http://schemas.microsoft.com/office/drawing/2014/main" id="{B05B3732-BF4E-4690-84E4-22766CBFC8EF}"/>
              </a:ext>
            </a:extLst>
          </p:cNvPr>
          <p:cNvSpPr/>
          <p:nvPr/>
        </p:nvSpPr>
        <p:spPr>
          <a:xfrm>
            <a:off x="8575936" y="3608832"/>
            <a:ext cx="750978" cy="1021281"/>
          </a:xfrm>
          <a:prstGeom prst="ellipse">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6F8E326C-E41A-43CB-911D-BCCF8AAE9528}"/>
              </a:ext>
            </a:extLst>
          </p:cNvPr>
          <p:cNvCxnSpPr>
            <a:cxnSpLocks/>
            <a:endCxn id="14" idx="7"/>
          </p:cNvCxnSpPr>
          <p:nvPr/>
        </p:nvCxnSpPr>
        <p:spPr>
          <a:xfrm flipH="1">
            <a:off x="9216936" y="2787123"/>
            <a:ext cx="1024451" cy="971272"/>
          </a:xfrm>
          <a:prstGeom prst="straightConnector1">
            <a:avLst/>
          </a:prstGeom>
          <a:ln>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D31D630-47ED-45C0-85D6-4F35E322305E}"/>
              </a:ext>
            </a:extLst>
          </p:cNvPr>
          <p:cNvSpPr txBox="1"/>
          <p:nvPr/>
        </p:nvSpPr>
        <p:spPr>
          <a:xfrm>
            <a:off x="5793294" y="5865317"/>
            <a:ext cx="1256105" cy="307777"/>
          </a:xfrm>
          <a:prstGeom prst="rect">
            <a:avLst/>
          </a:prstGeom>
          <a:noFill/>
        </p:spPr>
        <p:txBody>
          <a:bodyPr wrap="square" rtlCol="0">
            <a:spAutoFit/>
          </a:bodyPr>
          <a:lstStyle/>
          <a:p>
            <a:pPr algn="r"/>
            <a:r>
              <a:rPr lang="en-US" sz="1400" b="1" i="1" dirty="0">
                <a:latin typeface="Yu Gothic UI Light" panose="020B0300000000000000" pitchFamily="34" charset="-128"/>
                <a:ea typeface="Yu Gothic UI Light" panose="020B0300000000000000" pitchFamily="34" charset="-128"/>
              </a:rPr>
              <a:t>Statistical fluke</a:t>
            </a:r>
          </a:p>
        </p:txBody>
      </p:sp>
      <p:sp>
        <p:nvSpPr>
          <p:cNvPr id="21" name="TextBox 20">
            <a:extLst>
              <a:ext uri="{FF2B5EF4-FFF2-40B4-BE49-F238E27FC236}">
                <a16:creationId xmlns:a16="http://schemas.microsoft.com/office/drawing/2014/main" id="{64EADAA0-8DD1-48C7-9A0A-BEB145417EED}"/>
              </a:ext>
            </a:extLst>
          </p:cNvPr>
          <p:cNvSpPr txBox="1"/>
          <p:nvPr/>
        </p:nvSpPr>
        <p:spPr>
          <a:xfrm>
            <a:off x="7443746" y="5755158"/>
            <a:ext cx="3021949" cy="353943"/>
          </a:xfrm>
          <a:prstGeom prst="rect">
            <a:avLst/>
          </a:prstGeom>
          <a:noFill/>
        </p:spPr>
        <p:txBody>
          <a:bodyPr wrap="square" rtlCol="0">
            <a:spAutoFit/>
          </a:bodyPr>
          <a:lstStyle/>
          <a:p>
            <a:pPr algn="ctr"/>
            <a:r>
              <a:rPr lang="en-US" sz="1700" dirty="0">
                <a:latin typeface="Yu Gothic UI Light" panose="020B0300000000000000" pitchFamily="34" charset="-128"/>
                <a:ea typeface="Yu Gothic UI Light" panose="020B0300000000000000" pitchFamily="34" charset="-128"/>
              </a:rPr>
              <a:t>(Signal to Noise Ratio Graphic)</a:t>
            </a:r>
          </a:p>
        </p:txBody>
      </p:sp>
      <p:sp>
        <p:nvSpPr>
          <p:cNvPr id="12" name="Oval 11">
            <a:extLst>
              <a:ext uri="{FF2B5EF4-FFF2-40B4-BE49-F238E27FC236}">
                <a16:creationId xmlns:a16="http://schemas.microsoft.com/office/drawing/2014/main" id="{FE29CCAB-1283-4DDD-9BF4-23FAEA2430CF}"/>
              </a:ext>
            </a:extLst>
          </p:cNvPr>
          <p:cNvSpPr/>
          <p:nvPr/>
        </p:nvSpPr>
        <p:spPr>
          <a:xfrm>
            <a:off x="7489844" y="4241130"/>
            <a:ext cx="270372" cy="353943"/>
          </a:xfrm>
          <a:prstGeom prst="ellipse">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00A4FA51-5033-4D67-B34F-2A9BB7F25F21}"/>
              </a:ext>
            </a:extLst>
          </p:cNvPr>
          <p:cNvCxnSpPr>
            <a:cxnSpLocks/>
            <a:stCxn id="20" idx="0"/>
            <a:endCxn id="12" idx="2"/>
          </p:cNvCxnSpPr>
          <p:nvPr/>
        </p:nvCxnSpPr>
        <p:spPr>
          <a:xfrm flipV="1">
            <a:off x="6421347" y="4418102"/>
            <a:ext cx="1068497" cy="1447215"/>
          </a:xfrm>
          <a:prstGeom prst="straightConnector1">
            <a:avLst/>
          </a:prstGeom>
          <a:ln>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B8E6852-F4D9-4286-BF6F-A3F1BD85E970}"/>
              </a:ext>
            </a:extLst>
          </p:cNvPr>
          <p:cNvSpPr txBox="1"/>
          <p:nvPr/>
        </p:nvSpPr>
        <p:spPr>
          <a:xfrm>
            <a:off x="9771919" y="2486471"/>
            <a:ext cx="1324173" cy="307777"/>
          </a:xfrm>
          <a:prstGeom prst="rect">
            <a:avLst/>
          </a:prstGeom>
          <a:noFill/>
        </p:spPr>
        <p:txBody>
          <a:bodyPr wrap="square">
            <a:spAutoFit/>
          </a:bodyPr>
          <a:lstStyle/>
          <a:p>
            <a:r>
              <a:rPr lang="en-US" sz="1400" b="1" i="1" dirty="0">
                <a:latin typeface="Yu Gothic UI Light" panose="020B0300000000000000" pitchFamily="34" charset="-128"/>
                <a:ea typeface="Yu Gothic UI Light" panose="020B0300000000000000" pitchFamily="34" charset="-128"/>
              </a:rPr>
              <a:t>weak signal</a:t>
            </a:r>
            <a:endParaRPr lang="en-US" sz="1400" dirty="0">
              <a:latin typeface="Yu Gothic UI Light" panose="020B0300000000000000" pitchFamily="34" charset="-128"/>
              <a:ea typeface="Yu Gothic UI Light" panose="020B0300000000000000" pitchFamily="34" charset="-128"/>
            </a:endParaRPr>
          </a:p>
        </p:txBody>
      </p:sp>
      <p:cxnSp>
        <p:nvCxnSpPr>
          <p:cNvPr id="18" name="Straight Connector 17">
            <a:extLst>
              <a:ext uri="{FF2B5EF4-FFF2-40B4-BE49-F238E27FC236}">
                <a16:creationId xmlns:a16="http://schemas.microsoft.com/office/drawing/2014/main" id="{A5AB974A-245D-43F9-9387-51314C227C69}"/>
              </a:ext>
            </a:extLst>
          </p:cNvPr>
          <p:cNvCxnSpPr>
            <a:cxnSpLocks/>
          </p:cNvCxnSpPr>
          <p:nvPr/>
        </p:nvCxnSpPr>
        <p:spPr>
          <a:xfrm>
            <a:off x="0" y="914400"/>
            <a:ext cx="10734675" cy="0"/>
          </a:xfrm>
          <a:prstGeom prst="line">
            <a:avLst/>
          </a:prstGeom>
          <a:ln w="92075" cap="flat">
            <a:solidFill>
              <a:srgbClr val="173D7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F508D5F-4147-419F-B7CC-EB836A5EFD6D}"/>
              </a:ext>
            </a:extLst>
          </p:cNvPr>
          <p:cNvSpPr>
            <a:spLocks noGrp="1"/>
          </p:cNvSpPr>
          <p:nvPr>
            <p:ph type="sldNum" sz="quarter" idx="12"/>
          </p:nvPr>
        </p:nvSpPr>
        <p:spPr/>
        <p:txBody>
          <a:bodyPr>
            <a:normAutofit/>
          </a:bodyPr>
          <a:lstStyle/>
          <a:p>
            <a:fld id="{D57F1E4F-1CFF-5643-939E-217C01CDF565}" type="slidenum">
              <a:rPr lang="en-US" smtClean="0"/>
              <a:pPr/>
              <a:t>7</a:t>
            </a:fld>
            <a:endParaRPr lang="en-US" dirty="0"/>
          </a:p>
        </p:txBody>
      </p:sp>
      <p:sp>
        <p:nvSpPr>
          <p:cNvPr id="19" name="Title 1">
            <a:extLst>
              <a:ext uri="{FF2B5EF4-FFF2-40B4-BE49-F238E27FC236}">
                <a16:creationId xmlns:a16="http://schemas.microsoft.com/office/drawing/2014/main" id="{04664F0C-0D94-493C-ABC9-F4FF697532C3}"/>
              </a:ext>
            </a:extLst>
          </p:cNvPr>
          <p:cNvSpPr txBox="1">
            <a:spLocks/>
          </p:cNvSpPr>
          <p:nvPr/>
        </p:nvSpPr>
        <p:spPr>
          <a:xfrm>
            <a:off x="400834" y="262019"/>
            <a:ext cx="1658875" cy="6137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solidFill>
                  <a:schemeClr val="tx1"/>
                </a:solidFill>
                <a:latin typeface="Yu Gothic UI Light" panose="020B0300000000000000" pitchFamily="34" charset="-128"/>
                <a:ea typeface="Yu Gothic UI Light" panose="020B0300000000000000" pitchFamily="34" charset="-128"/>
                <a:cs typeface="Calibri Light"/>
              </a:rPr>
              <a:t>Theory</a:t>
            </a:r>
          </a:p>
        </p:txBody>
      </p:sp>
      <p:pic>
        <p:nvPicPr>
          <p:cNvPr id="23" name="Picture 2" descr="Steag Romania - drapel | sidro.ro">
            <a:extLst>
              <a:ext uri="{FF2B5EF4-FFF2-40B4-BE49-F238E27FC236}">
                <a16:creationId xmlns:a16="http://schemas.microsoft.com/office/drawing/2014/main" id="{283E2FAB-FD81-4A89-86A4-667DA3B5F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02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E35C4D61-99A3-451B-82FD-0230ABCE42E9}"/>
              </a:ext>
            </a:extLst>
          </p:cNvPr>
          <p:cNvSpPr txBox="1">
            <a:spLocks/>
          </p:cNvSpPr>
          <p:nvPr/>
        </p:nvSpPr>
        <p:spPr>
          <a:xfrm>
            <a:off x="400833" y="952760"/>
            <a:ext cx="4359786" cy="5087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solidFill>
                  <a:schemeClr val="tx1"/>
                </a:solidFill>
                <a:latin typeface="Yu Gothic UI Light" panose="020B0300000000000000" pitchFamily="34" charset="-128"/>
                <a:ea typeface="Yu Gothic UI Light" panose="020B0300000000000000" pitchFamily="34" charset="-128"/>
                <a:cs typeface="Calibri Light"/>
              </a:rPr>
              <a:t>3. Signal detection theory</a:t>
            </a:r>
          </a:p>
        </p:txBody>
      </p:sp>
      <p:sp>
        <p:nvSpPr>
          <p:cNvPr id="2" name="TextBox 1">
            <a:extLst>
              <a:ext uri="{FF2B5EF4-FFF2-40B4-BE49-F238E27FC236}">
                <a16:creationId xmlns:a16="http://schemas.microsoft.com/office/drawing/2014/main" id="{D585A993-6D5D-4121-8D84-499635924425}"/>
              </a:ext>
            </a:extLst>
          </p:cNvPr>
          <p:cNvSpPr txBox="1"/>
          <p:nvPr/>
        </p:nvSpPr>
        <p:spPr>
          <a:xfrm>
            <a:off x="400833" y="1620145"/>
            <a:ext cx="8836073" cy="923330"/>
          </a:xfrm>
          <a:prstGeom prst="rect">
            <a:avLst/>
          </a:prstGeom>
          <a:noFill/>
        </p:spPr>
        <p:txBody>
          <a:bodyPr wrap="none" rtlCol="0">
            <a:spAutoFit/>
          </a:bodyPr>
          <a:lstStyle/>
          <a:p>
            <a:r>
              <a:rPr lang="en-US" dirty="0">
                <a:latin typeface="Yu Gothic UI Light" panose="020B0300000000000000" pitchFamily="34" charset="-128"/>
                <a:ea typeface="Yu Gothic UI Light" panose="020B0300000000000000" pitchFamily="34" charset="-128"/>
              </a:rPr>
              <a:t>What does </a:t>
            </a:r>
            <a:r>
              <a:rPr lang="en-US" b="1" dirty="0">
                <a:latin typeface="Yu Gothic UI Light" panose="020B0300000000000000" pitchFamily="34" charset="-128"/>
                <a:ea typeface="Yu Gothic UI Light" panose="020B0300000000000000" pitchFamily="34" charset="-128"/>
              </a:rPr>
              <a:t>Signal detection theory </a:t>
            </a:r>
            <a:r>
              <a:rPr lang="en-US" dirty="0">
                <a:latin typeface="Yu Gothic UI Light" panose="020B0300000000000000" pitchFamily="34" charset="-128"/>
                <a:ea typeface="Yu Gothic UI Light" panose="020B0300000000000000" pitchFamily="34" charset="-128"/>
              </a:rPr>
              <a:t>refer to:</a:t>
            </a:r>
          </a:p>
          <a:p>
            <a:pPr marL="285750" indent="-285750">
              <a:buFont typeface="Arial" panose="020B0604020202020204" pitchFamily="34" charset="0"/>
              <a:buChar char="•"/>
            </a:pPr>
            <a:r>
              <a:rPr lang="en-US" b="1" dirty="0">
                <a:latin typeface="Yu Gothic UI Light" panose="020B0300000000000000" pitchFamily="34" charset="-128"/>
                <a:ea typeface="Yu Gothic UI Light" panose="020B0300000000000000" pitchFamily="34" charset="-128"/>
              </a:rPr>
              <a:t>Decision making </a:t>
            </a:r>
            <a:r>
              <a:rPr lang="en-US" dirty="0">
                <a:latin typeface="Yu Gothic UI Light" panose="020B0300000000000000" pitchFamily="34" charset="-128"/>
                <a:ea typeface="Yu Gothic UI Light" panose="020B0300000000000000" pitchFamily="34" charset="-128"/>
              </a:rPr>
              <a:t>under conditions of uncertainty</a:t>
            </a: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Trying to figure out at what point </a:t>
            </a:r>
            <a:r>
              <a:rPr lang="en-US" b="1" dirty="0">
                <a:latin typeface="Yu Gothic UI Light" panose="020B0300000000000000" pitchFamily="34" charset="-128"/>
                <a:ea typeface="Yu Gothic UI Light" panose="020B0300000000000000" pitchFamily="34" charset="-128"/>
              </a:rPr>
              <a:t>a signal is strong </a:t>
            </a:r>
            <a:r>
              <a:rPr lang="en-US" dirty="0">
                <a:latin typeface="Yu Gothic UI Light" panose="020B0300000000000000" pitchFamily="34" charset="-128"/>
                <a:ea typeface="Yu Gothic UI Light" panose="020B0300000000000000" pitchFamily="34" charset="-128"/>
              </a:rPr>
              <a:t>enough that we are able to notice it</a:t>
            </a:r>
          </a:p>
        </p:txBody>
      </p:sp>
      <p:pic>
        <p:nvPicPr>
          <p:cNvPr id="4" name="Picture 3">
            <a:extLst>
              <a:ext uri="{FF2B5EF4-FFF2-40B4-BE49-F238E27FC236}">
                <a16:creationId xmlns:a16="http://schemas.microsoft.com/office/drawing/2014/main" id="{79B2097F-D4E4-40F9-B10C-D39013BE910E}"/>
              </a:ext>
            </a:extLst>
          </p:cNvPr>
          <p:cNvPicPr>
            <a:picLocks noChangeAspect="1"/>
          </p:cNvPicPr>
          <p:nvPr/>
        </p:nvPicPr>
        <p:blipFill>
          <a:blip r:embed="rId3"/>
          <a:stretch>
            <a:fillRect/>
          </a:stretch>
        </p:blipFill>
        <p:spPr>
          <a:xfrm>
            <a:off x="8498158" y="2959913"/>
            <a:ext cx="2266924" cy="1442294"/>
          </a:xfrm>
          <a:prstGeom prst="rect">
            <a:avLst/>
          </a:prstGeom>
        </p:spPr>
      </p:pic>
      <p:sp>
        <p:nvSpPr>
          <p:cNvPr id="13" name="TextBox 12">
            <a:extLst>
              <a:ext uri="{FF2B5EF4-FFF2-40B4-BE49-F238E27FC236}">
                <a16:creationId xmlns:a16="http://schemas.microsoft.com/office/drawing/2014/main" id="{A26E51BA-9093-4065-91A9-C14A2BC28929}"/>
              </a:ext>
            </a:extLst>
          </p:cNvPr>
          <p:cNvSpPr txBox="1"/>
          <p:nvPr/>
        </p:nvSpPr>
        <p:spPr>
          <a:xfrm>
            <a:off x="1188850" y="2683466"/>
            <a:ext cx="5217449" cy="369332"/>
          </a:xfrm>
          <a:prstGeom prst="rect">
            <a:avLst/>
          </a:prstGeom>
          <a:noFill/>
        </p:spPr>
        <p:txBody>
          <a:bodyPr wrap="square" rtlCol="0">
            <a:spAutoFit/>
          </a:bodyPr>
          <a:lstStyle/>
          <a:p>
            <a:r>
              <a:rPr lang="en-US" dirty="0">
                <a:latin typeface="Yu Gothic UI Light" panose="020B0300000000000000" pitchFamily="34" charset="-128"/>
                <a:ea typeface="Yu Gothic UI Light" panose="020B0300000000000000" pitchFamily="34" charset="-128"/>
              </a:rPr>
              <a:t>You are watching the tv and see </a:t>
            </a:r>
            <a:r>
              <a:rPr lang="en-US" b="1" dirty="0">
                <a:latin typeface="Yu Gothic UI Light" panose="020B0300000000000000" pitchFamily="34" charset="-128"/>
                <a:ea typeface="Yu Gothic UI Light" panose="020B0300000000000000" pitchFamily="34" charset="-128"/>
              </a:rPr>
              <a:t>two orange dots</a:t>
            </a:r>
            <a:r>
              <a:rPr lang="en-US" dirty="0">
                <a:latin typeface="Yu Gothic UI Light" panose="020B0300000000000000" pitchFamily="34" charset="-128"/>
                <a:ea typeface="Yu Gothic UI Light" panose="020B0300000000000000" pitchFamily="34" charset="-128"/>
              </a:rPr>
              <a:t>.        </a:t>
            </a:r>
          </a:p>
        </p:txBody>
      </p:sp>
      <p:pic>
        <p:nvPicPr>
          <p:cNvPr id="9" name="Picture 8">
            <a:extLst>
              <a:ext uri="{FF2B5EF4-FFF2-40B4-BE49-F238E27FC236}">
                <a16:creationId xmlns:a16="http://schemas.microsoft.com/office/drawing/2014/main" id="{7169740D-A989-424C-A979-A6E2969A98A7}"/>
              </a:ext>
            </a:extLst>
          </p:cNvPr>
          <p:cNvPicPr>
            <a:picLocks noChangeAspect="1"/>
          </p:cNvPicPr>
          <p:nvPr/>
        </p:nvPicPr>
        <p:blipFill>
          <a:blip r:embed="rId4"/>
          <a:stretch>
            <a:fillRect/>
          </a:stretch>
        </p:blipFill>
        <p:spPr>
          <a:xfrm>
            <a:off x="8498158" y="5093072"/>
            <a:ext cx="2266925" cy="1442294"/>
          </a:xfrm>
          <a:prstGeom prst="rect">
            <a:avLst/>
          </a:prstGeom>
        </p:spPr>
      </p:pic>
      <p:sp>
        <p:nvSpPr>
          <p:cNvPr id="16" name="TextBox 15">
            <a:extLst>
              <a:ext uri="{FF2B5EF4-FFF2-40B4-BE49-F238E27FC236}">
                <a16:creationId xmlns:a16="http://schemas.microsoft.com/office/drawing/2014/main" id="{D6982FF4-C076-4651-9D69-6215F1203E83}"/>
              </a:ext>
            </a:extLst>
          </p:cNvPr>
          <p:cNvSpPr txBox="1"/>
          <p:nvPr/>
        </p:nvSpPr>
        <p:spPr>
          <a:xfrm>
            <a:off x="7567102" y="4556078"/>
            <a:ext cx="3689058"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Yu Gothic UI Light" panose="020B0300000000000000" pitchFamily="34" charset="-128"/>
                <a:ea typeface="Yu Gothic UI Light" panose="020B0300000000000000" pitchFamily="34" charset="-128"/>
              </a:rPr>
              <a:t>fairly weak signal</a:t>
            </a:r>
          </a:p>
        </p:txBody>
      </p:sp>
      <p:sp>
        <p:nvSpPr>
          <p:cNvPr id="18" name="TextBox 17">
            <a:extLst>
              <a:ext uri="{FF2B5EF4-FFF2-40B4-BE49-F238E27FC236}">
                <a16:creationId xmlns:a16="http://schemas.microsoft.com/office/drawing/2014/main" id="{741BF689-855F-4E62-86F3-12DF0B93C900}"/>
              </a:ext>
            </a:extLst>
          </p:cNvPr>
          <p:cNvSpPr txBox="1"/>
          <p:nvPr/>
        </p:nvSpPr>
        <p:spPr>
          <a:xfrm>
            <a:off x="7567102" y="2533577"/>
            <a:ext cx="4374740" cy="369332"/>
          </a:xfrm>
          <a:prstGeom prst="rect">
            <a:avLst/>
          </a:prstGeom>
          <a:noFill/>
        </p:spPr>
        <p:txBody>
          <a:bodyPr wrap="square">
            <a:spAutoFit/>
          </a:bodyPr>
          <a:lstStyle/>
          <a:p>
            <a:pPr marL="285750" indent="-285750">
              <a:buFont typeface="Arial" panose="020B0604020202020204" pitchFamily="34" charset="0"/>
              <a:buChar char="•"/>
            </a:pPr>
            <a:r>
              <a:rPr lang="en-US" b="1" dirty="0">
                <a:latin typeface="Yu Gothic UI Light" panose="020B0300000000000000" pitchFamily="34" charset="-128"/>
                <a:ea typeface="Yu Gothic UI Light" panose="020B0300000000000000" pitchFamily="34" charset="-128"/>
              </a:rPr>
              <a:t>clear and strong signal</a:t>
            </a:r>
            <a:r>
              <a:rPr lang="en-US" dirty="0">
                <a:latin typeface="Yu Gothic UI Light" panose="020B0300000000000000" pitchFamily="34" charset="-128"/>
                <a:ea typeface="Yu Gothic UI Light" panose="020B0300000000000000" pitchFamily="34" charset="-128"/>
              </a:rPr>
              <a:t>.</a:t>
            </a:r>
          </a:p>
        </p:txBody>
      </p:sp>
      <p:cxnSp>
        <p:nvCxnSpPr>
          <p:cNvPr id="12" name="Straight Arrow Connector 11">
            <a:extLst>
              <a:ext uri="{FF2B5EF4-FFF2-40B4-BE49-F238E27FC236}">
                <a16:creationId xmlns:a16="http://schemas.microsoft.com/office/drawing/2014/main" id="{2FFD213E-DC92-4B40-ADD2-E96028BAB105}"/>
              </a:ext>
            </a:extLst>
          </p:cNvPr>
          <p:cNvCxnSpPr>
            <a:cxnSpLocks/>
            <a:endCxn id="18" idx="1"/>
          </p:cNvCxnSpPr>
          <p:nvPr/>
        </p:nvCxnSpPr>
        <p:spPr>
          <a:xfrm flipV="1">
            <a:off x="6130742" y="2718243"/>
            <a:ext cx="1436360" cy="167278"/>
          </a:xfrm>
          <a:prstGeom prst="straightConnector1">
            <a:avLst/>
          </a:prstGeom>
          <a:ln>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330E8A7-63ED-4918-9E96-1B825C801549}"/>
              </a:ext>
            </a:extLst>
          </p:cNvPr>
          <p:cNvCxnSpPr>
            <a:cxnSpLocks/>
            <a:endCxn id="16" idx="1"/>
          </p:cNvCxnSpPr>
          <p:nvPr/>
        </p:nvCxnSpPr>
        <p:spPr>
          <a:xfrm>
            <a:off x="6140916" y="2885521"/>
            <a:ext cx="1426186" cy="1855223"/>
          </a:xfrm>
          <a:prstGeom prst="straightConnector1">
            <a:avLst/>
          </a:prstGeom>
          <a:ln>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B56F4CF6-9ED2-467F-B522-1D8290F5A1D5}"/>
              </a:ext>
            </a:extLst>
          </p:cNvPr>
          <p:cNvPicPr>
            <a:picLocks noChangeAspect="1"/>
          </p:cNvPicPr>
          <p:nvPr/>
        </p:nvPicPr>
        <p:blipFill>
          <a:blip r:embed="rId5"/>
          <a:stretch>
            <a:fillRect/>
          </a:stretch>
        </p:blipFill>
        <p:spPr>
          <a:xfrm>
            <a:off x="1348762" y="5194587"/>
            <a:ext cx="3804130" cy="1168504"/>
          </a:xfrm>
          <a:prstGeom prst="rect">
            <a:avLst/>
          </a:prstGeom>
        </p:spPr>
      </p:pic>
      <p:sp>
        <p:nvSpPr>
          <p:cNvPr id="26" name="Oval 25">
            <a:extLst>
              <a:ext uri="{FF2B5EF4-FFF2-40B4-BE49-F238E27FC236}">
                <a16:creationId xmlns:a16="http://schemas.microsoft.com/office/drawing/2014/main" id="{BB4AEA7D-ED91-442C-B074-45BA5FB71453}"/>
              </a:ext>
            </a:extLst>
          </p:cNvPr>
          <p:cNvSpPr/>
          <p:nvPr/>
        </p:nvSpPr>
        <p:spPr>
          <a:xfrm>
            <a:off x="1561612" y="5537612"/>
            <a:ext cx="357613" cy="482454"/>
          </a:xfrm>
          <a:prstGeom prst="ellipse">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BA2D8DAF-4E08-4112-BB2C-68892E6C2633}"/>
              </a:ext>
            </a:extLst>
          </p:cNvPr>
          <p:cNvSpPr/>
          <p:nvPr/>
        </p:nvSpPr>
        <p:spPr>
          <a:xfrm>
            <a:off x="2083146" y="5482195"/>
            <a:ext cx="357793" cy="482454"/>
          </a:xfrm>
          <a:prstGeom prst="ellipse">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CE53FB8-92D2-4DC9-8B6C-853312C083B0}"/>
              </a:ext>
            </a:extLst>
          </p:cNvPr>
          <p:cNvSpPr/>
          <p:nvPr/>
        </p:nvSpPr>
        <p:spPr>
          <a:xfrm>
            <a:off x="2669514" y="5490311"/>
            <a:ext cx="357793" cy="482454"/>
          </a:xfrm>
          <a:prstGeom prst="ellipse">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2B4BF6D0-D8BD-4FC8-834E-651D416EA3BA}"/>
              </a:ext>
            </a:extLst>
          </p:cNvPr>
          <p:cNvSpPr/>
          <p:nvPr/>
        </p:nvSpPr>
        <p:spPr>
          <a:xfrm>
            <a:off x="3636761" y="5382137"/>
            <a:ext cx="458240" cy="617322"/>
          </a:xfrm>
          <a:prstGeom prst="ellipse">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85EA693-78B7-44BE-AFAD-CF06BBF35EEF}"/>
              </a:ext>
            </a:extLst>
          </p:cNvPr>
          <p:cNvSpPr/>
          <p:nvPr/>
        </p:nvSpPr>
        <p:spPr>
          <a:xfrm>
            <a:off x="4221754" y="5422877"/>
            <a:ext cx="447026" cy="617322"/>
          </a:xfrm>
          <a:prstGeom prst="ellipse">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a:extLst>
              <a:ext uri="{FF2B5EF4-FFF2-40B4-BE49-F238E27FC236}">
                <a16:creationId xmlns:a16="http://schemas.microsoft.com/office/drawing/2014/main" id="{64E90636-9494-4E87-8B13-97457D78EB7D}"/>
              </a:ext>
            </a:extLst>
          </p:cNvPr>
          <p:cNvCxnSpPr>
            <a:cxnSpLocks/>
            <a:endCxn id="26" idx="0"/>
          </p:cNvCxnSpPr>
          <p:nvPr/>
        </p:nvCxnSpPr>
        <p:spPr>
          <a:xfrm flipH="1">
            <a:off x="1740419" y="4956279"/>
            <a:ext cx="706441" cy="581333"/>
          </a:xfrm>
          <a:prstGeom prst="straightConnector1">
            <a:avLst/>
          </a:prstGeom>
          <a:ln>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4745D14-3847-4B4C-9EF7-6C0FD87CFCBB}"/>
              </a:ext>
            </a:extLst>
          </p:cNvPr>
          <p:cNvCxnSpPr>
            <a:cxnSpLocks/>
            <a:endCxn id="27" idx="0"/>
          </p:cNvCxnSpPr>
          <p:nvPr/>
        </p:nvCxnSpPr>
        <p:spPr>
          <a:xfrm flipH="1">
            <a:off x="2262043" y="4956796"/>
            <a:ext cx="196198" cy="525399"/>
          </a:xfrm>
          <a:prstGeom prst="straightConnector1">
            <a:avLst/>
          </a:prstGeom>
          <a:ln>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A450E42-B56E-4917-8F2B-AF3B6F706A3B}"/>
              </a:ext>
            </a:extLst>
          </p:cNvPr>
          <p:cNvCxnSpPr>
            <a:cxnSpLocks/>
            <a:endCxn id="28" idx="0"/>
          </p:cNvCxnSpPr>
          <p:nvPr/>
        </p:nvCxnSpPr>
        <p:spPr>
          <a:xfrm>
            <a:off x="2458240" y="4956795"/>
            <a:ext cx="390171" cy="533516"/>
          </a:xfrm>
          <a:prstGeom prst="straightConnector1">
            <a:avLst/>
          </a:prstGeom>
          <a:ln>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8DD964B-552B-40A6-895C-C7C93A0C6A9F}"/>
              </a:ext>
            </a:extLst>
          </p:cNvPr>
          <p:cNvCxnSpPr>
            <a:cxnSpLocks/>
            <a:endCxn id="32" idx="1"/>
          </p:cNvCxnSpPr>
          <p:nvPr/>
        </p:nvCxnSpPr>
        <p:spPr>
          <a:xfrm>
            <a:off x="2458238" y="4956795"/>
            <a:ext cx="1245631" cy="515747"/>
          </a:xfrm>
          <a:prstGeom prst="straightConnector1">
            <a:avLst/>
          </a:prstGeom>
          <a:ln>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B0010F7-2097-46EF-AB3E-E99350302C3B}"/>
              </a:ext>
            </a:extLst>
          </p:cNvPr>
          <p:cNvCxnSpPr>
            <a:cxnSpLocks/>
            <a:endCxn id="33" idx="0"/>
          </p:cNvCxnSpPr>
          <p:nvPr/>
        </p:nvCxnSpPr>
        <p:spPr>
          <a:xfrm>
            <a:off x="2464891" y="4956795"/>
            <a:ext cx="1980376" cy="466082"/>
          </a:xfrm>
          <a:prstGeom prst="straightConnector1">
            <a:avLst/>
          </a:prstGeom>
          <a:ln>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88F146A-BC34-4746-BB15-FAFBE29BE372}"/>
              </a:ext>
            </a:extLst>
          </p:cNvPr>
          <p:cNvSpPr txBox="1"/>
          <p:nvPr/>
        </p:nvSpPr>
        <p:spPr>
          <a:xfrm>
            <a:off x="1485493" y="4643498"/>
            <a:ext cx="2335663" cy="584775"/>
          </a:xfrm>
          <a:prstGeom prst="rect">
            <a:avLst/>
          </a:prstGeom>
          <a:noFill/>
        </p:spPr>
        <p:txBody>
          <a:bodyPr wrap="square">
            <a:spAutoFit/>
          </a:bodyPr>
          <a:lstStyle/>
          <a:p>
            <a:r>
              <a:rPr lang="en-US" sz="1600" b="1" i="1" dirty="0">
                <a:latin typeface="Yu Gothic UI Light" panose="020B0300000000000000" pitchFamily="34" charset="-128"/>
                <a:ea typeface="Yu Gothic UI Light" panose="020B0300000000000000" pitchFamily="34" charset="-128"/>
              </a:rPr>
              <a:t>Statistical fluke or weak signal</a:t>
            </a:r>
          </a:p>
        </p:txBody>
      </p:sp>
      <p:sp>
        <p:nvSpPr>
          <p:cNvPr id="41" name="TextBox 40">
            <a:extLst>
              <a:ext uri="{FF2B5EF4-FFF2-40B4-BE49-F238E27FC236}">
                <a16:creationId xmlns:a16="http://schemas.microsoft.com/office/drawing/2014/main" id="{5F66F7DA-09E0-4894-8C1C-638D8E05245D}"/>
              </a:ext>
            </a:extLst>
          </p:cNvPr>
          <p:cNvSpPr txBox="1"/>
          <p:nvPr/>
        </p:nvSpPr>
        <p:spPr>
          <a:xfrm>
            <a:off x="345389" y="3670120"/>
            <a:ext cx="6094602" cy="369332"/>
          </a:xfrm>
          <a:prstGeom prst="rect">
            <a:avLst/>
          </a:prstGeom>
          <a:noFill/>
        </p:spPr>
        <p:txBody>
          <a:bodyPr wrap="square">
            <a:spAutoFit/>
          </a:bodyPr>
          <a:lstStyle/>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This graphic has </a:t>
            </a:r>
            <a:r>
              <a:rPr lang="en-US" b="1" dirty="0">
                <a:latin typeface="Yu Gothic UI Light" panose="020B0300000000000000" pitchFamily="34" charset="-128"/>
                <a:ea typeface="Yu Gothic UI Light" panose="020B0300000000000000" pitchFamily="34" charset="-128"/>
              </a:rPr>
              <a:t>multiple irregularities</a:t>
            </a:r>
            <a:r>
              <a:rPr lang="en-US" b="1" i="0" dirty="0">
                <a:effectLst/>
                <a:latin typeface="Yu Gothic UI Light" panose="020B0300000000000000" pitchFamily="34" charset="-128"/>
                <a:ea typeface="Yu Gothic UI Light" panose="020B0300000000000000" pitchFamily="34" charset="-128"/>
              </a:rPr>
              <a:t>.</a:t>
            </a:r>
            <a:r>
              <a:rPr lang="en-US" b="1" dirty="0">
                <a:latin typeface="Yu Gothic UI Light" panose="020B0300000000000000" pitchFamily="34" charset="-128"/>
                <a:ea typeface="Yu Gothic UI Light" panose="020B0300000000000000" pitchFamily="34" charset="-128"/>
              </a:rPr>
              <a:t> </a:t>
            </a:r>
          </a:p>
        </p:txBody>
      </p:sp>
      <p:cxnSp>
        <p:nvCxnSpPr>
          <p:cNvPr id="42" name="Straight Connector 41">
            <a:extLst>
              <a:ext uri="{FF2B5EF4-FFF2-40B4-BE49-F238E27FC236}">
                <a16:creationId xmlns:a16="http://schemas.microsoft.com/office/drawing/2014/main" id="{C8755AAF-739E-425F-839C-37EDB1606CCE}"/>
              </a:ext>
            </a:extLst>
          </p:cNvPr>
          <p:cNvCxnSpPr>
            <a:cxnSpLocks/>
          </p:cNvCxnSpPr>
          <p:nvPr/>
        </p:nvCxnSpPr>
        <p:spPr>
          <a:xfrm flipH="1">
            <a:off x="0" y="3523178"/>
            <a:ext cx="6096000" cy="0"/>
          </a:xfrm>
          <a:prstGeom prst="line">
            <a:avLst/>
          </a:prstGeom>
          <a:ln>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FA0B812-7CD0-43EA-A25F-96E0E6B50C93}"/>
              </a:ext>
            </a:extLst>
          </p:cNvPr>
          <p:cNvCxnSpPr>
            <a:cxnSpLocks/>
          </p:cNvCxnSpPr>
          <p:nvPr/>
        </p:nvCxnSpPr>
        <p:spPr>
          <a:xfrm>
            <a:off x="6096000" y="3523178"/>
            <a:ext cx="0" cy="3334822"/>
          </a:xfrm>
          <a:prstGeom prst="line">
            <a:avLst/>
          </a:prstGeom>
          <a:ln>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2ED2BE-D758-465B-BC46-C6275FF1559E}"/>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C638864-9D36-48AF-995E-036C7979449C}"/>
              </a:ext>
            </a:extLst>
          </p:cNvPr>
          <p:cNvSpPr>
            <a:spLocks noGrp="1"/>
          </p:cNvSpPr>
          <p:nvPr>
            <p:ph type="sldNum" sz="quarter" idx="12"/>
          </p:nvPr>
        </p:nvSpPr>
        <p:spPr/>
        <p:txBody>
          <a:bodyPr>
            <a:normAutofit/>
          </a:bodyPr>
          <a:lstStyle/>
          <a:p>
            <a:fld id="{D57F1E4F-1CFF-5643-939E-217C01CDF565}" type="slidenum">
              <a:rPr lang="en-US" smtClean="0"/>
              <a:pPr/>
              <a:t>8</a:t>
            </a:fld>
            <a:endParaRPr lang="en-US" dirty="0"/>
          </a:p>
        </p:txBody>
      </p:sp>
      <p:sp>
        <p:nvSpPr>
          <p:cNvPr id="38" name="Title 1">
            <a:extLst>
              <a:ext uri="{FF2B5EF4-FFF2-40B4-BE49-F238E27FC236}">
                <a16:creationId xmlns:a16="http://schemas.microsoft.com/office/drawing/2014/main" id="{762C6760-087C-4351-95C9-A33023AF92A8}"/>
              </a:ext>
            </a:extLst>
          </p:cNvPr>
          <p:cNvSpPr txBox="1">
            <a:spLocks/>
          </p:cNvSpPr>
          <p:nvPr/>
        </p:nvSpPr>
        <p:spPr>
          <a:xfrm>
            <a:off x="400834" y="262019"/>
            <a:ext cx="1658875" cy="6137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solidFill>
                  <a:schemeClr val="tx1"/>
                </a:solidFill>
                <a:latin typeface="Yu Gothic UI Light" panose="020B0300000000000000" pitchFamily="34" charset="-128"/>
                <a:ea typeface="Yu Gothic UI Light" panose="020B0300000000000000" pitchFamily="34" charset="-128"/>
                <a:cs typeface="Calibri Light"/>
              </a:rPr>
              <a:t>Theory</a:t>
            </a:r>
          </a:p>
        </p:txBody>
      </p:sp>
      <p:pic>
        <p:nvPicPr>
          <p:cNvPr id="43" name="Picture 2" descr="Steag Romania - drapel | sidro.ro">
            <a:extLst>
              <a:ext uri="{FF2B5EF4-FFF2-40B4-BE49-F238E27FC236}">
                <a16:creationId xmlns:a16="http://schemas.microsoft.com/office/drawing/2014/main" id="{9AE5C1A9-85EA-462A-93F8-EA0FDFE571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09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02827FA-30EA-46B2-B01B-8024F156E03F}"/>
              </a:ext>
            </a:extLst>
          </p:cNvPr>
          <p:cNvGraphicFramePr>
            <a:graphicFrameLocks noGrp="1"/>
          </p:cNvGraphicFramePr>
          <p:nvPr>
            <p:extLst>
              <p:ext uri="{D42A27DB-BD31-4B8C-83A1-F6EECF244321}">
                <p14:modId xmlns:p14="http://schemas.microsoft.com/office/powerpoint/2010/main" val="3616969145"/>
              </p:ext>
            </p:extLst>
          </p:nvPr>
        </p:nvGraphicFramePr>
        <p:xfrm>
          <a:off x="3623008" y="4804170"/>
          <a:ext cx="5130709" cy="1688705"/>
        </p:xfrm>
        <a:graphic>
          <a:graphicData uri="http://schemas.openxmlformats.org/drawingml/2006/table">
            <a:tbl>
              <a:tblPr firstRow="1" firstCol="1" bandRow="1">
                <a:tableStyleId>{16D9F66E-5EB9-4882-86FB-DCBF35E3C3E4}</a:tableStyleId>
              </a:tblPr>
              <a:tblGrid>
                <a:gridCol w="1229212">
                  <a:extLst>
                    <a:ext uri="{9D8B030D-6E8A-4147-A177-3AD203B41FA5}">
                      <a16:colId xmlns:a16="http://schemas.microsoft.com/office/drawing/2014/main" val="3024775846"/>
                    </a:ext>
                  </a:extLst>
                </a:gridCol>
                <a:gridCol w="1594267">
                  <a:extLst>
                    <a:ext uri="{9D8B030D-6E8A-4147-A177-3AD203B41FA5}">
                      <a16:colId xmlns:a16="http://schemas.microsoft.com/office/drawing/2014/main" val="889825574"/>
                    </a:ext>
                  </a:extLst>
                </a:gridCol>
                <a:gridCol w="2307230">
                  <a:extLst>
                    <a:ext uri="{9D8B030D-6E8A-4147-A177-3AD203B41FA5}">
                      <a16:colId xmlns:a16="http://schemas.microsoft.com/office/drawing/2014/main" val="633966534"/>
                    </a:ext>
                  </a:extLst>
                </a:gridCol>
              </a:tblGrid>
              <a:tr h="557737">
                <a:tc>
                  <a:txBody>
                    <a:bodyPr/>
                    <a:lstStyle/>
                    <a:p>
                      <a:pPr marL="0" indent="0">
                        <a:buFont typeface="+mj-lt"/>
                        <a:buNone/>
                      </a:pPr>
                      <a:endParaRPr lang="en-US" dirty="0"/>
                    </a:p>
                  </a:txBody>
                  <a:tcPr/>
                </a:tc>
                <a:tc>
                  <a:txBody>
                    <a:bodyPr/>
                    <a:lstStyle/>
                    <a:p>
                      <a:r>
                        <a:rPr lang="en-US" dirty="0">
                          <a:solidFill>
                            <a:schemeClr val="tx1"/>
                          </a:solidFill>
                        </a:rPr>
                        <a:t>Yes</a:t>
                      </a:r>
                      <a:endParaRPr lang="en-US" i="1" dirty="0">
                        <a:solidFill>
                          <a:schemeClr val="tx1"/>
                        </a:solidFill>
                        <a:latin typeface="+mj-lt"/>
                      </a:endParaRPr>
                    </a:p>
                  </a:txBody>
                  <a:tcPr/>
                </a:tc>
                <a:tc>
                  <a:txBody>
                    <a:bodyPr/>
                    <a:lstStyle/>
                    <a:p>
                      <a:r>
                        <a:rPr lang="en-US" dirty="0">
                          <a:solidFill>
                            <a:schemeClr val="tx1"/>
                          </a:solidFill>
                        </a:rPr>
                        <a:t>No</a:t>
                      </a:r>
                      <a:endParaRPr lang="en-US" i="1" dirty="0">
                        <a:solidFill>
                          <a:schemeClr val="tx1"/>
                        </a:solidFill>
                        <a:latin typeface="+mj-lt"/>
                      </a:endParaRPr>
                    </a:p>
                  </a:txBody>
                  <a:tcPr/>
                </a:tc>
                <a:extLst>
                  <a:ext uri="{0D108BD9-81ED-4DB2-BD59-A6C34878D82A}">
                    <a16:rowId xmlns:a16="http://schemas.microsoft.com/office/drawing/2014/main" val="1378159541"/>
                  </a:ext>
                </a:extLst>
              </a:tr>
              <a:tr h="565484">
                <a:tc>
                  <a:txBody>
                    <a:bodyPr/>
                    <a:lstStyle/>
                    <a:p>
                      <a:pPr algn="ctr"/>
                      <a:r>
                        <a:rPr lang="en-US" dirty="0">
                          <a:solidFill>
                            <a:schemeClr val="tx1"/>
                          </a:solidFill>
                        </a:rPr>
                        <a:t>present</a:t>
                      </a:r>
                      <a:endParaRPr lang="en-US" i="1" dirty="0">
                        <a:solidFill>
                          <a:schemeClr val="tx1"/>
                        </a:solidFill>
                        <a:latin typeface="+mj-lt"/>
                      </a:endParaRPr>
                    </a:p>
                  </a:txBody>
                  <a:tcPr/>
                </a:tc>
                <a:tc>
                  <a:txBody>
                    <a:bodyPr/>
                    <a:lstStyle/>
                    <a:p>
                      <a:r>
                        <a:rPr lang="en-US" b="1" dirty="0">
                          <a:solidFill>
                            <a:srgbClr val="00B050"/>
                          </a:solidFill>
                        </a:rPr>
                        <a:t>hit</a:t>
                      </a:r>
                    </a:p>
                  </a:txBody>
                  <a:tcPr/>
                </a:tc>
                <a:tc>
                  <a:txBody>
                    <a:bodyPr/>
                    <a:lstStyle/>
                    <a:p>
                      <a:r>
                        <a:rPr lang="en-US" b="1" dirty="0">
                          <a:solidFill>
                            <a:srgbClr val="FF0000"/>
                          </a:solidFill>
                        </a:rPr>
                        <a:t>miss</a:t>
                      </a:r>
                    </a:p>
                  </a:txBody>
                  <a:tcPr/>
                </a:tc>
                <a:extLst>
                  <a:ext uri="{0D108BD9-81ED-4DB2-BD59-A6C34878D82A}">
                    <a16:rowId xmlns:a16="http://schemas.microsoft.com/office/drawing/2014/main" val="1476937327"/>
                  </a:ext>
                </a:extLst>
              </a:tr>
              <a:tr h="565484">
                <a:tc>
                  <a:txBody>
                    <a:bodyPr/>
                    <a:lstStyle/>
                    <a:p>
                      <a:pPr algn="ctr"/>
                      <a:r>
                        <a:rPr lang="en-US" dirty="0">
                          <a:solidFill>
                            <a:schemeClr val="tx1"/>
                          </a:solidFill>
                        </a:rPr>
                        <a:t>absent</a:t>
                      </a:r>
                      <a:endParaRPr lang="en-US" i="1" dirty="0">
                        <a:solidFill>
                          <a:schemeClr val="tx1"/>
                        </a:solidFill>
                        <a:latin typeface="+mj-lt"/>
                      </a:endParaRPr>
                    </a:p>
                  </a:txBody>
                  <a:tcPr/>
                </a:tc>
                <a:tc>
                  <a:txBody>
                    <a:bodyPr/>
                    <a:lstStyle/>
                    <a:p>
                      <a:r>
                        <a:rPr lang="en-US" b="1" dirty="0">
                          <a:solidFill>
                            <a:srgbClr val="FF0000"/>
                          </a:solidFill>
                        </a:rPr>
                        <a:t>False alarm</a:t>
                      </a:r>
                    </a:p>
                  </a:txBody>
                  <a:tcPr/>
                </a:tc>
                <a:tc>
                  <a:txBody>
                    <a:bodyPr/>
                    <a:lstStyle/>
                    <a:p>
                      <a:r>
                        <a:rPr lang="en-US" b="1" dirty="0">
                          <a:solidFill>
                            <a:srgbClr val="00B050"/>
                          </a:solidFill>
                        </a:rPr>
                        <a:t>Correct rejection</a:t>
                      </a:r>
                    </a:p>
                  </a:txBody>
                  <a:tcPr/>
                </a:tc>
                <a:extLst>
                  <a:ext uri="{0D108BD9-81ED-4DB2-BD59-A6C34878D82A}">
                    <a16:rowId xmlns:a16="http://schemas.microsoft.com/office/drawing/2014/main" val="2935821541"/>
                  </a:ext>
                </a:extLst>
              </a:tr>
            </a:tbl>
          </a:graphicData>
        </a:graphic>
      </p:graphicFrame>
      <p:sp>
        <p:nvSpPr>
          <p:cNvPr id="3" name="TextBox 2">
            <a:extLst>
              <a:ext uri="{FF2B5EF4-FFF2-40B4-BE49-F238E27FC236}">
                <a16:creationId xmlns:a16="http://schemas.microsoft.com/office/drawing/2014/main" id="{8A35B4EF-BB9C-4670-8077-4BE91B8FF41D}"/>
              </a:ext>
            </a:extLst>
          </p:cNvPr>
          <p:cNvSpPr txBox="1"/>
          <p:nvPr/>
        </p:nvSpPr>
        <p:spPr>
          <a:xfrm>
            <a:off x="400833" y="1723441"/>
            <a:ext cx="8896990" cy="923330"/>
          </a:xfrm>
          <a:prstGeom prst="rect">
            <a:avLst/>
          </a:prstGeom>
          <a:noFill/>
        </p:spPr>
        <p:txBody>
          <a:bodyPr wrap="square" rtlCol="0">
            <a:spAutoFit/>
          </a:bodyPr>
          <a:lstStyle/>
          <a:p>
            <a:r>
              <a:rPr lang="en-US" dirty="0">
                <a:latin typeface="Yu Gothic UI Light" panose="020B0300000000000000" pitchFamily="34" charset="-128"/>
                <a:ea typeface="Yu Gothic UI Light" panose="020B0300000000000000" pitchFamily="34" charset="-128"/>
              </a:rPr>
              <a:t>Real life example:</a:t>
            </a:r>
          </a:p>
          <a:p>
            <a:endParaRPr lang="en-US" dirty="0">
              <a:latin typeface="Yu Gothic UI Light" panose="020B0300000000000000" pitchFamily="34" charset="-128"/>
              <a:ea typeface="Yu Gothic UI Light" panose="020B0300000000000000" pitchFamily="34" charset="-128"/>
            </a:endParaRPr>
          </a:p>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You are driving and you are </a:t>
            </a:r>
            <a:r>
              <a:rPr lang="en-US" b="1" dirty="0">
                <a:latin typeface="Yu Gothic UI Light" panose="020B0300000000000000" pitchFamily="34" charset="-128"/>
                <a:ea typeface="Yu Gothic UI Light" panose="020B0300000000000000" pitchFamily="34" charset="-128"/>
              </a:rPr>
              <a:t>waiting at a traffic light on a foggy day</a:t>
            </a:r>
            <a:r>
              <a:rPr lang="en-US" dirty="0">
                <a:latin typeface="Yu Gothic UI Light" panose="020B0300000000000000" pitchFamily="34" charset="-128"/>
                <a:ea typeface="Yu Gothic UI Light" panose="020B0300000000000000" pitchFamily="34" charset="-128"/>
              </a:rPr>
              <a:t>. </a:t>
            </a:r>
          </a:p>
        </p:txBody>
      </p:sp>
      <p:pic>
        <p:nvPicPr>
          <p:cNvPr id="1030" name="Picture 6">
            <a:extLst>
              <a:ext uri="{FF2B5EF4-FFF2-40B4-BE49-F238E27FC236}">
                <a16:creationId xmlns:a16="http://schemas.microsoft.com/office/drawing/2014/main" id="{CD7270DD-4D0D-4EE9-B507-3F34626F2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124" y="1322611"/>
            <a:ext cx="2525054" cy="252505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6BFED75-C16A-491A-8FF9-817799B1B8F2}"/>
              </a:ext>
            </a:extLst>
          </p:cNvPr>
          <p:cNvSpPr txBox="1"/>
          <p:nvPr/>
        </p:nvSpPr>
        <p:spPr>
          <a:xfrm>
            <a:off x="400833" y="4080324"/>
            <a:ext cx="4066799" cy="369332"/>
          </a:xfrm>
          <a:prstGeom prst="rect">
            <a:avLst/>
          </a:prstGeom>
          <a:noFill/>
        </p:spPr>
        <p:txBody>
          <a:bodyPr wrap="square">
            <a:spAutoFit/>
          </a:bodyPr>
          <a:lstStyle/>
          <a:p>
            <a:pPr marL="285750" indent="-285750">
              <a:buFont typeface="Arial" panose="020B0604020202020204" pitchFamily="34" charset="0"/>
              <a:buChar char="•"/>
            </a:pPr>
            <a:r>
              <a:rPr lang="en-US" dirty="0">
                <a:latin typeface="Yu Gothic UI Light" panose="020B0300000000000000" pitchFamily="34" charset="-128"/>
                <a:ea typeface="Yu Gothic UI Light" panose="020B0300000000000000" pitchFamily="34" charset="-128"/>
              </a:rPr>
              <a:t>In this case there are </a:t>
            </a:r>
            <a:r>
              <a:rPr lang="en-US" b="1" dirty="0">
                <a:latin typeface="Yu Gothic UI Light" panose="020B0300000000000000" pitchFamily="34" charset="-128"/>
                <a:ea typeface="Yu Gothic UI Light" panose="020B0300000000000000" pitchFamily="34" charset="-128"/>
              </a:rPr>
              <a:t>a few options </a:t>
            </a:r>
          </a:p>
        </p:txBody>
      </p:sp>
      <p:cxnSp>
        <p:nvCxnSpPr>
          <p:cNvPr id="8" name="Straight Connector 7">
            <a:extLst>
              <a:ext uri="{FF2B5EF4-FFF2-40B4-BE49-F238E27FC236}">
                <a16:creationId xmlns:a16="http://schemas.microsoft.com/office/drawing/2014/main" id="{A398F40D-7C7F-449F-953B-2A804FE89E59}"/>
              </a:ext>
            </a:extLst>
          </p:cNvPr>
          <p:cNvCxnSpPr>
            <a:cxnSpLocks/>
          </p:cNvCxnSpPr>
          <p:nvPr/>
        </p:nvCxnSpPr>
        <p:spPr>
          <a:xfrm>
            <a:off x="0" y="914400"/>
            <a:ext cx="10734675" cy="0"/>
          </a:xfrm>
          <a:prstGeom prst="line">
            <a:avLst/>
          </a:prstGeom>
          <a:ln w="92075">
            <a:solidFill>
              <a:srgbClr val="173D7E"/>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05355B7-B433-458E-9EF6-735BE789549A}"/>
              </a:ext>
            </a:extLst>
          </p:cNvPr>
          <p:cNvSpPr>
            <a:spLocks noGrp="1"/>
          </p:cNvSpPr>
          <p:nvPr>
            <p:ph type="sldNum" sz="quarter" idx="12"/>
          </p:nvPr>
        </p:nvSpPr>
        <p:spPr/>
        <p:txBody>
          <a:bodyPr>
            <a:normAutofit/>
          </a:bodyPr>
          <a:lstStyle/>
          <a:p>
            <a:fld id="{D57F1E4F-1CFF-5643-939E-217C01CDF565}" type="slidenum">
              <a:rPr lang="en-US" smtClean="0"/>
              <a:pPr/>
              <a:t>9</a:t>
            </a:fld>
            <a:endParaRPr lang="en-US" dirty="0"/>
          </a:p>
        </p:txBody>
      </p:sp>
      <p:sp>
        <p:nvSpPr>
          <p:cNvPr id="11" name="Title 1">
            <a:extLst>
              <a:ext uri="{FF2B5EF4-FFF2-40B4-BE49-F238E27FC236}">
                <a16:creationId xmlns:a16="http://schemas.microsoft.com/office/drawing/2014/main" id="{EE3F6E2B-186D-4882-8D2F-16E84048DFFA}"/>
              </a:ext>
            </a:extLst>
          </p:cNvPr>
          <p:cNvSpPr txBox="1">
            <a:spLocks/>
          </p:cNvSpPr>
          <p:nvPr/>
        </p:nvSpPr>
        <p:spPr>
          <a:xfrm>
            <a:off x="400833" y="952760"/>
            <a:ext cx="4359786" cy="5087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i="1" dirty="0">
                <a:solidFill>
                  <a:schemeClr val="tx1"/>
                </a:solidFill>
                <a:latin typeface="Yu Gothic UI Light" panose="020B0300000000000000" pitchFamily="34" charset="-128"/>
                <a:ea typeface="Yu Gothic UI Light" panose="020B0300000000000000" pitchFamily="34" charset="-128"/>
                <a:cs typeface="Calibri Light"/>
              </a:rPr>
              <a:t>3. Signal detection theory</a:t>
            </a:r>
          </a:p>
        </p:txBody>
      </p:sp>
      <p:sp>
        <p:nvSpPr>
          <p:cNvPr id="12" name="Title 1">
            <a:extLst>
              <a:ext uri="{FF2B5EF4-FFF2-40B4-BE49-F238E27FC236}">
                <a16:creationId xmlns:a16="http://schemas.microsoft.com/office/drawing/2014/main" id="{39486867-0F7A-4D5D-AC1D-30C869A88406}"/>
              </a:ext>
            </a:extLst>
          </p:cNvPr>
          <p:cNvSpPr txBox="1">
            <a:spLocks/>
          </p:cNvSpPr>
          <p:nvPr/>
        </p:nvSpPr>
        <p:spPr>
          <a:xfrm>
            <a:off x="400834" y="262019"/>
            <a:ext cx="1658875" cy="6137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i="1" dirty="0">
                <a:solidFill>
                  <a:schemeClr val="tx1"/>
                </a:solidFill>
                <a:latin typeface="Yu Gothic UI Light" panose="020B0300000000000000" pitchFamily="34" charset="-128"/>
                <a:ea typeface="Yu Gothic UI Light" panose="020B0300000000000000" pitchFamily="34" charset="-128"/>
                <a:cs typeface="Calibri Light"/>
              </a:rPr>
              <a:t>Theory</a:t>
            </a:r>
          </a:p>
        </p:txBody>
      </p:sp>
      <p:pic>
        <p:nvPicPr>
          <p:cNvPr id="13" name="Picture 2" descr="Steag Romania - drapel | sidro.ro">
            <a:extLst>
              <a:ext uri="{FF2B5EF4-FFF2-40B4-BE49-F238E27FC236}">
                <a16:creationId xmlns:a16="http://schemas.microsoft.com/office/drawing/2014/main" id="{6AB38797-D1FE-42B5-8619-922A90100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0" y="0"/>
            <a:ext cx="272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103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1878</TotalTime>
  <Words>2981</Words>
  <Application>Microsoft Office PowerPoint</Application>
  <PresentationFormat>Widescreen</PresentationFormat>
  <Paragraphs>443</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Yu Gothic UI Light</vt:lpstr>
      <vt:lpstr>Arial</vt:lpstr>
      <vt:lpstr>Calibri</vt:lpstr>
      <vt:lpstr>Calibri Light</vt:lpstr>
      <vt:lpstr>Wingdings</vt:lpstr>
      <vt:lpstr>Wingdings 2</vt:lpstr>
      <vt:lpstr>Office Theme</vt:lpstr>
      <vt:lpstr>PowerPoint Presentation</vt:lpstr>
      <vt:lpstr>Controlling signal-to-noise ratio is important in many measurements to distinguish a meaningful signal from statistical fluke. Propose a problem requiring experiments to detect very weak signals.</vt:lpstr>
      <vt:lpstr>Test people’s accuracy in detecting common examples of weak signals.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Mihnea Grigore</dc:creator>
  <cp:lastModifiedBy>Mihnea Grigore</cp:lastModifiedBy>
  <cp:revision>388</cp:revision>
  <dcterms:created xsi:type="dcterms:W3CDTF">2021-07-20T19:38:20Z</dcterms:created>
  <dcterms:modified xsi:type="dcterms:W3CDTF">2021-08-12T04:10:01Z</dcterms:modified>
</cp:coreProperties>
</file>