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7" r:id="rId4"/>
    <p:sldMasterId id="2147483709" r:id="rId5"/>
    <p:sldMasterId id="2147483721" r:id="rId6"/>
    <p:sldMasterId id="2147483733" r:id="rId7"/>
  </p:sldMasterIdLst>
  <p:notesMasterIdLst>
    <p:notesMasterId r:id="rId16"/>
  </p:notesMasterIdLst>
  <p:sldIdLst>
    <p:sldId id="256" r:id="rId8"/>
    <p:sldId id="257" r:id="rId9"/>
    <p:sldId id="258" r:id="rId10"/>
    <p:sldId id="259" r:id="rId11"/>
    <p:sldId id="265" r:id="rId12"/>
    <p:sldId id="262" r:id="rId13"/>
    <p:sldId id="263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3" autoAdjust="0"/>
    <p:restoredTop sz="94660"/>
  </p:normalViewPr>
  <p:slideViewPr>
    <p:cSldViewPr snapToGrid="0">
      <p:cViewPr varScale="1">
        <p:scale>
          <a:sx n="75" d="100"/>
          <a:sy n="75" d="100"/>
        </p:scale>
        <p:origin x="4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153DA-78FE-42AB-85E0-6532FA87CCE2}" type="datetimeFigureOut">
              <a:rPr lang="en-US" smtClean="0"/>
              <a:t>12-Aug-21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7D620-B387-4580-BD68-2CCFC6FA9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72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7A42-164E-48E7-A1FC-34A62677E1D2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55F0-3725-4B83-B632-87B9BA9A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2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2C08-AFA4-48F2-9EA2-08D73EA9C475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55F0-3725-4B83-B632-87B9BA9A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6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F7A6-E369-4D8F-A227-06270D9D0416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55F0-3725-4B83-B632-87B9BA9A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0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B369-4769-42C2-964D-2966539BD6D3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84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04ED-D64F-4F6B-87BA-51B2721DE961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1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A9FA-EC65-4700-96EB-B5078A74C304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00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113E-581F-4BDB-ADB0-51EE879180E8}" type="datetime1">
              <a:rPr lang="en-US" smtClean="0"/>
              <a:t>12-Aug-21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41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100D-A755-4420-9669-628A1D16E562}" type="datetime1">
              <a:rPr lang="en-US" smtClean="0"/>
              <a:t>12-Aug-21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94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B0E8-A468-4990-B101-D7DF62E25B6B}" type="datetime1">
              <a:rPr lang="en-US" smtClean="0"/>
              <a:t>12-Aug-21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001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EFCF-DA0C-4DE6-A41A-66882F01F4EA}" type="datetime1">
              <a:rPr lang="en-US" smtClean="0"/>
              <a:t>12-Aug-21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23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2F9D-772D-4034-85CC-B75741678447}" type="datetime1">
              <a:rPr lang="en-US" smtClean="0"/>
              <a:t>12-Aug-21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1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5954-52BA-4633-B045-3558A5A2B7D4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55F0-3725-4B83-B632-87B9BA9A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138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7912-8EC8-4E13-ACF4-7C016DF0D1E6}" type="datetime1">
              <a:rPr lang="en-US" smtClean="0"/>
              <a:t>12-Aug-21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744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73B5-877B-45C5-B94E-89AA6F2D46FA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928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25C9-89F4-4C3F-9332-45673C050632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052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B593-E5C1-42F4-8F40-3A2FD9969AAA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550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2F81-FBC0-4B8B-B52E-3270323389D8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705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588C-F8B1-4144-A94E-4737D65D01EE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085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E82B-58B1-4A02-AE66-8FE64CC3ADFD}" type="datetime1">
              <a:rPr lang="en-US" smtClean="0"/>
              <a:t>12-Aug-21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63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70C9-46F2-4FC2-8E97-3E863EFDBC1F}" type="datetime1">
              <a:rPr lang="en-US" smtClean="0"/>
              <a:t>12-Aug-21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748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DB13-807D-467C-AE04-13FA8E89100F}" type="datetime1">
              <a:rPr lang="en-US" smtClean="0"/>
              <a:t>12-Aug-21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807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1359-D9AF-4EFC-8E6E-D595BA6566C8}" type="datetime1">
              <a:rPr lang="en-US" smtClean="0"/>
              <a:t>12-Aug-21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9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F65D-127D-459F-9A00-BAAA9306D7B0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55F0-3725-4B83-B632-87B9BA9A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867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0D95-27E7-4641-901B-94206CC32D64}" type="datetime1">
              <a:rPr lang="en-US" smtClean="0"/>
              <a:t>12-Aug-21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912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2DBC-0112-4B4E-B6C3-ACEE7C2D177C}" type="datetime1">
              <a:rPr lang="en-US" smtClean="0"/>
              <a:t>12-Aug-21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481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352-C7F4-4CF9-BBD8-5D7458690497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356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2421-36A9-40A0-AB29-3D7142A0D6CE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988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A6ED-D566-4757-99CD-74C4980C4F2E}" type="datetime1">
              <a:rPr lang="en-US" smtClean="0"/>
              <a:t>12-Aug-21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32062-A61D-4C34-B74A-DE6EFB9FC2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604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39D3-C8D7-438C-851F-6E59FE0F3EB4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A5D0-1B71-43CF-BAE6-729AC368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211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066C1-A6C6-44E1-A107-FB26EB7D1A6A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A5D0-1B71-43CF-BAE6-729AC368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627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69E4-BEA0-4D0F-8CBF-6864B8882167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A5D0-1B71-43CF-BAE6-729AC368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485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8B92-FE02-4CE5-800E-D47C98AB7A8A}" type="datetime1">
              <a:rPr lang="en-US" smtClean="0"/>
              <a:t>12-Aug-21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A5D0-1B71-43CF-BAE6-729AC368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546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1E75-7B95-464E-A8D6-A2546FD8C8C2}" type="datetime1">
              <a:rPr lang="en-US" smtClean="0"/>
              <a:t>12-Aug-21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A5D0-1B71-43CF-BAE6-729AC368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8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8E5D-8D0A-4D09-AAC4-B73041944896}" type="datetime1">
              <a:rPr lang="en-US" smtClean="0"/>
              <a:t>12-Aug-21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55F0-3725-4B83-B632-87B9BA9A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386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CDA5-14FA-40ED-8D64-090454B29F1F}" type="datetime1">
              <a:rPr lang="en-US" smtClean="0"/>
              <a:t>12-Aug-21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A5D0-1B71-43CF-BAE6-729AC368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593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784-2512-41E2-A069-BD2ECFF91B85}" type="datetime1">
              <a:rPr lang="en-US" smtClean="0"/>
              <a:t>12-Aug-21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A5D0-1B71-43CF-BAE6-729AC368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934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A6D6-3E90-4DF9-A073-FAF6F9B6126F}" type="datetime1">
              <a:rPr lang="en-US" smtClean="0"/>
              <a:t>12-Aug-21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A5D0-1B71-43CF-BAE6-729AC368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306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957A-70B5-459D-82BE-58B5957A89A9}" type="datetime1">
              <a:rPr lang="en-US" smtClean="0"/>
              <a:t>12-Aug-21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A5D0-1B71-43CF-BAE6-729AC368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177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DA38-D7C7-4EE5-875F-F48CB9C1E55D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A5D0-1B71-43CF-BAE6-729AC368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437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2894-8890-4E41-B1F7-DA5BCD06DBA8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A5D0-1B71-43CF-BAE6-729AC368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951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21D2-3C31-4632-9B46-D7F83A3D7797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305-D028-4B61-9B12-EDAE1139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107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33CB7-2FD3-446F-B691-9E5AFADAE916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305-D028-4B61-9B12-EDAE1139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302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3314-B7F9-4854-BDE6-0D4D4BC2E75D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305-D028-4B61-9B12-EDAE1139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161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4382-0506-434E-B9BB-55155610E875}" type="datetime1">
              <a:rPr lang="en-US" smtClean="0"/>
              <a:t>12-Aug-21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305-D028-4B61-9B12-EDAE1139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2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30C2-BF58-4432-B9F3-9684E145752A}" type="datetime1">
              <a:rPr lang="en-US" smtClean="0"/>
              <a:t>12-Aug-21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55F0-3725-4B83-B632-87B9BA9A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8298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B7C7-A59E-48E6-AB0E-227D820E0BC9}" type="datetime1">
              <a:rPr lang="en-US" smtClean="0"/>
              <a:t>12-Aug-21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305-D028-4B61-9B12-EDAE1139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239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581A-4A61-44BD-9100-D5A44A707BDD}" type="datetime1">
              <a:rPr lang="en-US" smtClean="0"/>
              <a:t>12-Aug-21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305-D028-4B61-9B12-EDAE1139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554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C564-A9A2-4A7A-B33E-12FED2441ED9}" type="datetime1">
              <a:rPr lang="en-US" smtClean="0"/>
              <a:t>12-Aug-21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305-D028-4B61-9B12-EDAE1139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951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9601-7ACA-4BFC-A73D-7010C04ABA95}" type="datetime1">
              <a:rPr lang="en-US" smtClean="0"/>
              <a:t>12-Aug-21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305-D028-4B61-9B12-EDAE1139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223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F8F3-D472-4268-A738-BC1F5EF003A5}" type="datetime1">
              <a:rPr lang="en-US" smtClean="0"/>
              <a:t>12-Aug-21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305-D028-4B61-9B12-EDAE1139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874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04ED-46E9-4BF9-A5C5-5FDBA6F6AE42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305-D028-4B61-9B12-EDAE1139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8187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6F02-C003-469F-99B2-854364F3A2A1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305-D028-4B61-9B12-EDAE11394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093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D93C-90CD-4ED8-8D43-19197A1AE908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1B2-16E0-4C31-B04E-E430742BA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8622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6E0-9169-4428-937D-88F0014BF01E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1B2-16E0-4C31-B04E-E430742BA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5182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4EF9-681D-4F3B-8E27-F90404C83B8A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1B2-16E0-4C31-B04E-E430742BA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6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91CF-1B04-44A1-B002-110CDF1B914B}" type="datetime1">
              <a:rPr lang="en-US" smtClean="0"/>
              <a:t>12-Aug-21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55F0-3725-4B83-B632-87B9BA9A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1658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8452-99FA-4921-A6F6-9250E4FEB9BC}" type="datetime1">
              <a:rPr lang="en-US" smtClean="0"/>
              <a:t>12-Aug-21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1B2-16E0-4C31-B04E-E430742BA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2180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8D96-0C83-44D3-B0D8-A32898E6A550}" type="datetime1">
              <a:rPr lang="en-US" smtClean="0"/>
              <a:t>12-Aug-21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1B2-16E0-4C31-B04E-E430742BA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2998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92F2-4A42-4F17-AFFE-5044A9F27C83}" type="datetime1">
              <a:rPr lang="en-US" smtClean="0"/>
              <a:t>12-Aug-21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1B2-16E0-4C31-B04E-E430742BA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053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4BC3-B960-4553-85FD-E544A19CA7F4}" type="datetime1">
              <a:rPr lang="en-US" smtClean="0"/>
              <a:t>12-Aug-21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1B2-16E0-4C31-B04E-E430742BA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3126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845E-3556-4C2D-8DAA-DEA0F8222A57}" type="datetime1">
              <a:rPr lang="en-US" smtClean="0"/>
              <a:t>12-Aug-21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1B2-16E0-4C31-B04E-E430742BA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8427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E23E-A79E-4F75-8AAA-EF373BABF8F3}" type="datetime1">
              <a:rPr lang="en-US" smtClean="0"/>
              <a:t>12-Aug-21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1B2-16E0-4C31-B04E-E430742BA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8380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587C-4012-4A52-9578-9F69478080C2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1B2-16E0-4C31-B04E-E430742BA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4579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70F3D-863D-453D-B17E-496B7DBF79BA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1B2-16E0-4C31-B04E-E430742BA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9960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AA9C-F475-4BB9-962B-CF69F0355DEA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9425-2CEB-4250-90A4-B6C3ECF37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1796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E3F4-51A9-4A07-A2B5-84E0A202B8F3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9425-2CEB-4250-90A4-B6C3ECF37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1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CF1A-4679-438F-9379-072E45E59562}" type="datetime1">
              <a:rPr lang="en-US" smtClean="0"/>
              <a:t>12-Aug-21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55F0-3725-4B83-B632-87B9BA9A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9976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CC66-E51E-4C92-B9D6-57A84ABAD3B1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9425-2CEB-4250-90A4-B6C3ECF37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30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A6FF-C678-40D6-B486-1EBC008DCC31}" type="datetime1">
              <a:rPr lang="en-US" smtClean="0"/>
              <a:t>12-Aug-21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9425-2CEB-4250-90A4-B6C3ECF37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2071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B0EC-E77B-45F4-B1CB-942F5E081FC7}" type="datetime1">
              <a:rPr lang="en-US" smtClean="0"/>
              <a:t>12-Aug-21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9425-2CEB-4250-90A4-B6C3ECF37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684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8EE6-FC04-4095-AD2E-EAE92B242A40}" type="datetime1">
              <a:rPr lang="en-US" smtClean="0"/>
              <a:t>12-Aug-21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9425-2CEB-4250-90A4-B6C3ECF37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0374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E79-D491-4CE1-8349-7C7F26DFA408}" type="datetime1">
              <a:rPr lang="en-US" smtClean="0"/>
              <a:t>12-Aug-21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9425-2CEB-4250-90A4-B6C3ECF37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0840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B6B4-15E8-46E7-8435-DCB70FE6EDDE}" type="datetime1">
              <a:rPr lang="en-US" smtClean="0"/>
              <a:t>12-Aug-21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9425-2CEB-4250-90A4-B6C3ECF37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5684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5AF2-035B-42BA-B0EA-5DB5A4E12E7D}" type="datetime1">
              <a:rPr lang="en-US" smtClean="0"/>
              <a:t>12-Aug-21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9425-2CEB-4250-90A4-B6C3ECF37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192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3FD-5603-49E7-8905-45160BD68274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9425-2CEB-4250-90A4-B6C3ECF37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3783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B1B4-AD5F-4EE2-93F9-D61954AFD492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9425-2CEB-4250-90A4-B6C3ECF37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150A-2FF2-47ED-82A3-3F161A83AA6B}" type="datetime1">
              <a:rPr lang="en-US" smtClean="0"/>
              <a:t>12-Aug-21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55F0-3725-4B83-B632-87B9BA9A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1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038-3085-442E-8A05-0F39D97B51C1}" type="datetime1">
              <a:rPr lang="en-US" smtClean="0"/>
              <a:t>12-Aug-21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55F0-3725-4B83-B632-87B9BA9A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20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C4A7D-B442-490D-881F-2310BF9CAF29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155F0-3725-4B83-B632-87B9BA9A692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68415" y="6237668"/>
            <a:ext cx="10655167" cy="6356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91384"/>
            <a:ext cx="619559" cy="41970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2439" y="6091384"/>
            <a:ext cx="619559" cy="419701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768415" y="1757406"/>
            <a:ext cx="10655167" cy="6356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3508"/>
            <a:ext cx="619559" cy="41970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2440" y="1603508"/>
            <a:ext cx="619560" cy="41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13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09CF7-799A-4A1B-8348-D296CDBD625A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86062B7F-07F3-4957-85CE-872FCA579F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9038" y="311818"/>
            <a:ext cx="11933923" cy="5330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9038" y="6629272"/>
            <a:ext cx="11933923" cy="5330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8" y="6217947"/>
            <a:ext cx="607194" cy="4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50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8794A-5A35-4350-AC49-C97B196846E4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09132062-A61D-4C34-B74A-DE6EFB9FC2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038" y="311818"/>
            <a:ext cx="11933923" cy="5330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038" y="6670256"/>
            <a:ext cx="11933923" cy="5330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38" y="6289647"/>
            <a:ext cx="510941" cy="380609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3551907" y="6306472"/>
            <a:ext cx="1866375" cy="311521"/>
          </a:xfrm>
          <a:prstGeom prst="roundRect">
            <a:avLst/>
          </a:prstGeom>
          <a:solidFill>
            <a:srgbClr val="FFD1D1"/>
          </a:solidFill>
          <a:ln>
            <a:solidFill>
              <a:srgbClr val="FFD1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Experimental</a:t>
            </a:r>
            <a:r>
              <a:rPr lang="en-US" sz="1600" baseline="0" dirty="0" smtClean="0">
                <a:solidFill>
                  <a:schemeClr val="tx1"/>
                </a:solidFill>
              </a:rPr>
              <a:t> Setup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64369" y="6306472"/>
            <a:ext cx="1765208" cy="311521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Theoretical Model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127912" y="6315065"/>
            <a:ext cx="1324098" cy="302928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 Analysis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021104" y="6306472"/>
            <a:ext cx="1509961" cy="305051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Further</a:t>
            </a:r>
            <a:r>
              <a:rPr lang="en-US" sz="1600" baseline="0" dirty="0" smtClean="0">
                <a:solidFill>
                  <a:schemeClr val="tx1"/>
                </a:solidFill>
              </a:rPr>
              <a:t> insights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13072" y="6306472"/>
            <a:ext cx="2414510" cy="305051"/>
          </a:xfrm>
          <a:prstGeom prst="roundRect">
            <a:avLst/>
          </a:prstGeom>
          <a:solidFill>
            <a:srgbClr val="8E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Phenomenon</a:t>
            </a:r>
            <a:r>
              <a:rPr lang="en-US" sz="1600" baseline="0" dirty="0" smtClean="0">
                <a:solidFill>
                  <a:schemeClr val="bg1"/>
                </a:solidFill>
              </a:rPr>
              <a:t> Explanation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0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BCAF4-0F22-4FF9-9CC6-C393CD3BC2AC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0699A5D0-1B71-43CF-BAE6-729AC36840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038" y="6670256"/>
            <a:ext cx="11933923" cy="5330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38" y="6289647"/>
            <a:ext cx="510941" cy="380609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3551907" y="6306472"/>
            <a:ext cx="1866375" cy="311521"/>
          </a:xfrm>
          <a:prstGeom prst="roundRect">
            <a:avLst/>
          </a:prstGeom>
          <a:solidFill>
            <a:srgbClr val="8E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Experimental</a:t>
            </a:r>
            <a:r>
              <a:rPr lang="en-US" sz="1600" baseline="0" dirty="0" smtClean="0">
                <a:solidFill>
                  <a:schemeClr val="bg1"/>
                </a:solidFill>
              </a:rPr>
              <a:t> Setup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64369" y="6306472"/>
            <a:ext cx="1765208" cy="311521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Theoretical Model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127912" y="6315065"/>
            <a:ext cx="1324098" cy="302928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 Analysis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021104" y="6306472"/>
            <a:ext cx="1509961" cy="305051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Further</a:t>
            </a:r>
            <a:r>
              <a:rPr lang="en-US" sz="1600" baseline="0" dirty="0" smtClean="0">
                <a:solidFill>
                  <a:schemeClr val="tx1"/>
                </a:solidFill>
              </a:rPr>
              <a:t> insights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3072" y="6306472"/>
            <a:ext cx="2414510" cy="305051"/>
          </a:xfrm>
          <a:prstGeom prst="roundRect">
            <a:avLst/>
          </a:prstGeom>
          <a:solidFill>
            <a:srgbClr val="FFD1D1"/>
          </a:solidFill>
          <a:ln>
            <a:solidFill>
              <a:srgbClr val="FFD1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Phenomenon</a:t>
            </a:r>
            <a:r>
              <a:rPr lang="en-US" sz="1600" baseline="0" dirty="0" smtClean="0">
                <a:solidFill>
                  <a:schemeClr val="tx1"/>
                </a:solidFill>
              </a:rPr>
              <a:t> Explanation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9038" y="311818"/>
            <a:ext cx="11933923" cy="53307"/>
          </a:xfrm>
          <a:prstGeom prst="rect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86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9C1F8-CD58-48AB-AF09-366976CEFFF9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56EF0305-D028-4B61-9B12-EDAE11394E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038" y="6670256"/>
            <a:ext cx="11933923" cy="53307"/>
          </a:xfrm>
          <a:prstGeom prst="rect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38" y="6289647"/>
            <a:ext cx="510941" cy="380609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5864369" y="6306472"/>
            <a:ext cx="1765208" cy="311521"/>
          </a:xfrm>
          <a:prstGeom prst="roundRect">
            <a:avLst/>
          </a:prstGeom>
          <a:solidFill>
            <a:srgbClr val="8E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Theoretical Model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127912" y="6315065"/>
            <a:ext cx="1324098" cy="302928"/>
          </a:xfrm>
          <a:prstGeom prst="roundRect">
            <a:avLst/>
          </a:prstGeom>
          <a:solidFill>
            <a:srgbClr val="FFD1D1"/>
          </a:solidFill>
          <a:ln>
            <a:solidFill>
              <a:srgbClr val="FFD1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 Analysis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021104" y="6306472"/>
            <a:ext cx="1509961" cy="305051"/>
          </a:xfrm>
          <a:prstGeom prst="roundRect">
            <a:avLst/>
          </a:prstGeom>
          <a:solidFill>
            <a:srgbClr val="FFD1D1"/>
          </a:solidFill>
          <a:ln>
            <a:solidFill>
              <a:srgbClr val="FFD1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Further</a:t>
            </a:r>
            <a:r>
              <a:rPr lang="en-US" sz="1600" baseline="0" dirty="0" smtClean="0">
                <a:solidFill>
                  <a:schemeClr val="tx1"/>
                </a:solidFill>
              </a:rPr>
              <a:t> insights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499659" y="6305854"/>
            <a:ext cx="1866375" cy="311521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Experimental</a:t>
            </a:r>
            <a:r>
              <a:rPr lang="en-US" sz="1600" baseline="0" dirty="0" smtClean="0">
                <a:solidFill>
                  <a:schemeClr val="tx1"/>
                </a:solidFill>
              </a:rPr>
              <a:t> Setup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21995" y="6303929"/>
            <a:ext cx="2414510" cy="305051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Phenomenon</a:t>
            </a:r>
            <a:r>
              <a:rPr lang="en-US" sz="1600" baseline="0" dirty="0" smtClean="0">
                <a:solidFill>
                  <a:schemeClr val="tx1"/>
                </a:solidFill>
              </a:rPr>
              <a:t> Explanation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9038" y="311818"/>
            <a:ext cx="11933923" cy="53307"/>
          </a:xfrm>
          <a:prstGeom prst="rect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42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3F109-07BC-4B51-8FC3-3B9092A22939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9E72D1B2-16E0-4C31-B04E-E430742BA7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038" y="311818"/>
            <a:ext cx="11933923" cy="53307"/>
          </a:xfrm>
          <a:prstGeom prst="rect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038" y="6670256"/>
            <a:ext cx="11933923" cy="53307"/>
          </a:xfrm>
          <a:prstGeom prst="rect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38" y="6289647"/>
            <a:ext cx="510941" cy="380609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5864369" y="6306472"/>
            <a:ext cx="1765208" cy="311521"/>
          </a:xfrm>
          <a:prstGeom prst="roundRect">
            <a:avLst/>
          </a:prstGeom>
          <a:solidFill>
            <a:srgbClr val="FFD1D1"/>
          </a:solidFill>
          <a:ln>
            <a:solidFill>
              <a:srgbClr val="FFD1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Theoretical Model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127912" y="6289647"/>
            <a:ext cx="1324098" cy="328346"/>
          </a:xfrm>
          <a:prstGeom prst="roundRect">
            <a:avLst/>
          </a:prstGeom>
          <a:solidFill>
            <a:srgbClr val="8E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Data Analysis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021104" y="6306472"/>
            <a:ext cx="1509961" cy="305051"/>
          </a:xfrm>
          <a:prstGeom prst="roundRect">
            <a:avLst/>
          </a:prstGeom>
          <a:solidFill>
            <a:srgbClr val="FFD1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Further</a:t>
            </a:r>
            <a:r>
              <a:rPr lang="en-US" sz="1600" baseline="0" dirty="0" smtClean="0">
                <a:solidFill>
                  <a:schemeClr val="tx1"/>
                </a:solidFill>
              </a:rPr>
              <a:t> insights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499659" y="6305854"/>
            <a:ext cx="1866375" cy="311521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Experimental</a:t>
            </a:r>
            <a:r>
              <a:rPr lang="en-US" sz="1600" baseline="0" dirty="0" smtClean="0">
                <a:solidFill>
                  <a:schemeClr val="tx1"/>
                </a:solidFill>
              </a:rPr>
              <a:t> Setup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21995" y="6303929"/>
            <a:ext cx="2414510" cy="305051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Phenomenon</a:t>
            </a:r>
            <a:r>
              <a:rPr lang="en-US" sz="1600" baseline="0" dirty="0" smtClean="0">
                <a:solidFill>
                  <a:schemeClr val="tx1"/>
                </a:solidFill>
              </a:rPr>
              <a:t> Explanation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97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A5D5A-1D5A-4F21-B265-59E4AAE772C8}" type="datetime1">
              <a:rPr lang="en-US" smtClean="0"/>
              <a:t>12-Aug-21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6F349425-2CEB-4250-90A4-B6C3ECF3779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038" y="6670256"/>
            <a:ext cx="11933923" cy="53307"/>
          </a:xfrm>
          <a:prstGeom prst="rect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38" y="6289647"/>
            <a:ext cx="510941" cy="380609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5864369" y="6306472"/>
            <a:ext cx="1765208" cy="311521"/>
          </a:xfrm>
          <a:prstGeom prst="roundRect">
            <a:avLst/>
          </a:prstGeom>
          <a:solidFill>
            <a:srgbClr val="FFD1D1"/>
          </a:solidFill>
          <a:ln>
            <a:solidFill>
              <a:srgbClr val="FFD1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Theoretical Model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127912" y="6315065"/>
            <a:ext cx="1324098" cy="302928"/>
          </a:xfrm>
          <a:prstGeom prst="roundRect">
            <a:avLst/>
          </a:prstGeom>
          <a:solidFill>
            <a:srgbClr val="FFD1D1"/>
          </a:solidFill>
          <a:ln>
            <a:solidFill>
              <a:srgbClr val="FFD1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 Analysis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021104" y="6306472"/>
            <a:ext cx="1509961" cy="305051"/>
          </a:xfrm>
          <a:prstGeom prst="roundRect">
            <a:avLst/>
          </a:prstGeom>
          <a:solidFill>
            <a:srgbClr val="8E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Further</a:t>
            </a:r>
            <a:r>
              <a:rPr lang="en-US" sz="1600" baseline="0" dirty="0" smtClean="0">
                <a:solidFill>
                  <a:schemeClr val="bg1"/>
                </a:solidFill>
              </a:rPr>
              <a:t> insights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499659" y="6305854"/>
            <a:ext cx="1866375" cy="311521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Experimental</a:t>
            </a:r>
            <a:r>
              <a:rPr lang="en-US" sz="1600" baseline="0" dirty="0" smtClean="0">
                <a:solidFill>
                  <a:schemeClr val="tx1"/>
                </a:solidFill>
              </a:rPr>
              <a:t> Setup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21995" y="6303929"/>
            <a:ext cx="2414510" cy="305051"/>
          </a:xfrm>
          <a:prstGeom prst="roundRect">
            <a:avLst/>
          </a:prstGeom>
          <a:solidFill>
            <a:srgbClr val="FFD1D1"/>
          </a:solidFill>
          <a:ln>
            <a:solidFill>
              <a:srgbClr val="F7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Phenomenon</a:t>
            </a:r>
            <a:r>
              <a:rPr lang="en-US" sz="1600" baseline="0" dirty="0" smtClean="0">
                <a:solidFill>
                  <a:schemeClr val="tx1"/>
                </a:solidFill>
              </a:rPr>
              <a:t> Explanation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9038" y="311818"/>
            <a:ext cx="11933923" cy="53307"/>
          </a:xfrm>
          <a:prstGeom prst="rect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18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2249" y="1703439"/>
            <a:ext cx="4286865" cy="1160053"/>
          </a:xfrm>
        </p:spPr>
        <p:txBody>
          <a:bodyPr>
            <a:normAutofit/>
          </a:bodyPr>
          <a:lstStyle/>
          <a:p>
            <a:r>
              <a:rPr lang="en-US" sz="5000" dirty="0" smtClean="0"/>
              <a:t>Review</a:t>
            </a:r>
            <a:endParaRPr lang="en-US" sz="5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193026" y="511276"/>
            <a:ext cx="5805948" cy="7421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17. Standing waves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58762" y="3687097"/>
            <a:ext cx="10353367" cy="15534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58762" y="3050305"/>
            <a:ext cx="9577437" cy="18137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AE88A-C15E-452A-A56D-D6BDA19A3626}" type="datetime1">
              <a:rPr lang="en-US" smtClean="0"/>
              <a:t>12-Aug-21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55F0-3725-4B83-B632-87B9BA9A6929}" type="slidenum">
              <a:rPr lang="en-US" smtClean="0"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310872"/>
            <a:ext cx="8699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Formulate a problem about an interesting experiment where standing waves are observed.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3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26" y="463703"/>
            <a:ext cx="4607283" cy="647598"/>
          </a:xfrm>
        </p:spPr>
        <p:txBody>
          <a:bodyPr>
            <a:normAutofit fontScale="90000"/>
          </a:bodyPr>
          <a:lstStyle/>
          <a:p>
            <a:r>
              <a:rPr lang="en-US" dirty="0"/>
              <a:t>Reporter review</a:t>
            </a:r>
            <a:r>
              <a:rPr lang="ka-GE" sz="3000" dirty="0" smtClean="0"/>
              <a:t>:</a:t>
            </a:r>
            <a:endParaRPr lang="en-US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534" y="4259219"/>
            <a:ext cx="5157787" cy="2264985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00B050"/>
                </a:solidFill>
              </a:rPr>
              <a:t>Positive Side</a:t>
            </a:r>
            <a:endParaRPr lang="en-US" sz="1800" b="0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Proposed theoretical model </a:t>
            </a: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Showed what standing waves are with experiment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Compared theory with experiment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Performed several experiments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Explored different shapes of waves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70102"/>
            <a:ext cx="5183188" cy="509127"/>
          </a:xfrm>
        </p:spPr>
        <p:txBody>
          <a:bodyPr>
            <a:noAutofit/>
          </a:bodyPr>
          <a:lstStyle/>
          <a:p>
            <a:r>
              <a:rPr lang="en-US" b="0" dirty="0">
                <a:solidFill>
                  <a:schemeClr val="accent2"/>
                </a:solidFill>
              </a:rPr>
              <a:t>Areas of </a:t>
            </a:r>
            <a:r>
              <a:rPr lang="en-US" b="0" dirty="0" smtClean="0">
                <a:solidFill>
                  <a:schemeClr val="accent2"/>
                </a:solidFill>
              </a:rPr>
              <a:t>improvement</a:t>
            </a:r>
            <a:endParaRPr lang="en-US" b="0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2402828"/>
            <a:ext cx="5183188" cy="4455172"/>
          </a:xfrm>
        </p:spPr>
        <p:txBody>
          <a:bodyPr>
            <a:normAutofit/>
          </a:bodyPr>
          <a:lstStyle/>
          <a:p>
            <a:r>
              <a:rPr lang="en-US" dirty="0" smtClean="0"/>
              <a:t>She was reading text</a:t>
            </a:r>
          </a:p>
          <a:p>
            <a:r>
              <a:rPr lang="en-US" dirty="0" smtClean="0"/>
              <a:t>didn’t explained her theoretical model clearly</a:t>
            </a:r>
          </a:p>
          <a:p>
            <a:r>
              <a:rPr lang="en-US" dirty="0" smtClean="0"/>
              <a:t>Didn’t explained what faraday waves are</a:t>
            </a:r>
          </a:p>
          <a:p>
            <a:r>
              <a:rPr lang="en-US" dirty="0" smtClean="0"/>
              <a:t>Didn’t explained graphs and it’s shapes. </a:t>
            </a:r>
          </a:p>
          <a:p>
            <a:r>
              <a:rPr lang="en-US" dirty="0" smtClean="0"/>
              <a:t>Formulas weren’t understandable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100D-A755-4420-9669-628A1D16E562}" type="datetime1">
              <a:rPr lang="en-US" smtClean="0"/>
              <a:t>12-Aug-21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6744" y="1114755"/>
            <a:ext cx="1854748" cy="7763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71116" y="1120458"/>
            <a:ext cx="2420112" cy="77068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30852" y="1113860"/>
            <a:ext cx="3435096" cy="7772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005572" y="1113860"/>
            <a:ext cx="4134612" cy="7772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0334" y="1152660"/>
            <a:ext cx="1882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Phenomenon explanation</a:t>
            </a:r>
            <a:endParaRPr lang="ka-GE" dirty="0" smtClean="0"/>
          </a:p>
          <a:p>
            <a:endParaRPr lang="ka-GE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066544" y="1252178"/>
            <a:ext cx="2485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Theoretical model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491228" y="1264487"/>
            <a:ext cx="347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Relevant experiments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043672" y="1272800"/>
            <a:ext cx="4148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Comparison of theory and experiment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1200" y="5160880"/>
            <a:ext cx="47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70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3938689" cy="63776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Opponent review</a:t>
            </a:r>
            <a:endParaRPr lang="en-US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612" y="1368015"/>
            <a:ext cx="5157787" cy="499627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Positive Side</a:t>
            </a:r>
            <a:endParaRPr lang="ka-GE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005780"/>
            <a:ext cx="5157787" cy="3870735"/>
          </a:xfrm>
        </p:spPr>
        <p:txBody>
          <a:bodyPr/>
          <a:lstStyle/>
          <a:p>
            <a:r>
              <a:rPr lang="en-US" dirty="0" smtClean="0"/>
              <a:t>Ask questions about: </a:t>
            </a:r>
          </a:p>
          <a:p>
            <a:r>
              <a:rPr lang="en-US" dirty="0" smtClean="0"/>
              <a:t>Clarification of graphs</a:t>
            </a:r>
          </a:p>
          <a:p>
            <a:r>
              <a:rPr lang="en-US" dirty="0" smtClean="0"/>
              <a:t>If she changed temperature, types of liquid, and how would it affect reporter’s experiment.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1368015"/>
            <a:ext cx="5183188" cy="499627"/>
          </a:xfrm>
        </p:spPr>
        <p:txBody>
          <a:bodyPr/>
          <a:lstStyle/>
          <a:p>
            <a:r>
              <a:rPr lang="en-US" b="0" dirty="0">
                <a:solidFill>
                  <a:schemeClr val="accent2"/>
                </a:solidFill>
              </a:rPr>
              <a:t>Areas of improvement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2005780"/>
            <a:ext cx="5183188" cy="3870735"/>
          </a:xfrm>
        </p:spPr>
        <p:txBody>
          <a:bodyPr/>
          <a:lstStyle/>
          <a:p>
            <a:r>
              <a:rPr lang="en-US" dirty="0" smtClean="0"/>
              <a:t>Wasn’t expressing her opinion.</a:t>
            </a:r>
          </a:p>
          <a:p>
            <a:r>
              <a:rPr lang="en-US" dirty="0" smtClean="0"/>
              <a:t>Didn’t concentrated on reporter’s theoretical model . 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9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EFCF-DA0C-4DE6-A41A-66882F01F4EA}" type="datetime1">
              <a:rPr lang="en-US" smtClean="0"/>
              <a:t>12-Aug-21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0"/>
            <a:ext cx="4367981" cy="309717"/>
          </a:xfrm>
        </p:spPr>
        <p:txBody>
          <a:bodyPr/>
          <a:lstStyle/>
          <a:p>
            <a:r>
              <a:rPr lang="ka-GE" dirty="0"/>
              <a:t>მიმომხილველი: ნიკოლოზ ნიკურაძე | გუნდი: კომაროვი </a:t>
            </a:r>
            <a:r>
              <a:rPr lang="ka-GE" dirty="0" smtClean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9432" y="501445"/>
            <a:ext cx="10734368" cy="147483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ysClr val="windowText" lastClr="000000"/>
                </a:solidFill>
              </a:rPr>
              <a:t>T</a:t>
            </a:r>
            <a:r>
              <a:rPr lang="en-US" sz="3000" dirty="0" smtClean="0">
                <a:solidFill>
                  <a:sysClr val="windowText" lastClr="000000"/>
                </a:solidFill>
              </a:rPr>
              <a:t>opic</a:t>
            </a:r>
            <a:r>
              <a:rPr lang="ka-GE" sz="3000" dirty="0" smtClean="0">
                <a:solidFill>
                  <a:sysClr val="windowText" lastClr="000000"/>
                </a:solidFill>
              </a:rPr>
              <a:t>:</a:t>
            </a:r>
            <a:r>
              <a:rPr lang="en-US" sz="3000" dirty="0" smtClean="0">
                <a:solidFill>
                  <a:sysClr val="windowText" lastClr="000000"/>
                </a:solidFill>
              </a:rPr>
              <a:t> shapes of water </a:t>
            </a:r>
            <a:endParaRPr lang="ka-GE" sz="3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432" y="2251587"/>
            <a:ext cx="5161936" cy="240890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ysClr val="windowText" lastClr="000000"/>
                </a:solidFill>
              </a:rPr>
              <a:t>Reporter opinion</a:t>
            </a:r>
            <a:r>
              <a:rPr lang="ka-GE" sz="2500" dirty="0" smtClean="0">
                <a:solidFill>
                  <a:sysClr val="windowText" lastClr="000000"/>
                </a:solidFill>
              </a:rPr>
              <a:t>:</a:t>
            </a:r>
            <a:endParaRPr lang="en-US" sz="25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2500" dirty="0" smtClean="0">
                <a:solidFill>
                  <a:sysClr val="windowText" lastClr="000000"/>
                </a:solidFill>
              </a:rPr>
              <a:t>Different frequencies</a:t>
            </a:r>
            <a:endParaRPr lang="ka-GE" dirty="0">
              <a:solidFill>
                <a:sysClr val="windowText" lastClr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91864" y="2251587"/>
            <a:ext cx="5161936" cy="240890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ysClr val="windowText" lastClr="000000"/>
                </a:solidFill>
              </a:rPr>
              <a:t>Opponent opinion</a:t>
            </a:r>
            <a:r>
              <a:rPr lang="ka-GE" sz="2000" dirty="0" smtClean="0">
                <a:solidFill>
                  <a:sysClr val="windowText" lastClr="000000"/>
                </a:solidFill>
              </a:rPr>
              <a:t>:</a:t>
            </a:r>
            <a:endParaRPr lang="en-US" sz="2000" dirty="0" smtClean="0">
              <a:solidFill>
                <a:sysClr val="windowText" lastClr="000000"/>
              </a:solidFill>
            </a:endParaRPr>
          </a:p>
          <a:p>
            <a:pPr algn="ctr"/>
            <a:endParaRPr lang="ka-GE" sz="2000" dirty="0">
              <a:solidFill>
                <a:sysClr val="windowText" lastClr="000000"/>
              </a:solidFill>
            </a:endParaRPr>
          </a:p>
          <a:p>
            <a:pPr algn="ctr"/>
            <a:endParaRPr lang="ka-GE" sz="2000" dirty="0">
              <a:solidFill>
                <a:sysClr val="windowText" lastClr="000000"/>
              </a:solidFill>
            </a:endParaRPr>
          </a:p>
          <a:p>
            <a:pPr algn="ctr"/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9432" y="4852218"/>
            <a:ext cx="10734368" cy="109629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Our opinion: </a:t>
            </a:r>
            <a:r>
              <a:rPr lang="en-US" dirty="0" smtClean="0">
                <a:solidFill>
                  <a:sysClr val="windowText" lastClr="000000"/>
                </a:solidFill>
              </a:rPr>
              <a:t>different frequencies, temperature, volume of water, fluid </a:t>
            </a:r>
            <a:r>
              <a:rPr lang="en-US" dirty="0" err="1" smtClean="0">
                <a:solidFill>
                  <a:sysClr val="windowText" lastClr="000000"/>
                </a:solidFill>
              </a:rPr>
              <a:t>dencity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24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EFCF-DA0C-4DE6-A41A-66882F01F4EA}" type="datetime1">
              <a:rPr lang="en-US" smtClean="0"/>
              <a:t>12-Aug-21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9432" y="501445"/>
            <a:ext cx="10734368" cy="147483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ysClr val="windowText" lastClr="000000"/>
                </a:solidFill>
              </a:rPr>
              <a:t>T</a:t>
            </a:r>
            <a:r>
              <a:rPr lang="en-US" sz="3000" dirty="0" smtClean="0">
                <a:solidFill>
                  <a:sysClr val="windowText" lastClr="000000"/>
                </a:solidFill>
              </a:rPr>
              <a:t>opic</a:t>
            </a:r>
            <a:r>
              <a:rPr lang="ka-GE" sz="3000" dirty="0" smtClean="0">
                <a:solidFill>
                  <a:sysClr val="windowText" lastClr="000000"/>
                </a:solidFill>
              </a:rPr>
              <a:t>:</a:t>
            </a:r>
            <a:r>
              <a:rPr lang="en-US" sz="3000" dirty="0" smtClean="0">
                <a:solidFill>
                  <a:sysClr val="windowText" lastClr="000000"/>
                </a:solidFill>
              </a:rPr>
              <a:t>does shape of utensil have influence on shapes of water</a:t>
            </a:r>
            <a:endParaRPr lang="ka-GE" sz="3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432" y="2251587"/>
            <a:ext cx="5161936" cy="240890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ysClr val="windowText" lastClr="000000"/>
                </a:solidFill>
              </a:rPr>
              <a:t>Reporter opinion</a:t>
            </a:r>
            <a:r>
              <a:rPr lang="ka-GE" sz="2500" dirty="0" smtClean="0">
                <a:solidFill>
                  <a:sysClr val="windowText" lastClr="000000"/>
                </a:solidFill>
              </a:rPr>
              <a:t>:</a:t>
            </a:r>
            <a:endParaRPr lang="en-US" sz="25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2500" dirty="0" smtClean="0">
                <a:solidFill>
                  <a:sysClr val="windowText" lastClr="000000"/>
                </a:solidFill>
              </a:rPr>
              <a:t>No</a:t>
            </a:r>
            <a:r>
              <a:rPr lang="en-US" sz="2500" dirty="0" smtClean="0">
                <a:solidFill>
                  <a:sysClr val="windowText" lastClr="000000"/>
                </a:solidFill>
              </a:rPr>
              <a:t> </a:t>
            </a:r>
            <a:endParaRPr lang="ka-GE" dirty="0">
              <a:solidFill>
                <a:sysClr val="windowText" lastClr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91864" y="2251587"/>
            <a:ext cx="5161936" cy="240890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ysClr val="windowText" lastClr="000000"/>
                </a:solidFill>
              </a:rPr>
              <a:t>Opponent opinion</a:t>
            </a:r>
            <a:r>
              <a:rPr lang="ka-GE" sz="2000" dirty="0" smtClean="0">
                <a:solidFill>
                  <a:sysClr val="windowText" lastClr="000000"/>
                </a:solidFill>
              </a:rPr>
              <a:t>:</a:t>
            </a:r>
            <a:endParaRPr lang="en-US" sz="2000" dirty="0" smtClean="0">
              <a:solidFill>
                <a:sysClr val="windowText" lastClr="000000"/>
              </a:solidFill>
            </a:endParaRPr>
          </a:p>
          <a:p>
            <a:pPr algn="ctr"/>
            <a:endParaRPr lang="ka-GE" sz="2000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2000" dirty="0" smtClean="0">
                <a:solidFill>
                  <a:sysClr val="windowText" lastClr="000000"/>
                </a:solidFill>
              </a:rPr>
              <a:t>Yes</a:t>
            </a:r>
            <a:endParaRPr lang="ka-GE" sz="2000" dirty="0">
              <a:solidFill>
                <a:sysClr val="windowText" lastClr="000000"/>
              </a:solidFill>
            </a:endParaRPr>
          </a:p>
          <a:p>
            <a:pPr algn="ctr"/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9432" y="4852218"/>
            <a:ext cx="10734368" cy="109629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Our opinion: </a:t>
            </a:r>
            <a:r>
              <a:rPr lang="en-US" dirty="0" smtClean="0">
                <a:solidFill>
                  <a:sysClr val="windowText" lastClr="000000"/>
                </a:solidFill>
              </a:rPr>
              <a:t>Yes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619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61460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Thanks for your attention!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7A42-164E-48E7-A1FC-34A62677E1D2}" type="datetime1">
              <a:rPr lang="en-US" smtClean="0"/>
              <a:t>12-Aug-21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55F0-3725-4B83-B632-87B9BA9A69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7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EFCF-DA0C-4DE6-A41A-66882F01F4EA}" type="datetime1">
              <a:rPr lang="en-US" smtClean="0"/>
              <a:t>12-Aug-21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0"/>
            <a:ext cx="4367981" cy="309717"/>
          </a:xfrm>
        </p:spPr>
        <p:txBody>
          <a:bodyPr/>
          <a:lstStyle/>
          <a:p>
            <a:r>
              <a:rPr lang="ka-GE" dirty="0"/>
              <a:t>მიმომხილველი: ნიკოლოზ ნიკურაძე | გუნდი: კომაროვი </a:t>
            </a:r>
            <a:r>
              <a:rPr lang="ka-GE" dirty="0" smtClean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9432" y="501445"/>
            <a:ext cx="10734368" cy="147483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ysClr val="windowText" lastClr="000000"/>
                </a:solidFill>
              </a:rPr>
              <a:t>T</a:t>
            </a:r>
            <a:r>
              <a:rPr lang="en-US" sz="3000" dirty="0" smtClean="0">
                <a:solidFill>
                  <a:sysClr val="windowText" lastClr="000000"/>
                </a:solidFill>
              </a:rPr>
              <a:t>opic</a:t>
            </a:r>
            <a:r>
              <a:rPr lang="ka-GE" sz="3000" dirty="0" smtClean="0">
                <a:solidFill>
                  <a:sysClr val="windowText" lastClr="000000"/>
                </a:solidFill>
              </a:rPr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619432" y="2251587"/>
            <a:ext cx="5161936" cy="240890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ysClr val="windowText" lastClr="000000"/>
                </a:solidFill>
              </a:rPr>
              <a:t>Reporter opinion</a:t>
            </a:r>
            <a:r>
              <a:rPr lang="ka-GE" sz="2500" dirty="0" smtClean="0">
                <a:solidFill>
                  <a:sysClr val="windowText" lastClr="000000"/>
                </a:solidFill>
              </a:rPr>
              <a:t>:</a:t>
            </a:r>
          </a:p>
          <a:p>
            <a:pPr algn="ctr"/>
            <a:endParaRPr lang="ka-GE" dirty="0">
              <a:solidFill>
                <a:sysClr val="windowText" lastClr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91864" y="2251587"/>
            <a:ext cx="5161936" cy="240890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ysClr val="windowText" lastClr="000000"/>
                </a:solidFill>
              </a:rPr>
              <a:t>Opponent opinion</a:t>
            </a:r>
            <a:r>
              <a:rPr lang="ka-GE" sz="2000" dirty="0" smtClean="0">
                <a:solidFill>
                  <a:sysClr val="windowText" lastClr="000000"/>
                </a:solidFill>
              </a:rPr>
              <a:t>:</a:t>
            </a:r>
            <a:endParaRPr lang="ka-GE" sz="2000" dirty="0">
              <a:solidFill>
                <a:sysClr val="windowText" lastClr="000000"/>
              </a:solidFill>
            </a:endParaRPr>
          </a:p>
          <a:p>
            <a:pPr algn="ctr"/>
            <a:endParaRPr lang="ka-GE" sz="2000" dirty="0">
              <a:solidFill>
                <a:sysClr val="windowText" lastClr="000000"/>
              </a:solidFill>
            </a:endParaRPr>
          </a:p>
          <a:p>
            <a:pPr algn="ctr"/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9432" y="4852218"/>
            <a:ext cx="10734368" cy="109629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Our </a:t>
            </a:r>
            <a:r>
              <a:rPr lang="en-US" dirty="0" err="1" smtClean="0">
                <a:solidFill>
                  <a:sysClr val="windowText" lastClr="000000"/>
                </a:solidFill>
              </a:rPr>
              <a:t>oppinion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23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EFCF-DA0C-4DE6-A41A-66882F01F4EA}" type="datetime1">
              <a:rPr lang="en-US" smtClean="0"/>
              <a:t>12-Aug-21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0"/>
            <a:ext cx="4367981" cy="309717"/>
          </a:xfrm>
        </p:spPr>
        <p:txBody>
          <a:bodyPr/>
          <a:lstStyle/>
          <a:p>
            <a:r>
              <a:rPr lang="ka-GE" dirty="0"/>
              <a:t>მიმომხილველი: ნიკოლოზ ნიკურაძე | გუნდი: კომაროვი </a:t>
            </a:r>
            <a:r>
              <a:rPr lang="ka-GE" dirty="0" smtClean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2B7F-07F3-4957-85CE-872FCA579F0E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9432" y="501445"/>
            <a:ext cx="10734368" cy="147483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ysClr val="windowText" lastClr="000000"/>
                </a:solidFill>
              </a:rPr>
              <a:t>T</a:t>
            </a:r>
            <a:r>
              <a:rPr lang="en-US" sz="3000" dirty="0" smtClean="0">
                <a:solidFill>
                  <a:sysClr val="windowText" lastClr="000000"/>
                </a:solidFill>
              </a:rPr>
              <a:t>opic</a:t>
            </a:r>
            <a:r>
              <a:rPr lang="ka-GE" sz="3000" dirty="0" smtClean="0">
                <a:solidFill>
                  <a:sysClr val="windowText" lastClr="000000"/>
                </a:solidFill>
              </a:rPr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619432" y="2251587"/>
            <a:ext cx="5161936" cy="240890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ysClr val="windowText" lastClr="000000"/>
                </a:solidFill>
              </a:rPr>
              <a:t>Reporter opinion</a:t>
            </a:r>
            <a:r>
              <a:rPr lang="ka-GE" sz="2500" dirty="0" smtClean="0">
                <a:solidFill>
                  <a:sysClr val="windowText" lastClr="000000"/>
                </a:solidFill>
              </a:rPr>
              <a:t>:</a:t>
            </a:r>
          </a:p>
          <a:p>
            <a:pPr algn="ctr"/>
            <a:endParaRPr lang="ka-GE" dirty="0">
              <a:solidFill>
                <a:sysClr val="windowText" lastClr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91864" y="2251587"/>
            <a:ext cx="5161936" cy="240890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ysClr val="windowText" lastClr="000000"/>
                </a:solidFill>
              </a:rPr>
              <a:t>Opponent opinion</a:t>
            </a:r>
            <a:r>
              <a:rPr lang="ka-GE" sz="2000" dirty="0" smtClean="0">
                <a:solidFill>
                  <a:sysClr val="windowText" lastClr="000000"/>
                </a:solidFill>
              </a:rPr>
              <a:t>:</a:t>
            </a:r>
            <a:endParaRPr lang="ka-GE" sz="2000" dirty="0">
              <a:solidFill>
                <a:sysClr val="windowText" lastClr="000000"/>
              </a:solidFill>
            </a:endParaRPr>
          </a:p>
          <a:p>
            <a:pPr algn="ctr"/>
            <a:endParaRPr lang="ka-GE" sz="2000" dirty="0">
              <a:solidFill>
                <a:sysClr val="windowText" lastClr="000000"/>
              </a:solidFill>
            </a:endParaRPr>
          </a:p>
          <a:p>
            <a:pPr algn="ctr"/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9432" y="4852218"/>
            <a:ext cx="10734368" cy="109629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Our </a:t>
            </a:r>
            <a:r>
              <a:rPr lang="en-US" dirty="0" err="1" smtClean="0">
                <a:solidFill>
                  <a:sysClr val="windowText" lastClr="000000"/>
                </a:solidFill>
              </a:rPr>
              <a:t>oppinion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3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1" id="{6594DE53-AF3B-40A2-A152-26C7936A3A23}" vid="{FCFC6E77-C99E-4CB8-AC4D-AD95AF8893F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Template1</Template>
  <TotalTime>1323</TotalTime>
  <Words>246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Calibri Light</vt:lpstr>
      <vt:lpstr>Sylfaen</vt:lpstr>
      <vt:lpstr>Template1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Review</vt:lpstr>
      <vt:lpstr>Reporter review:</vt:lpstr>
      <vt:lpstr>Opponent review</vt:lpstr>
      <vt:lpstr>PowerPoint Presentation</vt:lpstr>
      <vt:lpstr>PowerPoint Presentation</vt:lpstr>
      <vt:lpstr>Thanks for your attention!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მიმოხილვა</dc:title>
  <dc:creator>nikanikuradze8@gmail.com</dc:creator>
  <cp:lastModifiedBy>luka brduli</cp:lastModifiedBy>
  <cp:revision>24</cp:revision>
  <dcterms:created xsi:type="dcterms:W3CDTF">2021-05-08T21:32:53Z</dcterms:created>
  <dcterms:modified xsi:type="dcterms:W3CDTF">2021-08-12T11:56:10Z</dcterms:modified>
</cp:coreProperties>
</file>