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5143500" cx="9144000"/>
  <p:notesSz cx="6858000" cy="9144000"/>
  <p:embeddedFontLst>
    <p:embeddedFont>
      <p:font typeface="Robo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778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7" roundtripDataSignature="AMtx7mjLE1Ix5A41jSLwD2wC5gYTafbI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E1B9D8F-DC61-416C-B107-F7928DEF2DA8}">
  <a:tblStyle styleId="{DE1B9D8F-DC61-416C-B107-F7928DEF2DA8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7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Roboto-regular.fntdata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7" Type="http://customschemas.google.com/relationships/presentationmetadata" Target="metadata"/><Relationship Id="rId16" Type="http://schemas.openxmlformats.org/officeDocument/2006/relationships/font" Target="fonts/Roboto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3" name="Google Shape;8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cbb7b5923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Google Shape;104;gcbb7b5923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cbb7b5923c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gcbb7b5923c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8" name="Google Shape;118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ge0e1b493b5_0_5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ge0e1b493b5_0_5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ge0e1b493b5_0_5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ge0e1b493b5_0_5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ge0e1b493b5_0_5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ge0e1b493b5_0_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ge0e1b493b5_0_5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ge0e1b493b5_0_5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ge0e1b493b5_0_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ge0e1b493b5_0_65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ge0e1b493b5_0_65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ge0e1b493b5_0_65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ge0e1b493b5_0_65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ge0e1b493b5_0_65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ge0e1b493b5_0_6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ge0e1b493b5_0_65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ge0e1b493b5_0_65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ge0e1b493b5_0_6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e0e1b493b5_0_7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ge0e1b493b5_0_15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ge0e1b493b5_0_15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ge0e1b493b5_0_15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ge0e1b493b5_0_15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ge0e1b493b5_0_15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ge0e1b493b5_0_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ge0e1b493b5_0_15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ge0e1b493b5_0_1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ge0e1b493b5_0_2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ge0e1b493b5_0_2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ge0e1b493b5_0_2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ge0e1b493b5_0_2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ge0e1b493b5_0_2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ge0e1b493b5_0_2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ge0e1b493b5_0_2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ge0e1b493b5_0_2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ge0e1b493b5_0_2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e0e1b493b5_0_3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ge0e1b493b5_0_34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ge0e1b493b5_0_34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ge0e1b493b5_0_3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e0e1b493b5_0_3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ge0e1b493b5_0_3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e0e1b493b5_0_4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ge0e1b493b5_0_42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ge0e1b493b5_0_4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ge0e1b493b5_0_46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ge0e1b493b5_0_46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ge0e1b493b5_0_46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ge0e1b493b5_0_46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ge0e1b493b5_0_46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ge0e1b493b5_0_4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ge0e1b493b5_0_4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ge0e1b493b5_0_4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e0e1b493b5_0_55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ge0e1b493b5_0_55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ge0e1b493b5_0_55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ge0e1b493b5_0_55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ge0e1b493b5_0_55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ge0e1b493b5_0_5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e0e1b493b5_0_62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ge0e1b493b5_0_6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e0e1b493b5_0_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ge0e1b493b5_0_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ge0e1b493b5_0_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l"/>
              <a:t>17. Standing Waves</a:t>
            </a:r>
            <a:endParaRPr/>
          </a:p>
        </p:txBody>
      </p:sp>
      <p:sp>
        <p:nvSpPr>
          <p:cNvPr id="86" name="Google Shape;86;p1"/>
          <p:cNvSpPr txBox="1"/>
          <p:nvPr>
            <p:ph idx="1" type="subTitle"/>
          </p:nvPr>
        </p:nvSpPr>
        <p:spPr>
          <a:xfrm>
            <a:off x="311700" y="2834125"/>
            <a:ext cx="8520600" cy="188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l"/>
              <a:t>Opponent - </a:t>
            </a:r>
            <a:r>
              <a:rPr lang="el"/>
              <a:t>Spanou Kyriaki-Vasileia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l"/>
              <a:t>Greece - Team Fryganiotis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l"/>
              <a:t>IYNT 2021</a:t>
            </a:r>
            <a:endParaRPr/>
          </a:p>
        </p:txBody>
      </p:sp>
      <p:pic>
        <p:nvPicPr>
          <p:cNvPr id="87" name="Google Shape;87;p1"/>
          <p:cNvPicPr preferRelativeResize="0"/>
          <p:nvPr/>
        </p:nvPicPr>
        <p:blipFill rotWithShape="1">
          <a:blip r:embed="rId3">
            <a:alphaModFix/>
          </a:blip>
          <a:srcRect b="9933" l="7598" r="7691" t="8976"/>
          <a:stretch/>
        </p:blipFill>
        <p:spPr>
          <a:xfrm>
            <a:off x="0" y="0"/>
            <a:ext cx="1495100" cy="1431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l"/>
              <a:t>Reporter’s Theory - Pros &amp; Cons </a:t>
            </a:r>
            <a:endParaRPr/>
          </a:p>
        </p:txBody>
      </p:sp>
      <p:sp>
        <p:nvSpPr>
          <p:cNvPr id="93" name="Google Shape;93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aphicFrame>
        <p:nvGraphicFramePr>
          <p:cNvPr id="94" name="Google Shape;94;p4"/>
          <p:cNvGraphicFramePr/>
          <p:nvPr/>
        </p:nvGraphicFramePr>
        <p:xfrm>
          <a:off x="456950" y="112048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{DE1B9D8F-DC61-416C-B107-F7928DEF2DA8}</a:tableStyleId>
              </a:tblPr>
              <a:tblGrid>
                <a:gridCol w="4127600"/>
                <a:gridCol w="4127600"/>
              </a:tblGrid>
              <a:tr h="3542750">
                <a:tc>
                  <a:txBody>
                    <a:bodyPr/>
                    <a:lstStyle/>
                    <a:p>
                      <a:pPr indent="-3175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AutoNum type="arabicPeriod"/>
                      </a:pPr>
                      <a:r>
                        <a:rPr lang="el" sz="1400" u="none" cap="none" strike="noStrike"/>
                        <a:t>Excellent definition of the phenomenon</a:t>
                      </a:r>
                      <a:endParaRPr/>
                    </a:p>
                    <a:p>
                      <a:pPr indent="-3175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l"/>
                        <a:t>Included pictures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-3175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AutoNum type="arabicPeriod"/>
                      </a:pPr>
                      <a:r>
                        <a:rPr lang="el"/>
                        <a:t>Not enough theory in the presentation about nodes and antinodes </a:t>
                      </a:r>
                      <a:endParaRPr/>
                    </a:p>
                    <a:p>
                      <a:pPr indent="-3175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AutoNum type="arabicPeriod"/>
                      </a:pPr>
                      <a:r>
                        <a:rPr lang="el"/>
                        <a:t>Some text could not be read</a:t>
                      </a:r>
                      <a:endParaRPr/>
                    </a:p>
                    <a:p>
                      <a:pPr indent="-3175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l"/>
                        <a:t>He didn’t provide sufficient theory just mathematical formulas</a:t>
                      </a:r>
                      <a:endParaRPr/>
                    </a:p>
                    <a:p>
                      <a:pPr indent="-3175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l"/>
                        <a:t>The formulas were not all used in the experiment.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l" sz="2700"/>
              <a:t>Hypotheses &amp; Experiment - Pros &amp; Cons </a:t>
            </a:r>
            <a:endParaRPr sz="2700"/>
          </a:p>
        </p:txBody>
      </p:sp>
      <p:sp>
        <p:nvSpPr>
          <p:cNvPr id="100" name="Google Shape;100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aphicFrame>
        <p:nvGraphicFramePr>
          <p:cNvPr id="101" name="Google Shape;101;p6"/>
          <p:cNvGraphicFramePr/>
          <p:nvPr/>
        </p:nvGraphicFramePr>
        <p:xfrm>
          <a:off x="456950" y="112048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{DE1B9D8F-DC61-416C-B107-F7928DEF2DA8}</a:tableStyleId>
              </a:tblPr>
              <a:tblGrid>
                <a:gridCol w="4127600"/>
                <a:gridCol w="4127600"/>
              </a:tblGrid>
              <a:tr h="3542750">
                <a:tc>
                  <a:txBody>
                    <a:bodyPr/>
                    <a:lstStyle/>
                    <a:p>
                      <a:pPr indent="-3175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AutoNum type="arabicPeriod"/>
                      </a:pPr>
                      <a:r>
                        <a:rPr lang="el"/>
                        <a:t>Explained the experimental setup </a:t>
                      </a:r>
                      <a:endParaRPr/>
                    </a:p>
                    <a:p>
                      <a:pPr indent="-3175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l"/>
                        <a:t>Included pictures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-3175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AutoNum type="arabicPeriod"/>
                      </a:pPr>
                      <a:r>
                        <a:rPr lang="el"/>
                        <a:t>Parameters did not exist </a:t>
                      </a:r>
                      <a:endParaRPr/>
                    </a:p>
                    <a:p>
                      <a:pPr indent="-3175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l"/>
                        <a:t>Did not clarify an</a:t>
                      </a:r>
                      <a:endParaRPr/>
                    </a:p>
                    <a:p>
                      <a:pPr indent="-3175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l"/>
                        <a:t>ything about the physique of the balls (size, shape, material)</a:t>
                      </a:r>
                      <a:endParaRPr/>
                    </a:p>
                    <a:p>
                      <a:pPr indent="-3175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l"/>
                        <a:t>No error bars in the graphs</a:t>
                      </a:r>
                      <a:endParaRPr/>
                    </a:p>
                    <a:p>
                      <a:pPr indent="-3175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l"/>
                        <a:t>No possible errors </a:t>
                      </a:r>
                      <a:endParaRPr/>
                    </a:p>
                    <a:p>
                      <a:pPr indent="-3175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l"/>
                        <a:t>Inefficient way to measure the ball size </a:t>
                      </a:r>
                      <a:endParaRPr/>
                    </a:p>
                    <a:p>
                      <a:pPr indent="-3175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AutoNum type="arabicPeriod"/>
                      </a:pPr>
                      <a:r>
                        <a:rPr lang="el"/>
                        <a:t>Industry made balls does not mean the exact same size (should be included in the errors) 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cbb7b5923c_0_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l"/>
              <a:t>Suggestions for further improvement</a:t>
            </a:r>
            <a:endParaRPr/>
          </a:p>
        </p:txBody>
      </p:sp>
      <p:sp>
        <p:nvSpPr>
          <p:cNvPr id="107" name="Google Shape;107;gcbb7b5923c_0_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l" sz="1900"/>
              <a:t>Explain the axes of the graphs more</a:t>
            </a:r>
            <a:endParaRPr sz="1900"/>
          </a:p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l" sz="1900"/>
              <a:t>Include possible errors</a:t>
            </a:r>
            <a:endParaRPr sz="1900"/>
          </a:p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l" sz="1900"/>
              <a:t>Include error bars </a:t>
            </a:r>
            <a:endParaRPr sz="1900"/>
          </a:p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l" sz="1900"/>
              <a:t>Control the environmental conditions</a:t>
            </a:r>
            <a:endParaRPr sz="1900"/>
          </a:p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l" sz="1900"/>
              <a:t>Check the repeatability of your experiments</a:t>
            </a:r>
            <a:endParaRPr sz="1900"/>
          </a:p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l" sz="1900"/>
              <a:t>Explain the ball size, shape and material parameters and test them</a:t>
            </a:r>
            <a:endParaRPr sz="1900"/>
          </a:p>
        </p:txBody>
      </p:sp>
      <p:sp>
        <p:nvSpPr>
          <p:cNvPr id="108" name="Google Shape;108;gcbb7b5923c_0_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cbb7b5923c_0_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l"/>
              <a:t>Topics for discussion</a:t>
            </a:r>
            <a:endParaRPr/>
          </a:p>
        </p:txBody>
      </p:sp>
      <p:sp>
        <p:nvSpPr>
          <p:cNvPr id="114" name="Google Shape;114;gcbb7b5923c_0_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l" sz="1900"/>
              <a:t>Balls size, shape, material and how that would affect the results </a:t>
            </a:r>
            <a:endParaRPr sz="1900"/>
          </a:p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l" sz="1900"/>
              <a:t>Errors and error bars (is the experiment perfect?)</a:t>
            </a:r>
            <a:endParaRPr sz="1900"/>
          </a:p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l" sz="1900"/>
              <a:t>Graph axes explanation</a:t>
            </a:r>
            <a:endParaRPr sz="1900"/>
          </a:p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l" sz="1900"/>
              <a:t>Environmental conditions</a:t>
            </a:r>
            <a:endParaRPr sz="1900"/>
          </a:p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l" sz="1900"/>
              <a:t>Dilation</a:t>
            </a:r>
            <a:r>
              <a:rPr lang="el" sz="1900"/>
              <a:t>/ contraction of the balls due to temperature and how that would affect the experiment.</a:t>
            </a:r>
            <a:endParaRPr sz="1900"/>
          </a:p>
        </p:txBody>
      </p:sp>
      <p:sp>
        <p:nvSpPr>
          <p:cNvPr id="115" name="Google Shape;115;gcbb7b5923c_0_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l"/>
              <a:t>17. Standing Waves</a:t>
            </a:r>
            <a:endParaRPr/>
          </a:p>
        </p:txBody>
      </p:sp>
      <p:sp>
        <p:nvSpPr>
          <p:cNvPr id="121" name="Google Shape;121;p1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/>
          </a:p>
          <a:p>
            <a:pPr indent="0" lvl="0" marL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l" sz="2400"/>
              <a:t>Thank You!</a:t>
            </a:r>
            <a:endParaRPr sz="2400"/>
          </a:p>
          <a:p>
            <a:pPr indent="0" lvl="0" marL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/>
          </a:p>
          <a:p>
            <a:pPr indent="0" lvl="0" marL="0" rtl="0" algn="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l" sz="2400"/>
              <a:t>Greece - Team Fryganiotis</a:t>
            </a:r>
            <a:endParaRPr sz="2400"/>
          </a:p>
          <a:p>
            <a:pPr indent="0" lvl="0" marL="0" rtl="0" algn="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rPr lang="el" sz="2400"/>
              <a:t>Spanou Kyriaki-Vasileia</a:t>
            </a:r>
            <a:endParaRPr sz="2400"/>
          </a:p>
        </p:txBody>
      </p:sp>
      <p:sp>
        <p:nvSpPr>
          <p:cNvPr id="122" name="Google Shape;122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