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embeddedFontLst>
    <p:embeddedFont>
      <p:font typeface="Raleway"/>
      <p:regular r:id="rId10"/>
      <p:bold r:id="rId11"/>
      <p:italic r:id="rId12"/>
      <p:boldItalic r:id="rId13"/>
    </p:embeddedFont>
    <p:embeddedFont>
      <p:font typeface="La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8" roundtripDataSignature="AMtx7miKNIVTaXAVuX0gBAFY0QMDlRf4x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bold.fntdata"/><Relationship Id="rId10" Type="http://schemas.openxmlformats.org/officeDocument/2006/relationships/font" Target="fonts/Raleway-regular.fntdata"/><Relationship Id="rId13" Type="http://schemas.openxmlformats.org/officeDocument/2006/relationships/font" Target="fonts/Raleway-boldItalic.fntdata"/><Relationship Id="rId12" Type="http://schemas.openxmlformats.org/officeDocument/2006/relationships/font" Target="fonts/Raleway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Lato-bold.fntdata"/><Relationship Id="rId14" Type="http://schemas.openxmlformats.org/officeDocument/2006/relationships/font" Target="fonts/Lato-regular.fntdata"/><Relationship Id="rId17" Type="http://schemas.openxmlformats.org/officeDocument/2006/relationships/font" Target="fonts/Lato-boldItalic.fntdata"/><Relationship Id="rId16" Type="http://schemas.openxmlformats.org/officeDocument/2006/relationships/font" Target="fonts/La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customschemas.google.com/relationships/presentationmetadata" Target="meta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984bca65f6_1_21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6" name="Google Shape;106;g984bca65f6_1_2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984bca65f6_1_33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6" name="Google Shape;116;g984bca65f6_1_33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7" name="Google Shape;117;g984bca65f6_1_33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4" name="Google Shape;124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Strong points: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Georgia"/>
              <a:buChar char="•"/>
            </a:pPr>
            <a:r>
              <a:rPr lang="en-US" sz="2200">
                <a:latin typeface="Georgia"/>
                <a:ea typeface="Georgia"/>
                <a:cs typeface="Georgia"/>
                <a:sym typeface="Georgia"/>
              </a:rPr>
              <a:t>Understanding of topic</a:t>
            </a:r>
            <a:endParaRPr sz="2200">
              <a:latin typeface="Georgia"/>
              <a:ea typeface="Georgia"/>
              <a:cs typeface="Georgia"/>
              <a:sym typeface="Georgia"/>
            </a:endParaRPr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Georgia"/>
              <a:buChar char="•"/>
            </a:pPr>
            <a:r>
              <a:rPr lang="en-US" sz="2200">
                <a:latin typeface="Georgia"/>
                <a:ea typeface="Georgia"/>
                <a:cs typeface="Georgia"/>
                <a:sym typeface="Georgia"/>
              </a:rPr>
              <a:t>The powerpoint was extremely well done, especially the animations, and was mostly clear.</a:t>
            </a:r>
            <a:endParaRPr sz="2200">
              <a:latin typeface="Georgia"/>
              <a:ea typeface="Georgia"/>
              <a:cs typeface="Georgia"/>
              <a:sym typeface="Georgia"/>
            </a:endParaRPr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Georgia"/>
              <a:buChar char="•"/>
            </a:pPr>
            <a:r>
              <a:rPr lang="en-US" sz="2200">
                <a:latin typeface="Georgia"/>
                <a:ea typeface="Georgia"/>
                <a:cs typeface="Georgia"/>
                <a:sym typeface="Georgia"/>
              </a:rPr>
              <a:t>Reporter drew clear conclusions and drew clear hypothesis-result ties.</a:t>
            </a:r>
            <a:endParaRPr sz="2200">
              <a:latin typeface="Georgia"/>
              <a:ea typeface="Georgia"/>
              <a:cs typeface="Georgia"/>
              <a:sym typeface="Georgia"/>
            </a:endParaRPr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Georgia"/>
              <a:buChar char="•"/>
            </a:pPr>
            <a:r>
              <a:rPr lang="en-US" sz="2200">
                <a:latin typeface="Georgia"/>
                <a:ea typeface="Georgia"/>
                <a:cs typeface="Georgia"/>
                <a:sym typeface="Georgia"/>
              </a:rPr>
              <a:t>Extreme control of the external factors allowed the team to attain accurate results.</a:t>
            </a:r>
            <a:endParaRPr sz="22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/>
              <a:t>Weak points: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Georgia"/>
              <a:buChar char="•"/>
            </a:pPr>
            <a:r>
              <a:rPr lang="en-US" sz="2200">
                <a:latin typeface="Georgia"/>
                <a:ea typeface="Georgia"/>
                <a:cs typeface="Georgia"/>
                <a:sym typeface="Georgia"/>
              </a:rPr>
              <a:t>Theoretical part was weak and didn’t go into enough detail.</a:t>
            </a:r>
            <a:endParaRPr sz="2200">
              <a:latin typeface="Georgia"/>
              <a:ea typeface="Georgia"/>
              <a:cs typeface="Georgia"/>
              <a:sym typeface="Georgia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Georgia"/>
              <a:buChar char="•"/>
            </a:pPr>
            <a:r>
              <a:rPr lang="en-US" sz="2200">
                <a:latin typeface="Georgia"/>
                <a:ea typeface="Georgia"/>
                <a:cs typeface="Georgia"/>
                <a:sym typeface="Georgia"/>
              </a:rPr>
              <a:t>Unclear organization - theory between experiments.</a:t>
            </a:r>
            <a:endParaRPr sz="2200">
              <a:latin typeface="Georgia"/>
              <a:ea typeface="Georgia"/>
              <a:cs typeface="Georgia"/>
              <a:sym typeface="Georgia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Georgia"/>
              <a:buChar char="•"/>
            </a:pPr>
            <a:r>
              <a:rPr lang="en-US" sz="2200">
                <a:latin typeface="Georgia"/>
                <a:ea typeface="Georgia"/>
                <a:cs typeface="Georgia"/>
                <a:sym typeface="Georgia"/>
              </a:rPr>
              <a:t>Results were not elaborated on.</a:t>
            </a:r>
            <a:endParaRPr sz="2200">
              <a:latin typeface="Georgia"/>
              <a:ea typeface="Georgia"/>
              <a:cs typeface="Georgia"/>
              <a:sym typeface="Georgia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Georgia"/>
              <a:buChar char="•"/>
            </a:pPr>
            <a:r>
              <a:rPr lang="en-US" sz="2200">
                <a:latin typeface="Georgia"/>
                <a:ea typeface="Georgia"/>
                <a:cs typeface="Georgia"/>
                <a:sym typeface="Georgia"/>
              </a:rPr>
              <a:t>No explanation of set-up or materials.</a:t>
            </a:r>
            <a:endParaRPr sz="2200">
              <a:latin typeface="Georgia"/>
              <a:ea typeface="Georgia"/>
              <a:cs typeface="Georgia"/>
              <a:sym typeface="Georgia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Georgia"/>
              <a:buChar char="•"/>
            </a:pPr>
            <a:r>
              <a:rPr lang="en-US" sz="2200">
                <a:latin typeface="Georgia"/>
                <a:ea typeface="Georgia"/>
                <a:cs typeface="Georgia"/>
                <a:sym typeface="Georgia"/>
              </a:rPr>
              <a:t>Key parts of the problem were unexplored</a:t>
            </a:r>
            <a:endParaRPr sz="2200">
              <a:latin typeface="Georgia"/>
              <a:ea typeface="Georgia"/>
              <a:cs typeface="Georgia"/>
              <a:sym typeface="Georgia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Georgia"/>
              <a:buChar char="•"/>
            </a:pPr>
            <a:r>
              <a:rPr lang="en-US" sz="2200">
                <a:latin typeface="Georgia"/>
                <a:ea typeface="Georgia"/>
                <a:cs typeface="Georgia"/>
                <a:sym typeface="Georgia"/>
              </a:rPr>
              <a:t>Unexplained formulas</a:t>
            </a:r>
            <a:endParaRPr sz="22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25" name="Google Shape;125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0" name="Google Shape;140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Strong points: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Georgia"/>
              <a:buChar char="•"/>
            </a:pPr>
            <a:r>
              <a:rPr lang="en-US" sz="2200">
                <a:latin typeface="Georgia"/>
                <a:ea typeface="Georgia"/>
                <a:cs typeface="Georgia"/>
                <a:sym typeface="Georgia"/>
              </a:rPr>
              <a:t>The opponent noticed most of the errors and presented them, while also developing on them, providing additional insight.</a:t>
            </a:r>
            <a:endParaRPr sz="2200">
              <a:latin typeface="Georgia"/>
              <a:ea typeface="Georgia"/>
              <a:cs typeface="Georgia"/>
              <a:sym typeface="Georgia"/>
            </a:endParaRPr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Georgia"/>
              <a:buChar char="•"/>
            </a:pPr>
            <a:r>
              <a:rPr lang="en-US" sz="2200">
                <a:latin typeface="Georgia"/>
                <a:ea typeface="Georgia"/>
                <a:cs typeface="Georgia"/>
                <a:sym typeface="Georgia"/>
              </a:rPr>
              <a:t>Good questions and hypothetical scenarios were proposed, showing deep understanding of the material.</a:t>
            </a:r>
            <a:endParaRPr sz="2200">
              <a:latin typeface="Georgia"/>
              <a:ea typeface="Georgia"/>
              <a:cs typeface="Georgia"/>
              <a:sym typeface="Georgia"/>
            </a:endParaRPr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Georgia"/>
              <a:buChar char="•"/>
            </a:pPr>
            <a:r>
              <a:rPr lang="en-US" sz="2200">
                <a:latin typeface="Georgia"/>
                <a:ea typeface="Georgia"/>
                <a:cs typeface="Georgia"/>
                <a:sym typeface="Georgia"/>
              </a:rPr>
              <a:t>Interpretation was good</a:t>
            </a:r>
            <a:endParaRPr sz="2200">
              <a:latin typeface="Georgia"/>
              <a:ea typeface="Georgia"/>
              <a:cs typeface="Georgia"/>
              <a:sym typeface="Georgia"/>
            </a:endParaRPr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Georgia"/>
              <a:buChar char="•"/>
            </a:pPr>
            <a:r>
              <a:rPr lang="en-US" sz="2200">
                <a:latin typeface="Georgia"/>
                <a:ea typeface="Georgia"/>
                <a:cs typeface="Georgia"/>
                <a:sym typeface="Georgia"/>
              </a:rPr>
              <a:t>Good points regarding: time of day, error bars, materials used</a:t>
            </a:r>
            <a:endParaRPr sz="2200">
              <a:latin typeface="Georgia"/>
              <a:ea typeface="Georgia"/>
              <a:cs typeface="Georgia"/>
              <a:sym typeface="Georgia"/>
            </a:endParaRPr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Georgia"/>
              <a:buChar char="•"/>
            </a:pPr>
            <a:r>
              <a:rPr lang="en-US" sz="2200">
                <a:latin typeface="Georgia"/>
                <a:ea typeface="Georgia"/>
                <a:cs typeface="Georgia"/>
                <a:sym typeface="Georgia"/>
              </a:rPr>
              <a:t>Challenged reporters solution</a:t>
            </a:r>
            <a:endParaRPr sz="2200">
              <a:latin typeface="Georgia"/>
              <a:ea typeface="Georgia"/>
              <a:cs typeface="Georgia"/>
              <a:sym typeface="Georgia"/>
            </a:endParaRPr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Georgia"/>
              <a:buChar char="•"/>
            </a:pPr>
            <a:r>
              <a:rPr lang="en-US" sz="2200">
                <a:latin typeface="Georgia"/>
                <a:ea typeface="Georgia"/>
                <a:cs typeface="Georgia"/>
                <a:sym typeface="Georgia"/>
              </a:rPr>
              <a:t>Background research on topic</a:t>
            </a:r>
            <a:endParaRPr sz="22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/>
              <a:t>Weak points: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Georgia"/>
              <a:buChar char="•"/>
            </a:pPr>
            <a:r>
              <a:rPr lang="en-US" sz="2200">
                <a:latin typeface="Georgia"/>
                <a:ea typeface="Georgia"/>
                <a:cs typeface="Georgia"/>
                <a:sym typeface="Georgia"/>
              </a:rPr>
              <a:t>The opponent did not realize the fact that the original task was not met.</a:t>
            </a:r>
            <a:endParaRPr sz="2200">
              <a:latin typeface="Georgia"/>
              <a:ea typeface="Georgia"/>
              <a:cs typeface="Georgia"/>
              <a:sym typeface="Georgia"/>
            </a:endParaRPr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2200">
                <a:latin typeface="Georgia"/>
                <a:ea typeface="Georgia"/>
                <a:cs typeface="Georgia"/>
                <a:sym typeface="Georgia"/>
              </a:rPr>
              <a:t>Asked questions about facts that we believe were sufficiently explained by the reporte</a:t>
            </a:r>
            <a:r>
              <a:rPr lang="en-US"/>
              <a:t>r.</a:t>
            </a:r>
            <a:endParaRPr/>
          </a:p>
          <a:p>
            <a:pPr indent="-952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41" name="Google Shape;141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7" name="Google Shape;157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Clash: Age and occupation were not studied enough. / Conclusion was not sufficient. / Error bars.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Reviewer’s opinion: We fully agree with the opponent. No causes were mentioned.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What is the relationship between the osmotic and the turgor pressure when the cell is in equilibrium? They should be equal. </a:t>
            </a:r>
            <a:endParaRPr/>
          </a:p>
        </p:txBody>
      </p:sp>
      <p:sp>
        <p:nvSpPr>
          <p:cNvPr id="158" name="Google Shape;158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e79dbcb9fa_0_4"/>
          <p:cNvSpPr/>
          <p:nvPr/>
        </p:nvSpPr>
        <p:spPr>
          <a:xfrm>
            <a:off x="0" y="0"/>
            <a:ext cx="12192000" cy="65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" name="Google Shape;15;ge79dbcb9fa_0_4"/>
          <p:cNvGrpSpPr/>
          <p:nvPr/>
        </p:nvGrpSpPr>
        <p:grpSpPr>
          <a:xfrm>
            <a:off x="1107036" y="1588427"/>
            <a:ext cx="994316" cy="61102"/>
            <a:chOff x="4580561" y="2589004"/>
            <a:chExt cx="1064464" cy="25200"/>
          </a:xfrm>
        </p:grpSpPr>
        <p:sp>
          <p:nvSpPr>
            <p:cNvPr id="16" name="Google Shape;16;ge79dbcb9fa_0_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;ge79dbcb9fa_0_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8" name="Google Shape;18;ge79dbcb9fa_0_4"/>
          <p:cNvSpPr txBox="1"/>
          <p:nvPr>
            <p:ph type="ctrTitle"/>
          </p:nvPr>
        </p:nvSpPr>
        <p:spPr>
          <a:xfrm>
            <a:off x="972600" y="1763267"/>
            <a:ext cx="10250700" cy="221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19" name="Google Shape;19;ge79dbcb9fa_0_4"/>
          <p:cNvSpPr txBox="1"/>
          <p:nvPr>
            <p:ph idx="1" type="subTitle"/>
          </p:nvPr>
        </p:nvSpPr>
        <p:spPr>
          <a:xfrm>
            <a:off x="972837" y="4230533"/>
            <a:ext cx="10250700" cy="7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20" name="Google Shape;20;ge79dbcb9fa_0_4"/>
          <p:cNvSpPr txBox="1"/>
          <p:nvPr>
            <p:ph idx="12" type="sldNum"/>
          </p:nvPr>
        </p:nvSpPr>
        <p:spPr>
          <a:xfrm>
            <a:off x="11381736" y="6333134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e79dbcb9fa_0_56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5" name="Google Shape;85;ge79dbcb9fa_0_56"/>
          <p:cNvGrpSpPr/>
          <p:nvPr/>
        </p:nvGrpSpPr>
        <p:grpSpPr>
          <a:xfrm>
            <a:off x="1107036" y="1588427"/>
            <a:ext cx="994316" cy="61102"/>
            <a:chOff x="4580561" y="2589004"/>
            <a:chExt cx="1064464" cy="25200"/>
          </a:xfrm>
        </p:grpSpPr>
        <p:sp>
          <p:nvSpPr>
            <p:cNvPr id="86" name="Google Shape;86;ge79dbcb9fa_0_5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ge79dbcb9fa_0_5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8" name="Google Shape;88;ge79dbcb9fa_0_56"/>
          <p:cNvSpPr txBox="1"/>
          <p:nvPr>
            <p:ph type="title"/>
          </p:nvPr>
        </p:nvSpPr>
        <p:spPr>
          <a:xfrm>
            <a:off x="973333" y="1758200"/>
            <a:ext cx="4401300" cy="224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89" name="Google Shape;89;ge79dbcb9fa_0_56"/>
          <p:cNvSpPr txBox="1"/>
          <p:nvPr>
            <p:ph idx="1" type="subTitle"/>
          </p:nvPr>
        </p:nvSpPr>
        <p:spPr>
          <a:xfrm>
            <a:off x="966600" y="4215367"/>
            <a:ext cx="4401300" cy="1011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90" name="Google Shape;90;ge79dbcb9fa_0_56"/>
          <p:cNvSpPr txBox="1"/>
          <p:nvPr>
            <p:ph idx="2" type="body"/>
          </p:nvPr>
        </p:nvSpPr>
        <p:spPr>
          <a:xfrm>
            <a:off x="6898967" y="1803500"/>
            <a:ext cx="4499100" cy="40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1pPr>
            <a:lvl2pPr indent="-3238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91" name="Google Shape;91;ge79dbcb9fa_0_56"/>
          <p:cNvSpPr txBox="1"/>
          <p:nvPr>
            <p:ph idx="12" type="sldNum"/>
          </p:nvPr>
        </p:nvSpPr>
        <p:spPr>
          <a:xfrm>
            <a:off x="11381736" y="6333134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e79dbcb9fa_0_65"/>
          <p:cNvSpPr txBox="1"/>
          <p:nvPr>
            <p:ph idx="1" type="body"/>
          </p:nvPr>
        </p:nvSpPr>
        <p:spPr>
          <a:xfrm>
            <a:off x="966600" y="5830068"/>
            <a:ext cx="10263300" cy="61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</a:lstStyle>
          <a:p/>
        </p:txBody>
      </p:sp>
      <p:sp>
        <p:nvSpPr>
          <p:cNvPr id="94" name="Google Shape;94;ge79dbcb9fa_0_65"/>
          <p:cNvSpPr txBox="1"/>
          <p:nvPr>
            <p:ph idx="12" type="sldNum"/>
          </p:nvPr>
        </p:nvSpPr>
        <p:spPr>
          <a:xfrm>
            <a:off x="11381736" y="6333134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oogle Shape;96;ge79dbcb9fa_0_68"/>
          <p:cNvGrpSpPr/>
          <p:nvPr/>
        </p:nvGrpSpPr>
        <p:grpSpPr>
          <a:xfrm>
            <a:off x="1107036" y="5558926"/>
            <a:ext cx="994316" cy="61102"/>
            <a:chOff x="4580561" y="2589004"/>
            <a:chExt cx="1064464" cy="25200"/>
          </a:xfrm>
        </p:grpSpPr>
        <p:sp>
          <p:nvSpPr>
            <p:cNvPr id="97" name="Google Shape;97;ge79dbcb9fa_0_6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ge79dbcb9fa_0_6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9" name="Google Shape;99;ge79dbcb9fa_0_68"/>
          <p:cNvSpPr txBox="1"/>
          <p:nvPr>
            <p:ph hasCustomPrompt="1" type="title"/>
          </p:nvPr>
        </p:nvSpPr>
        <p:spPr>
          <a:xfrm>
            <a:off x="972600" y="978600"/>
            <a:ext cx="10251300" cy="1659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700"/>
              <a:buNone/>
              <a:defRPr sz="107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700"/>
              <a:buNone/>
              <a:defRPr sz="107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700"/>
              <a:buNone/>
              <a:defRPr sz="107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700"/>
              <a:buNone/>
              <a:defRPr sz="107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700"/>
              <a:buNone/>
              <a:defRPr sz="107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700"/>
              <a:buNone/>
              <a:defRPr sz="107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700"/>
              <a:buNone/>
              <a:defRPr sz="107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700"/>
              <a:buNone/>
              <a:defRPr sz="107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700"/>
              <a:buNone/>
              <a:defRPr sz="107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00" name="Google Shape;100;ge79dbcb9fa_0_68"/>
          <p:cNvSpPr txBox="1"/>
          <p:nvPr>
            <p:ph idx="1" type="body"/>
          </p:nvPr>
        </p:nvSpPr>
        <p:spPr>
          <a:xfrm>
            <a:off x="972600" y="3030517"/>
            <a:ext cx="10251300" cy="2107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1pPr>
            <a:lvl2pPr indent="-3238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○"/>
              <a:defRPr>
                <a:solidFill>
                  <a:schemeClr val="lt1"/>
                </a:solidFill>
              </a:defRPr>
            </a:lvl2pPr>
            <a:lvl3pPr indent="-3238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■"/>
              <a:defRPr>
                <a:solidFill>
                  <a:schemeClr val="lt1"/>
                </a:solidFill>
              </a:defRPr>
            </a:lvl3pPr>
            <a:lvl4pPr indent="-3238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●"/>
              <a:defRPr>
                <a:solidFill>
                  <a:schemeClr val="lt1"/>
                </a:solidFill>
              </a:defRPr>
            </a:lvl4pPr>
            <a:lvl5pPr indent="-3238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○"/>
              <a:defRPr>
                <a:solidFill>
                  <a:schemeClr val="lt1"/>
                </a:solidFill>
              </a:defRPr>
            </a:lvl5pPr>
            <a:lvl6pPr indent="-3238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■"/>
              <a:defRPr>
                <a:solidFill>
                  <a:schemeClr val="lt1"/>
                </a:solidFill>
              </a:defRPr>
            </a:lvl6pPr>
            <a:lvl7pPr indent="-3238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●"/>
              <a:defRPr>
                <a:solidFill>
                  <a:schemeClr val="lt1"/>
                </a:solidFill>
              </a:defRPr>
            </a:lvl7pPr>
            <a:lvl8pPr indent="-3238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○"/>
              <a:defRPr>
                <a:solidFill>
                  <a:schemeClr val="lt1"/>
                </a:solidFill>
              </a:defRPr>
            </a:lvl8pPr>
            <a:lvl9pPr indent="-3238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ge79dbcb9fa_0_68"/>
          <p:cNvSpPr txBox="1"/>
          <p:nvPr>
            <p:ph idx="12" type="sldNum"/>
          </p:nvPr>
        </p:nvSpPr>
        <p:spPr>
          <a:xfrm>
            <a:off x="11381736" y="6333134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e79dbcb9fa_0_75"/>
          <p:cNvSpPr txBox="1"/>
          <p:nvPr>
            <p:ph idx="12" type="sldNum"/>
          </p:nvPr>
        </p:nvSpPr>
        <p:spPr>
          <a:xfrm>
            <a:off x="11381736" y="6333134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oogle Shape;22;ge79dbcb9fa_0_12"/>
          <p:cNvGrpSpPr/>
          <p:nvPr/>
        </p:nvGrpSpPr>
        <p:grpSpPr>
          <a:xfrm>
            <a:off x="1107036" y="1588427"/>
            <a:ext cx="994316" cy="61102"/>
            <a:chOff x="4580561" y="2589004"/>
            <a:chExt cx="1064464" cy="25200"/>
          </a:xfrm>
        </p:grpSpPr>
        <p:sp>
          <p:nvSpPr>
            <p:cNvPr id="23" name="Google Shape;23;ge79dbcb9fa_0_1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ge79dbcb9fa_0_1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" name="Google Shape;25;ge79dbcb9fa_0_12"/>
          <p:cNvSpPr txBox="1"/>
          <p:nvPr>
            <p:ph type="title"/>
          </p:nvPr>
        </p:nvSpPr>
        <p:spPr>
          <a:xfrm>
            <a:off x="972600" y="1763267"/>
            <a:ext cx="10251300" cy="20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ge79dbcb9fa_0_12"/>
          <p:cNvSpPr txBox="1"/>
          <p:nvPr>
            <p:ph idx="12" type="sldNum"/>
          </p:nvPr>
        </p:nvSpPr>
        <p:spPr>
          <a:xfrm>
            <a:off x="11381736" y="6333134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ge79dbcb9fa_0_77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29" name="Google Shape;29;ge79dbcb9fa_0_77"/>
          <p:cNvSpPr txBox="1"/>
          <p:nvPr>
            <p:ph idx="1" type="body"/>
          </p:nvPr>
        </p:nvSpPr>
        <p:spPr>
          <a:xfrm>
            <a:off x="1371600" y="2340864"/>
            <a:ext cx="4443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b="0" sz="3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0" name="Google Shape;30;ge79dbcb9fa_0_77"/>
          <p:cNvSpPr txBox="1"/>
          <p:nvPr>
            <p:ph idx="2" type="body"/>
          </p:nvPr>
        </p:nvSpPr>
        <p:spPr>
          <a:xfrm>
            <a:off x="1371600" y="3305207"/>
            <a:ext cx="4443900" cy="25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>
                <a:solidFill>
                  <a:schemeClr val="dk2"/>
                </a:solidFill>
              </a:defRPr>
            </a:lvl1pPr>
            <a:lvl2pPr indent="-355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>
                <a:solidFill>
                  <a:schemeClr val="dk2"/>
                </a:solidFill>
              </a:defRPr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>
                <a:solidFill>
                  <a:schemeClr val="dk2"/>
                </a:solidFill>
              </a:defRPr>
            </a:lvl4pPr>
            <a:lvl5pPr indent="-3302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6pPr>
            <a:lvl7pPr indent="-3429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/>
            </a:lvl7pPr>
            <a:lvl8pPr indent="-3429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/>
            </a:lvl8pPr>
            <a:lvl9pPr indent="-3429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31" name="Google Shape;31;ge79dbcb9fa_0_77"/>
          <p:cNvSpPr txBox="1"/>
          <p:nvPr>
            <p:ph idx="3" type="body"/>
          </p:nvPr>
        </p:nvSpPr>
        <p:spPr>
          <a:xfrm>
            <a:off x="6525014" y="2340864"/>
            <a:ext cx="4443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b="0" sz="3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2" name="Google Shape;32;ge79dbcb9fa_0_77"/>
          <p:cNvSpPr txBox="1"/>
          <p:nvPr>
            <p:ph idx="4" type="body"/>
          </p:nvPr>
        </p:nvSpPr>
        <p:spPr>
          <a:xfrm>
            <a:off x="6525014" y="3305207"/>
            <a:ext cx="4443900" cy="25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>
                <a:solidFill>
                  <a:schemeClr val="dk2"/>
                </a:solidFill>
              </a:defRPr>
            </a:lvl1pPr>
            <a:lvl2pPr indent="-355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>
                <a:solidFill>
                  <a:schemeClr val="dk2"/>
                </a:solidFill>
              </a:defRPr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>
                <a:solidFill>
                  <a:schemeClr val="dk2"/>
                </a:solidFill>
              </a:defRPr>
            </a:lvl4pPr>
            <a:lvl5pPr indent="-3302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6pPr>
            <a:lvl7pPr indent="-3429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/>
            </a:lvl7pPr>
            <a:lvl8pPr indent="-3429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/>
            </a:lvl8pPr>
            <a:lvl9pPr indent="-3429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33" name="Google Shape;33;ge79dbcb9fa_0_77"/>
          <p:cNvSpPr txBox="1"/>
          <p:nvPr>
            <p:ph idx="10" type="dt"/>
          </p:nvPr>
        </p:nvSpPr>
        <p:spPr>
          <a:xfrm>
            <a:off x="1390650" y="6453386"/>
            <a:ext cx="1204500" cy="40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ge79dbcb9fa_0_77"/>
          <p:cNvSpPr txBox="1"/>
          <p:nvPr>
            <p:ph idx="11" type="ftr"/>
          </p:nvPr>
        </p:nvSpPr>
        <p:spPr>
          <a:xfrm>
            <a:off x="2893564" y="6453386"/>
            <a:ext cx="6280800" cy="40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ge79dbcb9fa_0_77"/>
          <p:cNvSpPr txBox="1"/>
          <p:nvPr>
            <p:ph idx="12" type="sldNum"/>
          </p:nvPr>
        </p:nvSpPr>
        <p:spPr>
          <a:xfrm>
            <a:off x="9472736" y="6453386"/>
            <a:ext cx="1596300" cy="40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ge79dbcb9fa_0_86" title="Background Shape"/>
          <p:cNvSpPr/>
          <p:nvPr/>
        </p:nvSpPr>
        <p:spPr>
          <a:xfrm>
            <a:off x="0" y="376"/>
            <a:ext cx="5303400" cy="685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ge79dbcb9fa_0_86"/>
          <p:cNvSpPr txBox="1"/>
          <p:nvPr>
            <p:ph type="title"/>
          </p:nvPr>
        </p:nvSpPr>
        <p:spPr>
          <a:xfrm>
            <a:off x="723900" y="685800"/>
            <a:ext cx="3855600" cy="215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Arial"/>
              <a:buNone/>
              <a:defRPr sz="4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39" name="Google Shape;39;ge79dbcb9fa_0_86"/>
          <p:cNvSpPr txBox="1"/>
          <p:nvPr>
            <p:ph idx="1" type="body"/>
          </p:nvPr>
        </p:nvSpPr>
        <p:spPr>
          <a:xfrm>
            <a:off x="6256020" y="685801"/>
            <a:ext cx="5212200" cy="517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/>
            </a:lvl1pPr>
            <a:lvl2pPr indent="-355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/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/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/>
            </a:lvl4pPr>
            <a:lvl5pPr indent="-3302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/>
            </a:lvl5pPr>
            <a:lvl6pPr indent="-3302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/>
            </a:lvl6pPr>
            <a:lvl7pPr indent="-3302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/>
            </a:lvl7pPr>
            <a:lvl8pPr indent="-3302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/>
            </a:lvl8pPr>
            <a:lvl9pPr indent="-3302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Char char="■"/>
              <a:defRPr sz="1600"/>
            </a:lvl9pPr>
          </a:lstStyle>
          <a:p/>
        </p:txBody>
      </p:sp>
      <p:sp>
        <p:nvSpPr>
          <p:cNvPr id="40" name="Google Shape;40;ge79dbcb9fa_0_86"/>
          <p:cNvSpPr txBox="1"/>
          <p:nvPr>
            <p:ph idx="2" type="body"/>
          </p:nvPr>
        </p:nvSpPr>
        <p:spPr>
          <a:xfrm>
            <a:off x="723900" y="2856344"/>
            <a:ext cx="3855600" cy="301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4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41" name="Google Shape;41;ge79dbcb9fa_0_86"/>
          <p:cNvSpPr txBox="1"/>
          <p:nvPr>
            <p:ph idx="10" type="dt"/>
          </p:nvPr>
        </p:nvSpPr>
        <p:spPr>
          <a:xfrm>
            <a:off x="723900" y="6453386"/>
            <a:ext cx="1204500" cy="40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ge79dbcb9fa_0_86"/>
          <p:cNvSpPr txBox="1"/>
          <p:nvPr>
            <p:ph idx="11" type="ftr"/>
          </p:nvPr>
        </p:nvSpPr>
        <p:spPr>
          <a:xfrm>
            <a:off x="2205945" y="6453386"/>
            <a:ext cx="2373600" cy="40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ge79dbcb9fa_0_86"/>
          <p:cNvSpPr txBox="1"/>
          <p:nvPr>
            <p:ph idx="12" type="sldNum"/>
          </p:nvPr>
        </p:nvSpPr>
        <p:spPr>
          <a:xfrm>
            <a:off x="9883140" y="6453386"/>
            <a:ext cx="1596300" cy="40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4" name="Google Shape;44;ge79dbcb9fa_0_86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e79dbcb9fa_0_18"/>
          <p:cNvSpPr/>
          <p:nvPr/>
        </p:nvSpPr>
        <p:spPr>
          <a:xfrm>
            <a:off x="0" y="0"/>
            <a:ext cx="12192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7" name="Google Shape;47;ge79dbcb9fa_0_18"/>
          <p:cNvGrpSpPr/>
          <p:nvPr/>
        </p:nvGrpSpPr>
        <p:grpSpPr>
          <a:xfrm>
            <a:off x="1107036" y="1588427"/>
            <a:ext cx="994316" cy="61102"/>
            <a:chOff x="4580561" y="2589004"/>
            <a:chExt cx="1064464" cy="25200"/>
          </a:xfrm>
        </p:grpSpPr>
        <p:sp>
          <p:nvSpPr>
            <p:cNvPr id="48" name="Google Shape;48;ge79dbcb9fa_0_1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ge79dbcb9fa_0_1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" name="Google Shape;50;ge79dbcb9fa_0_18"/>
          <p:cNvSpPr txBox="1"/>
          <p:nvPr>
            <p:ph type="title"/>
          </p:nvPr>
        </p:nvSpPr>
        <p:spPr>
          <a:xfrm>
            <a:off x="972600" y="1758200"/>
            <a:ext cx="10251600" cy="71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51" name="Google Shape;51;ge79dbcb9fa_0_18"/>
          <p:cNvSpPr txBox="1"/>
          <p:nvPr>
            <p:ph idx="1" type="body"/>
          </p:nvPr>
        </p:nvSpPr>
        <p:spPr>
          <a:xfrm>
            <a:off x="972600" y="2771833"/>
            <a:ext cx="10251600" cy="30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1pPr>
            <a:lvl2pPr indent="-3238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52" name="Google Shape;52;ge79dbcb9fa_0_18"/>
          <p:cNvSpPr txBox="1"/>
          <p:nvPr>
            <p:ph idx="12" type="sldNum"/>
          </p:nvPr>
        </p:nvSpPr>
        <p:spPr>
          <a:xfrm>
            <a:off x="11381736" y="6333134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e79dbcb9fa_0_26"/>
          <p:cNvSpPr/>
          <p:nvPr/>
        </p:nvSpPr>
        <p:spPr>
          <a:xfrm>
            <a:off x="0" y="0"/>
            <a:ext cx="12192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5" name="Google Shape;55;ge79dbcb9fa_0_26"/>
          <p:cNvGrpSpPr/>
          <p:nvPr/>
        </p:nvGrpSpPr>
        <p:grpSpPr>
          <a:xfrm>
            <a:off x="1107036" y="1588427"/>
            <a:ext cx="994316" cy="61102"/>
            <a:chOff x="4580561" y="2589004"/>
            <a:chExt cx="1064464" cy="25200"/>
          </a:xfrm>
        </p:grpSpPr>
        <p:sp>
          <p:nvSpPr>
            <p:cNvPr id="56" name="Google Shape;56;ge79dbcb9fa_0_2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57;ge79dbcb9fa_0_2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8" name="Google Shape;58;ge79dbcb9fa_0_26"/>
          <p:cNvSpPr txBox="1"/>
          <p:nvPr>
            <p:ph type="title"/>
          </p:nvPr>
        </p:nvSpPr>
        <p:spPr>
          <a:xfrm>
            <a:off x="972600" y="1758200"/>
            <a:ext cx="10251300" cy="71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59" name="Google Shape;59;ge79dbcb9fa_0_26"/>
          <p:cNvSpPr txBox="1"/>
          <p:nvPr>
            <p:ph idx="1" type="body"/>
          </p:nvPr>
        </p:nvSpPr>
        <p:spPr>
          <a:xfrm>
            <a:off x="972434" y="2771833"/>
            <a:ext cx="5032500" cy="30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1pPr>
            <a:lvl2pPr indent="-3238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60" name="Google Shape;60;ge79dbcb9fa_0_26"/>
          <p:cNvSpPr txBox="1"/>
          <p:nvPr>
            <p:ph idx="2" type="body"/>
          </p:nvPr>
        </p:nvSpPr>
        <p:spPr>
          <a:xfrm>
            <a:off x="6191471" y="2771833"/>
            <a:ext cx="5032500" cy="30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1pPr>
            <a:lvl2pPr indent="-3238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61" name="Google Shape;61;ge79dbcb9fa_0_26"/>
          <p:cNvSpPr txBox="1"/>
          <p:nvPr>
            <p:ph idx="12" type="sldNum"/>
          </p:nvPr>
        </p:nvSpPr>
        <p:spPr>
          <a:xfrm>
            <a:off x="11381736" y="6333134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e79dbcb9fa_0_35"/>
          <p:cNvSpPr/>
          <p:nvPr/>
        </p:nvSpPr>
        <p:spPr>
          <a:xfrm>
            <a:off x="0" y="0"/>
            <a:ext cx="12192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4" name="Google Shape;64;ge79dbcb9fa_0_35"/>
          <p:cNvGrpSpPr/>
          <p:nvPr/>
        </p:nvGrpSpPr>
        <p:grpSpPr>
          <a:xfrm>
            <a:off x="1107036" y="1588427"/>
            <a:ext cx="994316" cy="61102"/>
            <a:chOff x="4580561" y="2589004"/>
            <a:chExt cx="1064464" cy="25200"/>
          </a:xfrm>
        </p:grpSpPr>
        <p:sp>
          <p:nvSpPr>
            <p:cNvPr id="65" name="Google Shape;65;ge79dbcb9fa_0_3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66;ge79dbcb9fa_0_3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7" name="Google Shape;67;ge79dbcb9fa_0_35"/>
          <p:cNvSpPr txBox="1"/>
          <p:nvPr>
            <p:ph type="title"/>
          </p:nvPr>
        </p:nvSpPr>
        <p:spPr>
          <a:xfrm>
            <a:off x="972600" y="1758200"/>
            <a:ext cx="10251300" cy="71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68" name="Google Shape;68;ge79dbcb9fa_0_35"/>
          <p:cNvSpPr txBox="1"/>
          <p:nvPr>
            <p:ph idx="12" type="sldNum"/>
          </p:nvPr>
        </p:nvSpPr>
        <p:spPr>
          <a:xfrm>
            <a:off x="11381736" y="6333134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e79dbcb9fa_0_42"/>
          <p:cNvSpPr/>
          <p:nvPr/>
        </p:nvSpPr>
        <p:spPr>
          <a:xfrm>
            <a:off x="0" y="0"/>
            <a:ext cx="12192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1" name="Google Shape;71;ge79dbcb9fa_0_42"/>
          <p:cNvGrpSpPr/>
          <p:nvPr/>
        </p:nvGrpSpPr>
        <p:grpSpPr>
          <a:xfrm>
            <a:off x="1107036" y="1588427"/>
            <a:ext cx="994316" cy="61102"/>
            <a:chOff x="4580561" y="2589004"/>
            <a:chExt cx="1064464" cy="25200"/>
          </a:xfrm>
        </p:grpSpPr>
        <p:sp>
          <p:nvSpPr>
            <p:cNvPr id="72" name="Google Shape;72;ge79dbcb9fa_0_4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ge79dbcb9fa_0_4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4" name="Google Shape;74;ge79dbcb9fa_0_42"/>
          <p:cNvSpPr txBox="1"/>
          <p:nvPr>
            <p:ph type="title"/>
          </p:nvPr>
        </p:nvSpPr>
        <p:spPr>
          <a:xfrm>
            <a:off x="973333" y="1758200"/>
            <a:ext cx="4401300" cy="18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75" name="Google Shape;75;ge79dbcb9fa_0_42"/>
          <p:cNvSpPr txBox="1"/>
          <p:nvPr>
            <p:ph idx="1" type="body"/>
          </p:nvPr>
        </p:nvSpPr>
        <p:spPr>
          <a:xfrm>
            <a:off x="961633" y="3708967"/>
            <a:ext cx="4401300" cy="21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1pPr>
            <a:lvl2pPr indent="-3238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76" name="Google Shape;76;ge79dbcb9fa_0_42"/>
          <p:cNvSpPr txBox="1"/>
          <p:nvPr>
            <p:ph idx="12" type="sldNum"/>
          </p:nvPr>
        </p:nvSpPr>
        <p:spPr>
          <a:xfrm>
            <a:off x="11381736" y="6333134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oogle Shape;78;ge79dbcb9fa_0_50"/>
          <p:cNvGrpSpPr/>
          <p:nvPr/>
        </p:nvGrpSpPr>
        <p:grpSpPr>
          <a:xfrm>
            <a:off x="1107036" y="5558926"/>
            <a:ext cx="994316" cy="61102"/>
            <a:chOff x="4580561" y="2589004"/>
            <a:chExt cx="1064464" cy="25200"/>
          </a:xfrm>
        </p:grpSpPr>
        <p:sp>
          <p:nvSpPr>
            <p:cNvPr id="79" name="Google Shape;79;ge79dbcb9fa_0_50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ge79dbcb9fa_0_50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1" name="Google Shape;81;ge79dbcb9fa_0_50"/>
          <p:cNvSpPr txBox="1"/>
          <p:nvPr>
            <p:ph type="title"/>
          </p:nvPr>
        </p:nvSpPr>
        <p:spPr>
          <a:xfrm>
            <a:off x="972600" y="1152400"/>
            <a:ext cx="9361500" cy="398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2" name="Google Shape;82;ge79dbcb9fa_0_50"/>
          <p:cNvSpPr txBox="1"/>
          <p:nvPr>
            <p:ph idx="12" type="sldNum"/>
          </p:nvPr>
        </p:nvSpPr>
        <p:spPr>
          <a:xfrm>
            <a:off x="11381736" y="6333134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e79dbcb9fa_0_0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Raleway"/>
              <a:buNone/>
              <a:defRPr b="1" i="0" sz="37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Raleway"/>
              <a:buNone/>
              <a:defRPr b="1" i="0" sz="37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Raleway"/>
              <a:buNone/>
              <a:defRPr b="1" i="0" sz="37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Raleway"/>
              <a:buNone/>
              <a:defRPr b="1" i="0" sz="37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Raleway"/>
              <a:buNone/>
              <a:defRPr b="1" i="0" sz="37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Raleway"/>
              <a:buNone/>
              <a:defRPr b="1" i="0" sz="37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Raleway"/>
              <a:buNone/>
              <a:defRPr b="1" i="0" sz="37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Raleway"/>
              <a:buNone/>
              <a:defRPr b="1" i="0" sz="37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Raleway"/>
              <a:buNone/>
              <a:defRPr b="1" i="0" sz="37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11" name="Google Shape;11;ge79dbcb9fa_0_0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65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Lato"/>
              <a:buChar char="●"/>
              <a:defRPr b="0" i="0" sz="17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238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Lato"/>
              <a:buChar char="○"/>
              <a:defRPr b="0" i="0" sz="15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238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Lato"/>
              <a:buChar char="■"/>
              <a:defRPr b="0" i="0" sz="15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2385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Lato"/>
              <a:buChar char="●"/>
              <a:defRPr b="0" i="0" sz="15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2385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Lato"/>
              <a:buChar char="○"/>
              <a:defRPr b="0" i="0" sz="15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2385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Lato"/>
              <a:buChar char="■"/>
              <a:defRPr b="0" i="0" sz="15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2385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Lato"/>
              <a:buChar char="●"/>
              <a:defRPr b="0" i="0" sz="15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2385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Lato"/>
              <a:buChar char="○"/>
              <a:defRPr b="0" i="0" sz="15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2385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Lato"/>
              <a:buChar char="■"/>
              <a:defRPr b="0" i="0" sz="15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2" name="Google Shape;12;ge79dbcb9fa_0_0"/>
          <p:cNvSpPr txBox="1"/>
          <p:nvPr>
            <p:ph idx="12" type="sldNum"/>
          </p:nvPr>
        </p:nvSpPr>
        <p:spPr>
          <a:xfrm>
            <a:off x="11381736" y="6333134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984bca65f6_1_219"/>
          <p:cNvSpPr txBox="1"/>
          <p:nvPr>
            <p:ph idx="12" type="sldNum"/>
          </p:nvPr>
        </p:nvSpPr>
        <p:spPr>
          <a:xfrm>
            <a:off x="11381736" y="6333134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9" name="Google Shape;109;g984bca65f6_1_219"/>
          <p:cNvSpPr txBox="1"/>
          <p:nvPr/>
        </p:nvSpPr>
        <p:spPr>
          <a:xfrm>
            <a:off x="6400839" y="4034455"/>
            <a:ext cx="3255000" cy="108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Font typeface="Arial"/>
              <a:buNone/>
            </a:pPr>
            <a:r>
              <a:t/>
            </a:r>
            <a:endParaRPr b="0" i="0" sz="23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g984bca65f6_1_219"/>
          <p:cNvSpPr txBox="1"/>
          <p:nvPr>
            <p:ph type="ctrTitle"/>
          </p:nvPr>
        </p:nvSpPr>
        <p:spPr>
          <a:xfrm>
            <a:off x="645050" y="2490720"/>
            <a:ext cx="10250700" cy="8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</a:pPr>
            <a:r>
              <a:rPr lang="en-US">
                <a:latin typeface="Georgia"/>
                <a:ea typeface="Georgia"/>
                <a:cs typeface="Georgia"/>
                <a:sym typeface="Georgia"/>
              </a:rPr>
              <a:t> 17. Standing waves</a:t>
            </a:r>
            <a:endParaRPr b="1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1" name="Google Shape;111;g984bca65f6_1_219"/>
          <p:cNvSpPr txBox="1"/>
          <p:nvPr>
            <p:ph idx="1" type="subTitle"/>
          </p:nvPr>
        </p:nvSpPr>
        <p:spPr>
          <a:xfrm>
            <a:off x="304175" y="3621225"/>
            <a:ext cx="2666100" cy="108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</a:pPr>
            <a:r>
              <a:rPr b="1" lang="en-US" sz="26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Reviewer:</a:t>
            </a:r>
            <a:endParaRPr sz="26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</a:pPr>
            <a:r>
              <a:rPr lang="en-US" sz="26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Team Romania - Limitless</a:t>
            </a:r>
            <a:endParaRPr sz="26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2" name="Google Shape;112;g984bca65f6_1_219"/>
          <p:cNvSpPr txBox="1"/>
          <p:nvPr>
            <p:ph idx="1" type="subTitle"/>
          </p:nvPr>
        </p:nvSpPr>
        <p:spPr>
          <a:xfrm>
            <a:off x="4766550" y="3605025"/>
            <a:ext cx="3255000" cy="12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</a:pPr>
            <a:r>
              <a:rPr b="1" lang="en-US" sz="26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Opponent:</a:t>
            </a:r>
            <a:endParaRPr b="1" sz="26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</a:pPr>
            <a:r>
              <a:rPr lang="en-US" sz="26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Team Romania - Limitless</a:t>
            </a:r>
            <a:endParaRPr sz="26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3" name="Google Shape;113;g984bca65f6_1_219"/>
          <p:cNvSpPr txBox="1"/>
          <p:nvPr>
            <p:ph idx="1" type="subTitle"/>
          </p:nvPr>
        </p:nvSpPr>
        <p:spPr>
          <a:xfrm>
            <a:off x="8838150" y="3605025"/>
            <a:ext cx="4312800" cy="12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</a:pPr>
            <a:r>
              <a:rPr b="1" lang="en-US" sz="26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Reporter:</a:t>
            </a:r>
            <a:endParaRPr b="1" sz="26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</a:pPr>
            <a:r>
              <a:rPr lang="en-US" sz="26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Team Iran - </a:t>
            </a:r>
            <a:endParaRPr sz="26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</a:pPr>
            <a:r>
              <a:rPr lang="en-US" sz="26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Innovative</a:t>
            </a:r>
            <a:endParaRPr sz="26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</a:pPr>
            <a:r>
              <a:rPr lang="en-US" sz="26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Researchers</a:t>
            </a:r>
            <a:endParaRPr sz="26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984bca65f6_1_333"/>
          <p:cNvSpPr txBox="1"/>
          <p:nvPr>
            <p:ph idx="12" type="sldNum"/>
          </p:nvPr>
        </p:nvSpPr>
        <p:spPr>
          <a:xfrm>
            <a:off x="11381736" y="6333134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0" name="Google Shape;120;g984bca65f6_1_333"/>
          <p:cNvSpPr txBox="1"/>
          <p:nvPr>
            <p:ph type="title"/>
          </p:nvPr>
        </p:nvSpPr>
        <p:spPr>
          <a:xfrm>
            <a:off x="624450" y="754167"/>
            <a:ext cx="10251300" cy="20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/>
              <a:t>Task of the problem</a:t>
            </a:r>
            <a:endParaRPr/>
          </a:p>
        </p:txBody>
      </p:sp>
      <p:sp>
        <p:nvSpPr>
          <p:cNvPr id="121" name="Google Shape;121;g984bca65f6_1_333"/>
          <p:cNvSpPr txBox="1"/>
          <p:nvPr>
            <p:ph idx="4294967295" type="body"/>
          </p:nvPr>
        </p:nvSpPr>
        <p:spPr>
          <a:xfrm>
            <a:off x="796875" y="1808775"/>
            <a:ext cx="11187300" cy="45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 b="1" sz="2400">
              <a:solidFill>
                <a:schemeClr val="accent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rPr b="1" lang="en-US" sz="24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Formulate a problem about an</a:t>
            </a:r>
            <a:r>
              <a:rPr b="1" lang="en-US" sz="2400">
                <a:solidFill>
                  <a:schemeClr val="accent4"/>
                </a:solidFill>
                <a:latin typeface="Raleway"/>
                <a:ea typeface="Raleway"/>
                <a:cs typeface="Raleway"/>
                <a:sym typeface="Raleway"/>
              </a:rPr>
              <a:t> interesting experiment </a:t>
            </a:r>
            <a:r>
              <a:rPr b="1" lang="en-US" sz="24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where</a:t>
            </a:r>
            <a:r>
              <a:rPr b="1" lang="en-US" sz="2400">
                <a:solidFill>
                  <a:schemeClr val="accent4"/>
                </a:solidFill>
                <a:latin typeface="Raleway"/>
                <a:ea typeface="Raleway"/>
                <a:cs typeface="Raleway"/>
                <a:sym typeface="Raleway"/>
              </a:rPr>
              <a:t> standing waves </a:t>
            </a:r>
            <a:r>
              <a:rPr b="1" lang="en-US" sz="24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are observed. </a:t>
            </a:r>
            <a:endParaRPr b="1" sz="2400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 b="1" sz="2600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b="1" sz="2000">
              <a:solidFill>
                <a:schemeClr val="accent4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700"/>
              <a:buNone/>
            </a:pPr>
            <a:r>
              <a:rPr lang="en-US" sz="20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Theoretical part</a:t>
            </a:r>
            <a:endParaRPr sz="20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700"/>
              <a:buNone/>
            </a:pPr>
            <a:r>
              <a:rPr lang="en-US" sz="20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Definition of waves &amp; standing waves.</a:t>
            </a:r>
            <a:endParaRPr sz="20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 sz="20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b="1" sz="20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b="1" sz="20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609600" rtl="0" algn="l">
              <a:lnSpc>
                <a:spcPct val="84000"/>
              </a:lnSpc>
              <a:spcBef>
                <a:spcPts val="16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84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8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3600"/>
              <a:buNone/>
            </a:pPr>
            <a:r>
              <a:t/>
            </a:r>
            <a:endParaRPr sz="36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"/>
          <p:cNvSpPr txBox="1"/>
          <p:nvPr>
            <p:ph idx="4" type="body"/>
          </p:nvPr>
        </p:nvSpPr>
        <p:spPr>
          <a:xfrm>
            <a:off x="6474303" y="2018475"/>
            <a:ext cx="5345700" cy="43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/>
          </a:bodyPr>
          <a:lstStyle/>
          <a:p>
            <a:pPr indent="-35274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Georgia"/>
              <a:buChar char="●"/>
            </a:pPr>
            <a:r>
              <a:rPr lang="en-US" sz="23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Mentioned few parameters, but did not </a:t>
            </a:r>
            <a:r>
              <a:rPr lang="en-US" sz="23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measure</a:t>
            </a:r>
            <a:r>
              <a:rPr lang="en-US" sz="23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any of them experimentally (frequency, </a:t>
            </a:r>
            <a:r>
              <a:rPr lang="en-US" sz="23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wavelength</a:t>
            </a:r>
            <a:r>
              <a:rPr lang="en-US" sz="23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).</a:t>
            </a:r>
            <a:endParaRPr sz="23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5274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eorgia"/>
              <a:buChar char="●"/>
            </a:pPr>
            <a:r>
              <a:rPr lang="en-US" sz="23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Lack of mathematical model for predicting the phenomenon - investigated this phenomenon only experimentally (visually) and not also theoretically.</a:t>
            </a:r>
            <a:endParaRPr sz="23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5274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eorgia"/>
              <a:buChar char="●"/>
            </a:pPr>
            <a:r>
              <a:rPr lang="en-US" sz="23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Lack of hypothesis in the experimental part.</a:t>
            </a:r>
            <a:endParaRPr sz="23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5274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Georgia"/>
              <a:buChar char="●"/>
            </a:pPr>
            <a:r>
              <a:rPr lang="en-US" sz="23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Didn’t show deep understanding of the topic while </a:t>
            </a:r>
            <a:r>
              <a:rPr lang="en-US" sz="23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answering</a:t>
            </a:r>
            <a:r>
              <a:rPr lang="en-US" sz="23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the opponent questions (relevance of travelling waves).</a:t>
            </a:r>
            <a:endParaRPr sz="23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8" name="Google Shape;128;p4"/>
          <p:cNvSpPr txBox="1"/>
          <p:nvPr>
            <p:ph type="title"/>
          </p:nvPr>
        </p:nvSpPr>
        <p:spPr>
          <a:xfrm>
            <a:off x="457950" y="532575"/>
            <a:ext cx="627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Reporter summary</a:t>
            </a:r>
            <a:endParaRPr>
              <a:solidFill>
                <a:schemeClr val="accen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9" name="Google Shape;129;p4"/>
          <p:cNvSpPr txBox="1"/>
          <p:nvPr>
            <p:ph idx="2" type="body"/>
          </p:nvPr>
        </p:nvSpPr>
        <p:spPr>
          <a:xfrm>
            <a:off x="143700" y="1933300"/>
            <a:ext cx="6271200" cy="50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300"/>
              <a:buFont typeface="Georgia"/>
              <a:buChar char="●"/>
            </a:pPr>
            <a:r>
              <a:rPr lang="en-US" sz="23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Good graphical representation and explanation of the types of waves.</a:t>
            </a:r>
            <a:endParaRPr sz="23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746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Georgia"/>
              <a:buChar char="●"/>
            </a:pPr>
            <a:r>
              <a:rPr lang="en-US" sz="23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Correct</a:t>
            </a:r>
            <a:r>
              <a:rPr lang="en-US" sz="23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and clear standing wave formation conditions</a:t>
            </a:r>
            <a:endParaRPr sz="23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746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300"/>
              <a:buFont typeface="Georgia"/>
              <a:buChar char="●"/>
            </a:pPr>
            <a:r>
              <a:rPr lang="en-US" sz="23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Good understanding of the basic theoretical concepts regarding the topic (</a:t>
            </a:r>
            <a:r>
              <a:rPr lang="en-US" sz="23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wavelength</a:t>
            </a:r>
            <a:r>
              <a:rPr lang="en-US" sz="23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, frequency, nodes, </a:t>
            </a:r>
            <a:r>
              <a:rPr lang="en-US" sz="23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anti</a:t>
            </a:r>
            <a:r>
              <a:rPr lang="en-US" sz="23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-nodes) </a:t>
            </a:r>
            <a:endParaRPr sz="23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746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300"/>
              <a:buFont typeface="Georgia"/>
              <a:buChar char="●"/>
            </a:pPr>
            <a:r>
              <a:rPr lang="en-US" sz="23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Proved the phenomenon experimentally with the help of a rope </a:t>
            </a:r>
            <a:endParaRPr sz="23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746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300"/>
              <a:buFont typeface="Georgia"/>
              <a:buChar char="●"/>
            </a:pPr>
            <a:r>
              <a:rPr lang="en-US" sz="23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Presented 2 experiments in which standing waves can be observed</a:t>
            </a:r>
            <a:br>
              <a:rPr lang="en-US" sz="23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</a:br>
            <a:endParaRPr sz="23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0" name="Google Shape;130;p4"/>
          <p:cNvSpPr txBox="1"/>
          <p:nvPr>
            <p:ph idx="1" type="body"/>
          </p:nvPr>
        </p:nvSpPr>
        <p:spPr>
          <a:xfrm>
            <a:off x="1371600" y="1119465"/>
            <a:ext cx="4443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</a:pPr>
            <a:r>
              <a:rPr b="1" lang="en-US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Strong points</a:t>
            </a:r>
            <a:endParaRPr b="1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1" name="Google Shape;131;p4"/>
          <p:cNvSpPr txBox="1"/>
          <p:nvPr>
            <p:ph idx="3" type="body"/>
          </p:nvPr>
        </p:nvSpPr>
        <p:spPr>
          <a:xfrm>
            <a:off x="6474289" y="1109490"/>
            <a:ext cx="4443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</a:pPr>
            <a:r>
              <a:rPr b="1" lang="en-US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Weak points</a:t>
            </a:r>
            <a:endParaRPr b="1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grpSp>
        <p:nvGrpSpPr>
          <p:cNvPr id="132" name="Google Shape;132;p4"/>
          <p:cNvGrpSpPr/>
          <p:nvPr/>
        </p:nvGrpSpPr>
        <p:grpSpPr>
          <a:xfrm>
            <a:off x="8994532" y="719475"/>
            <a:ext cx="2552699" cy="400050"/>
            <a:chOff x="7458075" y="771525"/>
            <a:chExt cx="3241199" cy="542925"/>
          </a:xfrm>
        </p:grpSpPr>
        <p:sp>
          <p:nvSpPr>
            <p:cNvPr id="133" name="Google Shape;133;p4"/>
            <p:cNvSpPr/>
            <p:nvPr/>
          </p:nvSpPr>
          <p:spPr>
            <a:xfrm>
              <a:off x="7458075" y="771525"/>
              <a:ext cx="561975" cy="542925"/>
            </a:xfrm>
            <a:prstGeom prst="ellipse">
              <a:avLst/>
            </a:prstGeom>
            <a:solidFill>
              <a:schemeClr val="accent3"/>
            </a:solidFill>
            <a:ln cap="flat" cmpd="sng" w="12700">
              <a:solidFill>
                <a:srgbClr val="666661"/>
              </a:solidFill>
              <a:prstDash val="solid"/>
              <a:round/>
              <a:headEnd len="sm" w="sm" type="none"/>
              <a:tailEnd len="sm" w="sm" type="none"/>
            </a:ln>
            <a:effectLst>
              <a:reflection blurRad="0" dir="0" dist="0" endA="300" endPos="35000" fadeDir="5400000" kx="0" rotWithShape="0" algn="bl" stA="52000" stPos="0" sy="-100000" ky="0"/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4"/>
            <p:cNvSpPr/>
            <p:nvPr/>
          </p:nvSpPr>
          <p:spPr>
            <a:xfrm>
              <a:off x="8127881" y="771525"/>
              <a:ext cx="561975" cy="542925"/>
            </a:xfrm>
            <a:prstGeom prst="ellipse">
              <a:avLst/>
            </a:prstGeom>
            <a:solidFill>
              <a:schemeClr val="accent3"/>
            </a:solidFill>
            <a:ln cap="flat" cmpd="sng" w="12700">
              <a:solidFill>
                <a:srgbClr val="666661"/>
              </a:solidFill>
              <a:prstDash val="solid"/>
              <a:round/>
              <a:headEnd len="sm" w="sm" type="none"/>
              <a:tailEnd len="sm" w="sm" type="none"/>
            </a:ln>
            <a:effectLst>
              <a:reflection blurRad="0" dir="0" dist="0" endA="300" endPos="35000" fadeDir="5400000" kx="0" rotWithShape="0" algn="bl" stA="52000" stPos="0" sy="-100000" ky="0"/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4"/>
            <p:cNvSpPr/>
            <p:nvPr/>
          </p:nvSpPr>
          <p:spPr>
            <a:xfrm>
              <a:off x="8797687" y="771525"/>
              <a:ext cx="561975" cy="542925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rgbClr val="666661"/>
              </a:solidFill>
              <a:prstDash val="solid"/>
              <a:round/>
              <a:headEnd len="sm" w="sm" type="none"/>
              <a:tailEnd len="sm" w="sm" type="none"/>
            </a:ln>
            <a:effectLst>
              <a:reflection blurRad="0" dir="0" dist="0" endA="300" endPos="35000" fadeDir="5400000" kx="0" rotWithShape="0" algn="bl" stA="52000" stPos="0" sy="-100000" ky="0"/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4"/>
            <p:cNvSpPr/>
            <p:nvPr/>
          </p:nvSpPr>
          <p:spPr>
            <a:xfrm>
              <a:off x="9467493" y="771525"/>
              <a:ext cx="561975" cy="542925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rgbClr val="666661"/>
              </a:solidFill>
              <a:prstDash val="solid"/>
              <a:round/>
              <a:headEnd len="sm" w="sm" type="none"/>
              <a:tailEnd len="sm" w="sm" type="none"/>
            </a:ln>
            <a:effectLst>
              <a:reflection blurRad="0" dir="0" dist="0" endA="300" endPos="35000" fadeDir="5400000" kx="0" rotWithShape="0" algn="bl" stA="52000" stPos="0" sy="-100000" ky="0"/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4"/>
            <p:cNvSpPr/>
            <p:nvPr/>
          </p:nvSpPr>
          <p:spPr>
            <a:xfrm>
              <a:off x="10137299" y="771525"/>
              <a:ext cx="561975" cy="542925"/>
            </a:xfrm>
            <a:prstGeom prst="ellipse">
              <a:avLst/>
            </a:prstGeom>
            <a:noFill/>
            <a:ln cap="flat" cmpd="sng" w="12700">
              <a:solidFill>
                <a:srgbClr val="666661"/>
              </a:solidFill>
              <a:prstDash val="solid"/>
              <a:round/>
              <a:headEnd len="sm" w="sm" type="none"/>
              <a:tailEnd len="sm" w="sm" type="none"/>
            </a:ln>
            <a:effectLst>
              <a:reflection blurRad="0" dir="0" dist="0" endA="300" endPos="35000" fadeDir="5400000" kx="0" rotWithShape="0" algn="bl" stA="52000" stPos="0" sy="-100000" ky="0"/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5"/>
          <p:cNvSpPr txBox="1"/>
          <p:nvPr>
            <p:ph type="title"/>
          </p:nvPr>
        </p:nvSpPr>
        <p:spPr>
          <a:xfrm>
            <a:off x="906462" y="629750"/>
            <a:ext cx="5374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>
                <a:latin typeface="Georgia"/>
                <a:ea typeface="Georgia"/>
                <a:cs typeface="Georgia"/>
                <a:sym typeface="Georgia"/>
              </a:rPr>
              <a:t>Opponent summary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4" name="Google Shape;144;p5"/>
          <p:cNvSpPr txBox="1"/>
          <p:nvPr>
            <p:ph idx="1" type="body"/>
          </p:nvPr>
        </p:nvSpPr>
        <p:spPr>
          <a:xfrm>
            <a:off x="1371600" y="1563190"/>
            <a:ext cx="4443984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</a:pPr>
            <a:r>
              <a:rPr b="1" lang="en-US">
                <a:latin typeface="Georgia"/>
                <a:ea typeface="Georgia"/>
                <a:cs typeface="Georgia"/>
                <a:sym typeface="Georgia"/>
              </a:rPr>
              <a:t>Strong points</a:t>
            </a:r>
            <a:endParaRPr b="1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5" name="Google Shape;145;p5"/>
          <p:cNvSpPr txBox="1"/>
          <p:nvPr>
            <p:ph idx="2" type="body"/>
          </p:nvPr>
        </p:nvSpPr>
        <p:spPr>
          <a:xfrm>
            <a:off x="374275" y="2625625"/>
            <a:ext cx="5374200" cy="382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Georgia"/>
              <a:buChar char="●"/>
            </a:pPr>
            <a:r>
              <a:rPr lang="en-US" sz="2200">
                <a:latin typeface="Georgia"/>
                <a:ea typeface="Georgia"/>
                <a:cs typeface="Georgia"/>
                <a:sym typeface="Georgia"/>
              </a:rPr>
              <a:t>Good questions and hypothetical scenarios were proposed, showing deep understanding of the subject.</a:t>
            </a:r>
            <a:endParaRPr sz="2200">
              <a:latin typeface="Georgia"/>
              <a:ea typeface="Georgia"/>
              <a:cs typeface="Georgia"/>
              <a:sym typeface="Georgia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Georgia"/>
              <a:buChar char="●"/>
            </a:pPr>
            <a:r>
              <a:rPr lang="en-US" sz="2200">
                <a:latin typeface="Georgia"/>
                <a:ea typeface="Georgia"/>
                <a:cs typeface="Georgia"/>
                <a:sym typeface="Georgia"/>
              </a:rPr>
              <a:t>Mentioned </a:t>
            </a:r>
            <a:r>
              <a:rPr lang="en-US" sz="2200">
                <a:latin typeface="Georgia"/>
                <a:ea typeface="Georgia"/>
                <a:cs typeface="Georgia"/>
                <a:sym typeface="Georgia"/>
              </a:rPr>
              <a:t>the importance of measuring the frequency of the rope in the 1st experiment.</a:t>
            </a:r>
            <a:endParaRPr sz="2200">
              <a:latin typeface="Georgia"/>
              <a:ea typeface="Georgia"/>
              <a:cs typeface="Georgia"/>
              <a:sym typeface="Georgia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Georgia"/>
              <a:buChar char="●"/>
            </a:pPr>
            <a:r>
              <a:rPr lang="en-US" sz="2200">
                <a:latin typeface="Georgia"/>
                <a:ea typeface="Georgia"/>
                <a:cs typeface="Georgia"/>
                <a:sym typeface="Georgia"/>
              </a:rPr>
              <a:t>Noticed lack of the mathematical model, the process of interference, lack of quantitative data and also the missing video material from experiment 2</a:t>
            </a:r>
            <a:endParaRPr sz="22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6" name="Google Shape;146;p5"/>
          <p:cNvSpPr txBox="1"/>
          <p:nvPr>
            <p:ph idx="3" type="body"/>
          </p:nvPr>
        </p:nvSpPr>
        <p:spPr>
          <a:xfrm>
            <a:off x="6525014" y="1563190"/>
            <a:ext cx="4443984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</a:pPr>
            <a:r>
              <a:rPr b="1" lang="en-US">
                <a:latin typeface="Georgia"/>
                <a:ea typeface="Georgia"/>
                <a:cs typeface="Georgia"/>
                <a:sym typeface="Georgia"/>
              </a:rPr>
              <a:t>Weak points</a:t>
            </a:r>
            <a:endParaRPr b="1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7" name="Google Shape;147;p5"/>
          <p:cNvSpPr txBox="1"/>
          <p:nvPr>
            <p:ph idx="4" type="body"/>
          </p:nvPr>
        </p:nvSpPr>
        <p:spPr>
          <a:xfrm>
            <a:off x="6316050" y="2387100"/>
            <a:ext cx="5312400" cy="422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683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Georgia"/>
              <a:buChar char="●"/>
            </a:pPr>
            <a:r>
              <a:rPr lang="en-US" sz="2200">
                <a:latin typeface="Georgia"/>
                <a:ea typeface="Georgia"/>
                <a:cs typeface="Georgia"/>
                <a:sym typeface="Georgia"/>
              </a:rPr>
              <a:t>Mentioned his own interpretation of the problem. </a:t>
            </a:r>
            <a:endParaRPr sz="2200">
              <a:latin typeface="Georgia"/>
              <a:ea typeface="Georgia"/>
              <a:cs typeface="Georgia"/>
              <a:sym typeface="Georgia"/>
            </a:endParaRPr>
          </a:p>
          <a:p>
            <a:pPr indent="-3683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Georgia"/>
              <a:buChar char="●"/>
            </a:pPr>
            <a:r>
              <a:rPr lang="en-US" sz="2200">
                <a:latin typeface="Georgia"/>
                <a:ea typeface="Georgia"/>
                <a:cs typeface="Georgia"/>
                <a:sym typeface="Georgia"/>
              </a:rPr>
              <a:t>The reporter mentioned the nodes and antinodes in his theoretical part, but the opponent persisted on this topic.</a:t>
            </a:r>
            <a:endParaRPr sz="2200"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8" name="Google Shape;148;p5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49" name="Google Shape;149;p5"/>
          <p:cNvGrpSpPr/>
          <p:nvPr/>
        </p:nvGrpSpPr>
        <p:grpSpPr>
          <a:xfrm>
            <a:off x="8994532" y="806632"/>
            <a:ext cx="2552699" cy="400050"/>
            <a:chOff x="7458075" y="771525"/>
            <a:chExt cx="3241199" cy="542925"/>
          </a:xfrm>
        </p:grpSpPr>
        <p:sp>
          <p:nvSpPr>
            <p:cNvPr id="150" name="Google Shape;150;p5"/>
            <p:cNvSpPr/>
            <p:nvPr/>
          </p:nvSpPr>
          <p:spPr>
            <a:xfrm>
              <a:off x="7458075" y="771525"/>
              <a:ext cx="561975" cy="542925"/>
            </a:xfrm>
            <a:prstGeom prst="ellipse">
              <a:avLst/>
            </a:prstGeom>
            <a:solidFill>
              <a:schemeClr val="accent3"/>
            </a:solidFill>
            <a:ln cap="flat" cmpd="sng" w="12700">
              <a:solidFill>
                <a:srgbClr val="666661"/>
              </a:solidFill>
              <a:prstDash val="solid"/>
              <a:round/>
              <a:headEnd len="sm" w="sm" type="none"/>
              <a:tailEnd len="sm" w="sm" type="none"/>
            </a:ln>
            <a:effectLst>
              <a:reflection blurRad="0" dir="0" dist="0" endA="300" endPos="35000" fadeDir="5400000" kx="0" rotWithShape="0" algn="bl" stA="52000" stPos="0" sy="-100000" ky="0"/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5"/>
            <p:cNvSpPr/>
            <p:nvPr/>
          </p:nvSpPr>
          <p:spPr>
            <a:xfrm>
              <a:off x="8127881" y="771525"/>
              <a:ext cx="561975" cy="542925"/>
            </a:xfrm>
            <a:prstGeom prst="ellipse">
              <a:avLst/>
            </a:prstGeom>
            <a:solidFill>
              <a:schemeClr val="accent3"/>
            </a:solidFill>
            <a:ln cap="flat" cmpd="sng" w="12700">
              <a:solidFill>
                <a:srgbClr val="666661"/>
              </a:solidFill>
              <a:prstDash val="solid"/>
              <a:round/>
              <a:headEnd len="sm" w="sm" type="none"/>
              <a:tailEnd len="sm" w="sm" type="none"/>
            </a:ln>
            <a:effectLst>
              <a:reflection blurRad="0" dir="0" dist="0" endA="300" endPos="35000" fadeDir="5400000" kx="0" rotWithShape="0" algn="bl" stA="52000" stPos="0" sy="-100000" ky="0"/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5"/>
            <p:cNvSpPr/>
            <p:nvPr/>
          </p:nvSpPr>
          <p:spPr>
            <a:xfrm>
              <a:off x="8797687" y="771525"/>
              <a:ext cx="561975" cy="542925"/>
            </a:xfrm>
            <a:prstGeom prst="ellipse">
              <a:avLst/>
            </a:prstGeom>
            <a:solidFill>
              <a:schemeClr val="accent3"/>
            </a:solidFill>
            <a:ln cap="flat" cmpd="sng" w="12700">
              <a:solidFill>
                <a:srgbClr val="666661"/>
              </a:solidFill>
              <a:prstDash val="solid"/>
              <a:round/>
              <a:headEnd len="sm" w="sm" type="none"/>
              <a:tailEnd len="sm" w="sm" type="none"/>
            </a:ln>
            <a:effectLst>
              <a:reflection blurRad="0" dir="0" dist="0" endA="300" endPos="35000" fadeDir="5400000" kx="0" rotWithShape="0" algn="bl" stA="52000" stPos="0" sy="-100000" ky="0"/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5"/>
            <p:cNvSpPr/>
            <p:nvPr/>
          </p:nvSpPr>
          <p:spPr>
            <a:xfrm>
              <a:off x="9467493" y="771525"/>
              <a:ext cx="561975" cy="542925"/>
            </a:xfrm>
            <a:prstGeom prst="ellipse">
              <a:avLst/>
            </a:prstGeom>
            <a:solidFill>
              <a:schemeClr val="accent3"/>
            </a:solidFill>
            <a:ln cap="flat" cmpd="sng" w="12700">
              <a:solidFill>
                <a:srgbClr val="666661"/>
              </a:solidFill>
              <a:prstDash val="solid"/>
              <a:round/>
              <a:headEnd len="sm" w="sm" type="none"/>
              <a:tailEnd len="sm" w="sm" type="none"/>
            </a:ln>
            <a:effectLst>
              <a:reflection blurRad="0" dir="0" dist="0" endA="300" endPos="35000" fadeDir="5400000" kx="0" rotWithShape="0" algn="bl" stA="52000" stPos="0" sy="-100000" ky="0"/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154;p5"/>
            <p:cNvSpPr/>
            <p:nvPr/>
          </p:nvSpPr>
          <p:spPr>
            <a:xfrm>
              <a:off x="10137299" y="771525"/>
              <a:ext cx="561975" cy="542925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rgbClr val="666661"/>
              </a:solidFill>
              <a:prstDash val="solid"/>
              <a:round/>
              <a:headEnd len="sm" w="sm" type="none"/>
              <a:tailEnd len="sm" w="sm" type="none"/>
            </a:ln>
            <a:effectLst>
              <a:reflection blurRad="0" dir="0" dist="0" endA="300" endPos="35000" fadeDir="5400000" kx="0" rotWithShape="0" algn="bl" stA="52000" stPos="0" sy="-100000" ky="0"/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6"/>
          <p:cNvSpPr txBox="1"/>
          <p:nvPr>
            <p:ph type="title"/>
          </p:nvPr>
        </p:nvSpPr>
        <p:spPr>
          <a:xfrm>
            <a:off x="723900" y="685800"/>
            <a:ext cx="4230300" cy="517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lang="en-US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Clashes during the fight</a:t>
            </a:r>
            <a:endParaRPr b="1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1" name="Google Shape;161;p6"/>
          <p:cNvSpPr txBox="1"/>
          <p:nvPr>
            <p:ph idx="1" type="body"/>
          </p:nvPr>
        </p:nvSpPr>
        <p:spPr>
          <a:xfrm>
            <a:off x="5450100" y="0"/>
            <a:ext cx="6741900" cy="685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85000" lnSpcReduction="20000"/>
          </a:bodyPr>
          <a:lstStyle/>
          <a:p>
            <a:pPr indent="-347345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eorgia"/>
              <a:buChar char="●"/>
            </a:pPr>
            <a:r>
              <a:rPr lang="en-US" sz="22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O: Why are travelling waves important?</a:t>
            </a:r>
            <a:endParaRPr sz="22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	R: I mentioned it in my presentation.</a:t>
            </a:r>
            <a:endParaRPr sz="22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	We: Good question asked by the opponent - standing waves = result of superposition of two travelling waves</a:t>
            </a:r>
            <a:endParaRPr sz="22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7345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eorgia"/>
              <a:buChar char="●"/>
            </a:pPr>
            <a:r>
              <a:rPr lang="en-US" sz="22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O: How did you measure the applied frequency to the rope in your experiment?</a:t>
            </a:r>
            <a:endParaRPr sz="22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R: I just showed you how to make a standing wave.</a:t>
            </a:r>
            <a:endParaRPr sz="22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We: Good observation by the opponent.</a:t>
            </a:r>
            <a:endParaRPr sz="22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7345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eorgia"/>
              <a:buChar char="●"/>
            </a:pPr>
            <a:r>
              <a:rPr lang="en-US" sz="22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O: Do you know what perfect harmonics are?</a:t>
            </a:r>
            <a:endParaRPr sz="22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	R: Didn’t answer the question.</a:t>
            </a:r>
            <a:endParaRPr sz="22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	We: Reporter showed lack of </a:t>
            </a:r>
            <a:r>
              <a:rPr lang="en-US" sz="22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background</a:t>
            </a:r>
            <a:r>
              <a:rPr lang="en-US" sz="22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information.</a:t>
            </a:r>
            <a:endParaRPr sz="22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7345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eorgia"/>
              <a:buChar char="●"/>
            </a:pPr>
            <a:r>
              <a:rPr lang="en-US" sz="22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O:Do you believe that standing waves </a:t>
            </a:r>
            <a:r>
              <a:rPr lang="en-US" sz="22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appearance</a:t>
            </a:r>
            <a:r>
              <a:rPr lang="en-US" sz="22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can be mathematically predicted?</a:t>
            </a:r>
            <a:endParaRPr sz="22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R:Yes</a:t>
            </a:r>
            <a:endParaRPr sz="22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We: Agree with the reporter; he didn’t show any mathematical model in his presentation</a:t>
            </a:r>
            <a:endParaRPr sz="22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6951"/>
              <a:buNone/>
            </a:pPr>
            <a:r>
              <a:t/>
            </a:r>
            <a:endParaRPr sz="22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2020-06-09T14:55:48Z</dcterms:created>
  <dc:creator>IOANA_LAPTOP</dc:creator>
</cp:coreProperties>
</file>