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5"/>
  </p:notesMasterIdLst>
  <p:sldIdLst>
    <p:sldId id="266" r:id="rId2"/>
    <p:sldId id="267" r:id="rId3"/>
    <p:sldId id="268" r:id="rId4"/>
    <p:sldId id="283" r:id="rId5"/>
    <p:sldId id="284" r:id="rId6"/>
    <p:sldId id="313" r:id="rId7"/>
    <p:sldId id="316" r:id="rId8"/>
    <p:sldId id="318" r:id="rId9"/>
    <p:sldId id="319" r:id="rId10"/>
    <p:sldId id="320" r:id="rId11"/>
    <p:sldId id="321" r:id="rId12"/>
    <p:sldId id="27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2" pos="47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989124759216" initials="9" lastIdx="1" clrIdx="0">
    <p:extLst>
      <p:ext uri="{19B8F6BF-5375-455C-9EA6-DF929625EA0E}">
        <p15:presenceInfo xmlns:p15="http://schemas.microsoft.com/office/powerpoint/2012/main" userId="c4b33bacf5a335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99CC"/>
    <a:srgbClr val="FF99FF"/>
    <a:srgbClr val="A75F0A"/>
    <a:srgbClr val="E48312"/>
    <a:srgbClr val="724209"/>
    <a:srgbClr val="FFFFFF"/>
    <a:srgbClr val="000000"/>
    <a:srgbClr val="F3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 snapToGrid="0">
      <p:cViewPr>
        <p:scale>
          <a:sx n="82" d="100"/>
          <a:sy n="82" d="100"/>
        </p:scale>
        <p:origin x="69" y="30"/>
      </p:cViewPr>
      <p:guideLst>
        <p:guide orient="horz" pos="2808"/>
        <p:guide pos="4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FF585-AAD8-4B2C-9D5B-7DCBFE51D2FE}" type="doc">
      <dgm:prSet loTypeId="urn:microsoft.com/office/officeart/2005/8/layout/vList3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566ACC-CFDE-43B7-AE85-392213BFD136}">
      <dgm:prSet phldrT="[Text]"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2060"/>
              </a:solidFill>
              <a:latin typeface="Gabriola" panose="04040605051002020D02" pitchFamily="82" charset="0"/>
              <a:ea typeface="+mn-ea"/>
              <a:cs typeface="+mn-cs"/>
            </a:rPr>
            <a:t>Questions</a:t>
          </a:r>
        </a:p>
      </dgm:t>
    </dgm:pt>
    <dgm:pt modelId="{9E2B062C-CED5-4C64-BA96-6ABC4980B1EA}" type="parTrans" cxnId="{048BE611-9D31-4039-8F7B-3E2039E02261}">
      <dgm:prSet/>
      <dgm:spPr/>
      <dgm:t>
        <a:bodyPr/>
        <a:lstStyle/>
        <a:p>
          <a:endParaRPr lang="en-US"/>
        </a:p>
      </dgm:t>
    </dgm:pt>
    <dgm:pt modelId="{2CB58CE9-EDAB-48A4-B826-2D0F2095EC91}" type="sibTrans" cxnId="{048BE611-9D31-4039-8F7B-3E2039E02261}">
      <dgm:prSet/>
      <dgm:spPr/>
      <dgm:t>
        <a:bodyPr/>
        <a:lstStyle/>
        <a:p>
          <a:endParaRPr lang="en-US"/>
        </a:p>
      </dgm:t>
    </dgm:pt>
    <dgm:pt modelId="{8F8CA2B3-75A4-49D7-977B-D5B797EADF7D}">
      <dgm:prSet phldrT="[Text]"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2060"/>
              </a:solidFill>
              <a:latin typeface="Gabriola" panose="04040605051002020D02" pitchFamily="82" charset="0"/>
              <a:ea typeface="+mn-ea"/>
              <a:cs typeface="+mn-cs"/>
            </a:rPr>
            <a:t>Theories</a:t>
          </a:r>
        </a:p>
      </dgm:t>
    </dgm:pt>
    <dgm:pt modelId="{593DB0BC-8C60-4ED1-ACEB-C1695816DBF0}" type="parTrans" cxnId="{691ADD4C-563A-42DB-896D-492F821A7386}">
      <dgm:prSet/>
      <dgm:spPr/>
      <dgm:t>
        <a:bodyPr/>
        <a:lstStyle/>
        <a:p>
          <a:endParaRPr lang="en-US"/>
        </a:p>
      </dgm:t>
    </dgm:pt>
    <dgm:pt modelId="{0D66AB9E-9782-4192-9A52-D298522F174B}" type="sibTrans" cxnId="{691ADD4C-563A-42DB-896D-492F821A7386}">
      <dgm:prSet/>
      <dgm:spPr/>
      <dgm:t>
        <a:bodyPr/>
        <a:lstStyle/>
        <a:p>
          <a:endParaRPr lang="en-US"/>
        </a:p>
      </dgm:t>
    </dgm:pt>
    <dgm:pt modelId="{CF5D705F-AAE2-4FF1-8286-854856EDF33A}">
      <dgm:prSet custT="1"/>
      <dgm:spPr/>
      <dgm:t>
        <a:bodyPr/>
        <a:lstStyle/>
        <a:p>
          <a:r>
            <a:rPr lang="en-US" sz="3600" b="1" kern="1200" dirty="0">
              <a:solidFill>
                <a:srgbClr val="002060"/>
              </a:solidFill>
              <a:latin typeface="Gabriola" panose="04040605051002020D02" pitchFamily="82" charset="0"/>
              <a:ea typeface="+mn-ea"/>
              <a:cs typeface="+mn-cs"/>
            </a:rPr>
            <a:t>Introduction</a:t>
          </a:r>
          <a:endParaRPr lang="fa-IR" sz="3600" b="1" kern="1200" dirty="0">
            <a:solidFill>
              <a:srgbClr val="002060"/>
            </a:solidFill>
            <a:latin typeface="Gabriola" panose="04040605051002020D02" pitchFamily="82" charset="0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B546271-B016-4531-8564-371EA330F231}" type="parTrans" cxnId="{2E1487D3-DAA1-4E0D-843D-01BE9C034EEC}">
      <dgm:prSet/>
      <dgm:spPr/>
      <dgm:t>
        <a:bodyPr/>
        <a:lstStyle/>
        <a:p>
          <a:endParaRPr lang="en-US"/>
        </a:p>
      </dgm:t>
    </dgm:pt>
    <dgm:pt modelId="{B227B4B3-CD8B-477E-80AB-AFD615BF8610}" type="sibTrans" cxnId="{2E1487D3-DAA1-4E0D-843D-01BE9C034EEC}">
      <dgm:prSet/>
      <dgm:spPr/>
      <dgm:t>
        <a:bodyPr/>
        <a:lstStyle/>
        <a:p>
          <a:endParaRPr lang="en-US"/>
        </a:p>
      </dgm:t>
    </dgm:pt>
    <dgm:pt modelId="{7B5078E7-D867-43E5-A062-5E3630FAFF59}">
      <dgm:prSet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2060"/>
              </a:solidFill>
              <a:latin typeface="Gabriola" panose="04040605051002020D02" pitchFamily="82" charset="0"/>
              <a:ea typeface="+mn-ea"/>
              <a:cs typeface="+mn-cs"/>
            </a:rPr>
            <a:t>Observation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BAD900F-7D72-4D23-BF7F-8E39C6DD0445}" type="parTrans" cxnId="{B7A15AEC-65C2-46D0-BFE5-3A31A6A34A6E}">
      <dgm:prSet/>
      <dgm:spPr/>
      <dgm:t>
        <a:bodyPr/>
        <a:lstStyle/>
        <a:p>
          <a:endParaRPr lang="en-US"/>
        </a:p>
      </dgm:t>
    </dgm:pt>
    <dgm:pt modelId="{9D459F5B-039B-4B01-B9CB-F58479E0BFB4}" type="sibTrans" cxnId="{B7A15AEC-65C2-46D0-BFE5-3A31A6A34A6E}">
      <dgm:prSet/>
      <dgm:spPr/>
      <dgm:t>
        <a:bodyPr/>
        <a:lstStyle/>
        <a:p>
          <a:endParaRPr lang="en-US"/>
        </a:p>
      </dgm:t>
    </dgm:pt>
    <dgm:pt modelId="{CA645668-38DA-4F1E-900B-05AB5591FD20}">
      <dgm:prSet phldrT="[Text]"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2060"/>
              </a:solidFill>
              <a:latin typeface="Gabriola" panose="04040605051002020D02" pitchFamily="82" charset="0"/>
              <a:ea typeface="+mn-ea"/>
              <a:cs typeface="+mn-cs"/>
            </a:rPr>
            <a:t>Experiments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2AD84293-728F-4B9B-A0CD-5313258A4F07}" type="parTrans" cxnId="{A0427531-57BF-40DC-BC5A-CA5D97C70A87}">
      <dgm:prSet/>
      <dgm:spPr/>
      <dgm:t>
        <a:bodyPr/>
        <a:lstStyle/>
        <a:p>
          <a:endParaRPr lang="en-US"/>
        </a:p>
      </dgm:t>
    </dgm:pt>
    <dgm:pt modelId="{BCFAEE4C-E2B0-4A75-B625-EC7F0086DE31}" type="sibTrans" cxnId="{A0427531-57BF-40DC-BC5A-CA5D97C70A87}">
      <dgm:prSet/>
      <dgm:spPr/>
      <dgm:t>
        <a:bodyPr/>
        <a:lstStyle/>
        <a:p>
          <a:endParaRPr lang="en-US"/>
        </a:p>
      </dgm:t>
    </dgm:pt>
    <dgm:pt modelId="{31611564-B275-44DE-B44F-44A88F29045A}">
      <dgm:prSet custT="1"/>
      <dgm:spPr/>
      <dgm:t>
        <a:bodyPr/>
        <a:lstStyle/>
        <a:p>
          <a:r>
            <a:rPr lang="en-US" sz="3600" b="1" kern="1200" dirty="0">
              <a:solidFill>
                <a:srgbClr val="002060"/>
              </a:solidFill>
              <a:latin typeface="Gabriola" panose="04040605051002020D02" pitchFamily="82" charset="0"/>
              <a:ea typeface="+mn-ea"/>
              <a:cs typeface="+mn-cs"/>
            </a:rPr>
            <a:t>Results and conclusions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ECFC7500-5AE8-48FA-9E8B-5476245C269F}" type="parTrans" cxnId="{D6B2ACD2-A6BF-4880-99BB-5CC3D2F8E18F}">
      <dgm:prSet/>
      <dgm:spPr/>
      <dgm:t>
        <a:bodyPr/>
        <a:lstStyle/>
        <a:p>
          <a:endParaRPr lang="en-US"/>
        </a:p>
      </dgm:t>
    </dgm:pt>
    <dgm:pt modelId="{FB8A181B-84E3-4A4C-9F32-C0007B8C4DCD}" type="sibTrans" cxnId="{D6B2ACD2-A6BF-4880-99BB-5CC3D2F8E18F}">
      <dgm:prSet/>
      <dgm:spPr/>
      <dgm:t>
        <a:bodyPr/>
        <a:lstStyle/>
        <a:p>
          <a:endParaRPr lang="en-US"/>
        </a:p>
      </dgm:t>
    </dgm:pt>
    <dgm:pt modelId="{06BD31E6-0782-4565-AF64-9EFD26CA4E9E}" type="pres">
      <dgm:prSet presAssocID="{5DFFF585-AAD8-4B2C-9D5B-7DCBFE51D2FE}" presName="linearFlow" presStyleCnt="0">
        <dgm:presLayoutVars>
          <dgm:dir/>
          <dgm:resizeHandles val="exact"/>
        </dgm:presLayoutVars>
      </dgm:prSet>
      <dgm:spPr/>
    </dgm:pt>
    <dgm:pt modelId="{2C14F1EB-2111-4C4F-9762-C08CF79408A9}" type="pres">
      <dgm:prSet presAssocID="{CF5D705F-AAE2-4FF1-8286-854856EDF33A}" presName="composite" presStyleCnt="0"/>
      <dgm:spPr/>
    </dgm:pt>
    <dgm:pt modelId="{069996DE-7B71-4AD4-93E5-4DB3BF78F534}" type="pres">
      <dgm:prSet presAssocID="{CF5D705F-AAE2-4FF1-8286-854856EDF33A}" presName="imgShp" presStyleLbl="fgImgPlace1" presStyleIdx="0" presStyleCnt="6"/>
      <dgm:spPr>
        <a:solidFill>
          <a:schemeClr val="accent1">
            <a:lumMod val="75000"/>
          </a:schemeClr>
        </a:solidFill>
      </dgm:spPr>
    </dgm:pt>
    <dgm:pt modelId="{A919B3C9-EB21-4EF3-A740-A4E9744BFD27}" type="pres">
      <dgm:prSet presAssocID="{CF5D705F-AAE2-4FF1-8286-854856EDF33A}" presName="txShp" presStyleLbl="node1" presStyleIdx="0" presStyleCnt="6">
        <dgm:presLayoutVars>
          <dgm:bulletEnabled val="1"/>
        </dgm:presLayoutVars>
      </dgm:prSet>
      <dgm:spPr/>
    </dgm:pt>
    <dgm:pt modelId="{B8AB9D86-6FC0-4A51-BAF3-2593C277B4F9}" type="pres">
      <dgm:prSet presAssocID="{B227B4B3-CD8B-477E-80AB-AFD615BF8610}" presName="spacing" presStyleCnt="0"/>
      <dgm:spPr/>
    </dgm:pt>
    <dgm:pt modelId="{F359F61C-E1C4-4686-91C3-C05A43960E35}" type="pres">
      <dgm:prSet presAssocID="{7B5078E7-D867-43E5-A062-5E3630FAFF59}" presName="composite" presStyleCnt="0"/>
      <dgm:spPr/>
    </dgm:pt>
    <dgm:pt modelId="{3DE262E5-F466-4435-83F3-7F7EAFA4D26A}" type="pres">
      <dgm:prSet presAssocID="{7B5078E7-D867-43E5-A062-5E3630FAFF59}" presName="imgShp" presStyleLbl="fgImgPlace1" presStyleIdx="1" presStyleCnt="6"/>
      <dgm:spPr>
        <a:solidFill>
          <a:srgbClr val="A75F0A"/>
        </a:solidFill>
      </dgm:spPr>
    </dgm:pt>
    <dgm:pt modelId="{C6470816-57FA-4C8F-B548-3525BBC623FD}" type="pres">
      <dgm:prSet presAssocID="{7B5078E7-D867-43E5-A062-5E3630FAFF59}" presName="txShp" presStyleLbl="node1" presStyleIdx="1" presStyleCnt="6">
        <dgm:presLayoutVars>
          <dgm:bulletEnabled val="1"/>
        </dgm:presLayoutVars>
      </dgm:prSet>
      <dgm:spPr/>
    </dgm:pt>
    <dgm:pt modelId="{D7D7BAA0-D4DE-4035-8EF0-2EAB946C2185}" type="pres">
      <dgm:prSet presAssocID="{9D459F5B-039B-4B01-B9CB-F58479E0BFB4}" presName="spacing" presStyleCnt="0"/>
      <dgm:spPr/>
    </dgm:pt>
    <dgm:pt modelId="{CD0DB5EE-E4C4-4885-BED8-275CCEF38EFF}" type="pres">
      <dgm:prSet presAssocID="{DA566ACC-CFDE-43B7-AE85-392213BFD136}" presName="composite" presStyleCnt="0"/>
      <dgm:spPr/>
    </dgm:pt>
    <dgm:pt modelId="{A7958522-5452-4C80-80B2-6C3A682DAFA0}" type="pres">
      <dgm:prSet presAssocID="{DA566ACC-CFDE-43B7-AE85-392213BFD136}" presName="imgShp" presStyleLbl="fgImgPlace1" presStyleIdx="2" presStyleCnt="6" custScaleX="98079"/>
      <dgm:spPr>
        <a:solidFill>
          <a:srgbClr val="A75F0A"/>
        </a:solidFill>
      </dgm:spPr>
    </dgm:pt>
    <dgm:pt modelId="{84FE8712-B3CC-47F4-B5E3-6596413A6A45}" type="pres">
      <dgm:prSet presAssocID="{DA566ACC-CFDE-43B7-AE85-392213BFD136}" presName="txShp" presStyleLbl="node1" presStyleIdx="2" presStyleCnt="6">
        <dgm:presLayoutVars>
          <dgm:bulletEnabled val="1"/>
        </dgm:presLayoutVars>
      </dgm:prSet>
      <dgm:spPr/>
    </dgm:pt>
    <dgm:pt modelId="{4FCA7613-47BA-4FE1-AF09-BF3F2721B078}" type="pres">
      <dgm:prSet presAssocID="{2CB58CE9-EDAB-48A4-B826-2D0F2095EC91}" presName="spacing" presStyleCnt="0"/>
      <dgm:spPr/>
    </dgm:pt>
    <dgm:pt modelId="{7E59A7A9-A3BB-4A58-B540-848F46932F21}" type="pres">
      <dgm:prSet presAssocID="{8F8CA2B3-75A4-49D7-977B-D5B797EADF7D}" presName="composite" presStyleCnt="0"/>
      <dgm:spPr/>
    </dgm:pt>
    <dgm:pt modelId="{FAA3616C-378A-4BEB-A06E-A7FCBB369136}" type="pres">
      <dgm:prSet presAssocID="{8F8CA2B3-75A4-49D7-977B-D5B797EADF7D}" presName="imgShp" presStyleLbl="fgImgPlace1" presStyleIdx="3" presStyleCnt="6"/>
      <dgm:spPr>
        <a:solidFill>
          <a:srgbClr val="A75F0A"/>
        </a:solidFill>
      </dgm:spPr>
    </dgm:pt>
    <dgm:pt modelId="{EB95973F-6DA7-482D-8C3D-133609DA016D}" type="pres">
      <dgm:prSet presAssocID="{8F8CA2B3-75A4-49D7-977B-D5B797EADF7D}" presName="txShp" presStyleLbl="node1" presStyleIdx="3" presStyleCnt="6">
        <dgm:presLayoutVars>
          <dgm:bulletEnabled val="1"/>
        </dgm:presLayoutVars>
      </dgm:prSet>
      <dgm:spPr/>
    </dgm:pt>
    <dgm:pt modelId="{B4F98D7F-B28C-4263-8600-848777E82E44}" type="pres">
      <dgm:prSet presAssocID="{0D66AB9E-9782-4192-9A52-D298522F174B}" presName="spacing" presStyleCnt="0"/>
      <dgm:spPr/>
    </dgm:pt>
    <dgm:pt modelId="{C2437679-B84C-4361-B770-EF13AF618BEA}" type="pres">
      <dgm:prSet presAssocID="{CA645668-38DA-4F1E-900B-05AB5591FD20}" presName="composite" presStyleCnt="0"/>
      <dgm:spPr/>
    </dgm:pt>
    <dgm:pt modelId="{69CF7FBF-9792-4847-9028-0947973C7E95}" type="pres">
      <dgm:prSet presAssocID="{CA645668-38DA-4F1E-900B-05AB5591FD20}" presName="imgShp" presStyleLbl="fgImgPlace1" presStyleIdx="4" presStyleCnt="6"/>
      <dgm:spPr>
        <a:solidFill>
          <a:srgbClr val="A75F0A"/>
        </a:solidFill>
      </dgm:spPr>
    </dgm:pt>
    <dgm:pt modelId="{05A3B972-A2B8-462F-8476-4A8B4A4D5813}" type="pres">
      <dgm:prSet presAssocID="{CA645668-38DA-4F1E-900B-05AB5591FD20}" presName="txShp" presStyleLbl="node1" presStyleIdx="4" presStyleCnt="6">
        <dgm:presLayoutVars>
          <dgm:bulletEnabled val="1"/>
        </dgm:presLayoutVars>
      </dgm:prSet>
      <dgm:spPr/>
    </dgm:pt>
    <dgm:pt modelId="{656882C0-26C4-4E5B-AB43-3CED88304431}" type="pres">
      <dgm:prSet presAssocID="{BCFAEE4C-E2B0-4A75-B625-EC7F0086DE31}" presName="spacing" presStyleCnt="0"/>
      <dgm:spPr/>
    </dgm:pt>
    <dgm:pt modelId="{9F82EBB2-C6A2-420A-B991-5E172A873DED}" type="pres">
      <dgm:prSet presAssocID="{31611564-B275-44DE-B44F-44A88F29045A}" presName="composite" presStyleCnt="0"/>
      <dgm:spPr/>
    </dgm:pt>
    <dgm:pt modelId="{B61C34F9-858F-418A-BC51-1163D4B45C54}" type="pres">
      <dgm:prSet presAssocID="{31611564-B275-44DE-B44F-44A88F29045A}" presName="imgShp" presStyleLbl="fgImgPlace1" presStyleIdx="5" presStyleCnt="6"/>
      <dgm:spPr>
        <a:solidFill>
          <a:srgbClr val="A75F0A"/>
        </a:solidFill>
      </dgm:spPr>
    </dgm:pt>
    <dgm:pt modelId="{89677008-1FEE-475A-BC73-3BB99EF439D2}" type="pres">
      <dgm:prSet presAssocID="{31611564-B275-44DE-B44F-44A88F29045A}" presName="txShp" presStyleLbl="node1" presStyleIdx="5" presStyleCnt="6">
        <dgm:presLayoutVars>
          <dgm:bulletEnabled val="1"/>
        </dgm:presLayoutVars>
      </dgm:prSet>
      <dgm:spPr/>
    </dgm:pt>
  </dgm:ptLst>
  <dgm:cxnLst>
    <dgm:cxn modelId="{8CB86C0C-F0A8-4057-B3C8-C1ED8C0E243C}" type="presOf" srcId="{7B5078E7-D867-43E5-A062-5E3630FAFF59}" destId="{C6470816-57FA-4C8F-B548-3525BBC623FD}" srcOrd="0" destOrd="0" presId="urn:microsoft.com/office/officeart/2005/8/layout/vList3"/>
    <dgm:cxn modelId="{048BE611-9D31-4039-8F7B-3E2039E02261}" srcId="{5DFFF585-AAD8-4B2C-9D5B-7DCBFE51D2FE}" destId="{DA566ACC-CFDE-43B7-AE85-392213BFD136}" srcOrd="2" destOrd="0" parTransId="{9E2B062C-CED5-4C64-BA96-6ABC4980B1EA}" sibTransId="{2CB58CE9-EDAB-48A4-B826-2D0F2095EC91}"/>
    <dgm:cxn modelId="{953CC51D-CEDF-4884-9883-4666AC71D64C}" type="presOf" srcId="{5DFFF585-AAD8-4B2C-9D5B-7DCBFE51D2FE}" destId="{06BD31E6-0782-4565-AF64-9EFD26CA4E9E}" srcOrd="0" destOrd="0" presId="urn:microsoft.com/office/officeart/2005/8/layout/vList3"/>
    <dgm:cxn modelId="{A0427531-57BF-40DC-BC5A-CA5D97C70A87}" srcId="{5DFFF585-AAD8-4B2C-9D5B-7DCBFE51D2FE}" destId="{CA645668-38DA-4F1E-900B-05AB5591FD20}" srcOrd="4" destOrd="0" parTransId="{2AD84293-728F-4B9B-A0CD-5313258A4F07}" sibTransId="{BCFAEE4C-E2B0-4A75-B625-EC7F0086DE31}"/>
    <dgm:cxn modelId="{88C71845-A375-4E3D-8F46-3B00EAF847A9}" type="presOf" srcId="{CA645668-38DA-4F1E-900B-05AB5591FD20}" destId="{05A3B972-A2B8-462F-8476-4A8B4A4D5813}" srcOrd="0" destOrd="0" presId="urn:microsoft.com/office/officeart/2005/8/layout/vList3"/>
    <dgm:cxn modelId="{BED74F66-E56A-48A9-B811-D6600812B158}" type="presOf" srcId="{DA566ACC-CFDE-43B7-AE85-392213BFD136}" destId="{84FE8712-B3CC-47F4-B5E3-6596413A6A45}" srcOrd="0" destOrd="0" presId="urn:microsoft.com/office/officeart/2005/8/layout/vList3"/>
    <dgm:cxn modelId="{691ADD4C-563A-42DB-896D-492F821A7386}" srcId="{5DFFF585-AAD8-4B2C-9D5B-7DCBFE51D2FE}" destId="{8F8CA2B3-75A4-49D7-977B-D5B797EADF7D}" srcOrd="3" destOrd="0" parTransId="{593DB0BC-8C60-4ED1-ACEB-C1695816DBF0}" sibTransId="{0D66AB9E-9782-4192-9A52-D298522F174B}"/>
    <dgm:cxn modelId="{2862BE94-6746-431F-9FAD-F379B32615F3}" type="presOf" srcId="{31611564-B275-44DE-B44F-44A88F29045A}" destId="{89677008-1FEE-475A-BC73-3BB99EF439D2}" srcOrd="0" destOrd="0" presId="urn:microsoft.com/office/officeart/2005/8/layout/vList3"/>
    <dgm:cxn modelId="{ED978495-B26E-4E62-A938-226D56B46A4A}" type="presOf" srcId="{8F8CA2B3-75A4-49D7-977B-D5B797EADF7D}" destId="{EB95973F-6DA7-482D-8C3D-133609DA016D}" srcOrd="0" destOrd="0" presId="urn:microsoft.com/office/officeart/2005/8/layout/vList3"/>
    <dgm:cxn modelId="{D6B2ACD2-A6BF-4880-99BB-5CC3D2F8E18F}" srcId="{5DFFF585-AAD8-4B2C-9D5B-7DCBFE51D2FE}" destId="{31611564-B275-44DE-B44F-44A88F29045A}" srcOrd="5" destOrd="0" parTransId="{ECFC7500-5AE8-48FA-9E8B-5476245C269F}" sibTransId="{FB8A181B-84E3-4A4C-9F32-C0007B8C4DCD}"/>
    <dgm:cxn modelId="{2E1487D3-DAA1-4E0D-843D-01BE9C034EEC}" srcId="{5DFFF585-AAD8-4B2C-9D5B-7DCBFE51D2FE}" destId="{CF5D705F-AAE2-4FF1-8286-854856EDF33A}" srcOrd="0" destOrd="0" parTransId="{CB546271-B016-4531-8564-371EA330F231}" sibTransId="{B227B4B3-CD8B-477E-80AB-AFD615BF8610}"/>
    <dgm:cxn modelId="{8431DADB-9EBF-4D72-AD04-0598F2BC5492}" type="presOf" srcId="{CF5D705F-AAE2-4FF1-8286-854856EDF33A}" destId="{A919B3C9-EB21-4EF3-A740-A4E9744BFD27}" srcOrd="0" destOrd="0" presId="urn:microsoft.com/office/officeart/2005/8/layout/vList3"/>
    <dgm:cxn modelId="{B7A15AEC-65C2-46D0-BFE5-3A31A6A34A6E}" srcId="{5DFFF585-AAD8-4B2C-9D5B-7DCBFE51D2FE}" destId="{7B5078E7-D867-43E5-A062-5E3630FAFF59}" srcOrd="1" destOrd="0" parTransId="{5BAD900F-7D72-4D23-BF7F-8E39C6DD0445}" sibTransId="{9D459F5B-039B-4B01-B9CB-F58479E0BFB4}"/>
    <dgm:cxn modelId="{6B391621-245E-4654-9C88-0E251DE65CB8}" type="presParOf" srcId="{06BD31E6-0782-4565-AF64-9EFD26CA4E9E}" destId="{2C14F1EB-2111-4C4F-9762-C08CF79408A9}" srcOrd="0" destOrd="0" presId="urn:microsoft.com/office/officeart/2005/8/layout/vList3"/>
    <dgm:cxn modelId="{68C63278-1D74-40CF-BAAB-51E767D49BCC}" type="presParOf" srcId="{2C14F1EB-2111-4C4F-9762-C08CF79408A9}" destId="{069996DE-7B71-4AD4-93E5-4DB3BF78F534}" srcOrd="0" destOrd="0" presId="urn:microsoft.com/office/officeart/2005/8/layout/vList3"/>
    <dgm:cxn modelId="{9DC984EB-0282-47DD-AB0A-15AC2DD0D751}" type="presParOf" srcId="{2C14F1EB-2111-4C4F-9762-C08CF79408A9}" destId="{A919B3C9-EB21-4EF3-A740-A4E9744BFD27}" srcOrd="1" destOrd="0" presId="urn:microsoft.com/office/officeart/2005/8/layout/vList3"/>
    <dgm:cxn modelId="{335AB44E-E754-43BD-B5D8-D50FED727386}" type="presParOf" srcId="{06BD31E6-0782-4565-AF64-9EFD26CA4E9E}" destId="{B8AB9D86-6FC0-4A51-BAF3-2593C277B4F9}" srcOrd="1" destOrd="0" presId="urn:microsoft.com/office/officeart/2005/8/layout/vList3"/>
    <dgm:cxn modelId="{5B58B43F-27B0-44B1-9559-9DDD9836FD91}" type="presParOf" srcId="{06BD31E6-0782-4565-AF64-9EFD26CA4E9E}" destId="{F359F61C-E1C4-4686-91C3-C05A43960E35}" srcOrd="2" destOrd="0" presId="urn:microsoft.com/office/officeart/2005/8/layout/vList3"/>
    <dgm:cxn modelId="{4ED0AA14-DE69-48C3-8BC3-80F0A50B7932}" type="presParOf" srcId="{F359F61C-E1C4-4686-91C3-C05A43960E35}" destId="{3DE262E5-F466-4435-83F3-7F7EAFA4D26A}" srcOrd="0" destOrd="0" presId="urn:microsoft.com/office/officeart/2005/8/layout/vList3"/>
    <dgm:cxn modelId="{3FC6DB8B-9DF0-4786-8B1F-8E7F7B357B44}" type="presParOf" srcId="{F359F61C-E1C4-4686-91C3-C05A43960E35}" destId="{C6470816-57FA-4C8F-B548-3525BBC623FD}" srcOrd="1" destOrd="0" presId="urn:microsoft.com/office/officeart/2005/8/layout/vList3"/>
    <dgm:cxn modelId="{2667738E-77F0-4545-8404-4512F0C8812F}" type="presParOf" srcId="{06BD31E6-0782-4565-AF64-9EFD26CA4E9E}" destId="{D7D7BAA0-D4DE-4035-8EF0-2EAB946C2185}" srcOrd="3" destOrd="0" presId="urn:microsoft.com/office/officeart/2005/8/layout/vList3"/>
    <dgm:cxn modelId="{68C4A15B-6E86-4868-BC16-4E01A660DB0E}" type="presParOf" srcId="{06BD31E6-0782-4565-AF64-9EFD26CA4E9E}" destId="{CD0DB5EE-E4C4-4885-BED8-275CCEF38EFF}" srcOrd="4" destOrd="0" presId="urn:microsoft.com/office/officeart/2005/8/layout/vList3"/>
    <dgm:cxn modelId="{70315FF6-4588-4C73-9499-57883C57336F}" type="presParOf" srcId="{CD0DB5EE-E4C4-4885-BED8-275CCEF38EFF}" destId="{A7958522-5452-4C80-80B2-6C3A682DAFA0}" srcOrd="0" destOrd="0" presId="urn:microsoft.com/office/officeart/2005/8/layout/vList3"/>
    <dgm:cxn modelId="{5E974FC2-CC41-409D-9CCD-7FE909D9285B}" type="presParOf" srcId="{CD0DB5EE-E4C4-4885-BED8-275CCEF38EFF}" destId="{84FE8712-B3CC-47F4-B5E3-6596413A6A45}" srcOrd="1" destOrd="0" presId="urn:microsoft.com/office/officeart/2005/8/layout/vList3"/>
    <dgm:cxn modelId="{ECCF517B-470E-45FA-916E-87B141BBC0B1}" type="presParOf" srcId="{06BD31E6-0782-4565-AF64-9EFD26CA4E9E}" destId="{4FCA7613-47BA-4FE1-AF09-BF3F2721B078}" srcOrd="5" destOrd="0" presId="urn:microsoft.com/office/officeart/2005/8/layout/vList3"/>
    <dgm:cxn modelId="{594CA47D-3FE9-4EBE-95ED-AD0CA6E811BD}" type="presParOf" srcId="{06BD31E6-0782-4565-AF64-9EFD26CA4E9E}" destId="{7E59A7A9-A3BB-4A58-B540-848F46932F21}" srcOrd="6" destOrd="0" presId="urn:microsoft.com/office/officeart/2005/8/layout/vList3"/>
    <dgm:cxn modelId="{5C02B95C-51B6-41E7-ABE0-4815B3361E37}" type="presParOf" srcId="{7E59A7A9-A3BB-4A58-B540-848F46932F21}" destId="{FAA3616C-378A-4BEB-A06E-A7FCBB369136}" srcOrd="0" destOrd="0" presId="urn:microsoft.com/office/officeart/2005/8/layout/vList3"/>
    <dgm:cxn modelId="{D24A1211-1A6A-4237-BAD0-13AFA468D16F}" type="presParOf" srcId="{7E59A7A9-A3BB-4A58-B540-848F46932F21}" destId="{EB95973F-6DA7-482D-8C3D-133609DA016D}" srcOrd="1" destOrd="0" presId="urn:microsoft.com/office/officeart/2005/8/layout/vList3"/>
    <dgm:cxn modelId="{107E03B3-8791-4889-8E4B-775322463867}" type="presParOf" srcId="{06BD31E6-0782-4565-AF64-9EFD26CA4E9E}" destId="{B4F98D7F-B28C-4263-8600-848777E82E44}" srcOrd="7" destOrd="0" presId="urn:microsoft.com/office/officeart/2005/8/layout/vList3"/>
    <dgm:cxn modelId="{071F53D0-9400-461C-8A81-D7E30432381C}" type="presParOf" srcId="{06BD31E6-0782-4565-AF64-9EFD26CA4E9E}" destId="{C2437679-B84C-4361-B770-EF13AF618BEA}" srcOrd="8" destOrd="0" presId="urn:microsoft.com/office/officeart/2005/8/layout/vList3"/>
    <dgm:cxn modelId="{98E005BD-81D6-43BD-9913-DA512580FE73}" type="presParOf" srcId="{C2437679-B84C-4361-B770-EF13AF618BEA}" destId="{69CF7FBF-9792-4847-9028-0947973C7E95}" srcOrd="0" destOrd="0" presId="urn:microsoft.com/office/officeart/2005/8/layout/vList3"/>
    <dgm:cxn modelId="{C5758AE7-2C63-490B-B621-69D75677DB14}" type="presParOf" srcId="{C2437679-B84C-4361-B770-EF13AF618BEA}" destId="{05A3B972-A2B8-462F-8476-4A8B4A4D5813}" srcOrd="1" destOrd="0" presId="urn:microsoft.com/office/officeart/2005/8/layout/vList3"/>
    <dgm:cxn modelId="{AFE52BE1-5F31-47E3-A163-941E695DB681}" type="presParOf" srcId="{06BD31E6-0782-4565-AF64-9EFD26CA4E9E}" destId="{656882C0-26C4-4E5B-AB43-3CED88304431}" srcOrd="9" destOrd="0" presId="urn:microsoft.com/office/officeart/2005/8/layout/vList3"/>
    <dgm:cxn modelId="{971FE529-7ECC-46B3-850F-115B78EF321F}" type="presParOf" srcId="{06BD31E6-0782-4565-AF64-9EFD26CA4E9E}" destId="{9F82EBB2-C6A2-420A-B991-5E172A873DED}" srcOrd="10" destOrd="0" presId="urn:microsoft.com/office/officeart/2005/8/layout/vList3"/>
    <dgm:cxn modelId="{9FE0AB9E-B66D-42B4-87CD-D640A9EC08A1}" type="presParOf" srcId="{9F82EBB2-C6A2-420A-B991-5E172A873DED}" destId="{B61C34F9-858F-418A-BC51-1163D4B45C54}" srcOrd="0" destOrd="0" presId="urn:microsoft.com/office/officeart/2005/8/layout/vList3"/>
    <dgm:cxn modelId="{AEF661BF-3BEC-42CF-93B9-525061F0F542}" type="presParOf" srcId="{9F82EBB2-C6A2-420A-B991-5E172A873DED}" destId="{89677008-1FEE-475A-BC73-3BB99EF439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9B3C9-EB21-4EF3-A740-A4E9744BFD27}">
      <dsp:nvSpPr>
        <dsp:cNvPr id="0" name=""/>
        <dsp:cNvSpPr/>
      </dsp:nvSpPr>
      <dsp:spPr>
        <a:xfrm rot="10800000">
          <a:off x="1667238" y="145"/>
          <a:ext cx="6013571" cy="61016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067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2060"/>
              </a:solidFill>
              <a:latin typeface="Gabriola" panose="04040605051002020D02" pitchFamily="82" charset="0"/>
              <a:ea typeface="+mn-ea"/>
              <a:cs typeface="+mn-cs"/>
            </a:rPr>
            <a:t>Introduction</a:t>
          </a:r>
          <a:endParaRPr lang="fa-IR" sz="3600" b="1" kern="1200" dirty="0">
            <a:solidFill>
              <a:srgbClr val="002060"/>
            </a:solidFill>
            <a:latin typeface="Gabriola" panose="04040605051002020D02" pitchFamily="82" charset="0"/>
            <a:ea typeface="+mn-ea"/>
            <a:cs typeface="+mn-cs"/>
          </a:endParaRPr>
        </a:p>
      </dsp:txBody>
      <dsp:txXfrm rot="10800000">
        <a:off x="1819780" y="145"/>
        <a:ext cx="5861029" cy="610168"/>
      </dsp:txXfrm>
    </dsp:sp>
    <dsp:sp modelId="{069996DE-7B71-4AD4-93E5-4DB3BF78F534}">
      <dsp:nvSpPr>
        <dsp:cNvPr id="0" name=""/>
        <dsp:cNvSpPr/>
      </dsp:nvSpPr>
      <dsp:spPr>
        <a:xfrm>
          <a:off x="1362154" y="145"/>
          <a:ext cx="610168" cy="610168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6470816-57FA-4C8F-B548-3525BBC623FD}">
      <dsp:nvSpPr>
        <dsp:cNvPr id="0" name=""/>
        <dsp:cNvSpPr/>
      </dsp:nvSpPr>
      <dsp:spPr>
        <a:xfrm rot="10800000">
          <a:off x="1667238" y="792453"/>
          <a:ext cx="6013571" cy="61016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067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2060"/>
              </a:solidFill>
              <a:latin typeface="Gabriola" panose="04040605051002020D02" pitchFamily="82" charset="0"/>
              <a:ea typeface="+mn-ea"/>
              <a:cs typeface="+mn-cs"/>
            </a:rPr>
            <a:t>Observation</a:t>
          </a:r>
        </a:p>
      </dsp:txBody>
      <dsp:txXfrm rot="10800000">
        <a:off x="1819780" y="792453"/>
        <a:ext cx="5861029" cy="610168"/>
      </dsp:txXfrm>
    </dsp:sp>
    <dsp:sp modelId="{3DE262E5-F466-4435-83F3-7F7EAFA4D26A}">
      <dsp:nvSpPr>
        <dsp:cNvPr id="0" name=""/>
        <dsp:cNvSpPr/>
      </dsp:nvSpPr>
      <dsp:spPr>
        <a:xfrm>
          <a:off x="1362154" y="792453"/>
          <a:ext cx="610168" cy="610168"/>
        </a:xfrm>
        <a:prstGeom prst="ellipse">
          <a:avLst/>
        </a:prstGeom>
        <a:solidFill>
          <a:srgbClr val="A75F0A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4FE8712-B3CC-47F4-B5E3-6596413A6A45}">
      <dsp:nvSpPr>
        <dsp:cNvPr id="0" name=""/>
        <dsp:cNvSpPr/>
      </dsp:nvSpPr>
      <dsp:spPr>
        <a:xfrm rot="10800000">
          <a:off x="1664308" y="1584761"/>
          <a:ext cx="6013571" cy="61016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067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2060"/>
              </a:solidFill>
              <a:latin typeface="Gabriola" panose="04040605051002020D02" pitchFamily="82" charset="0"/>
              <a:ea typeface="+mn-ea"/>
              <a:cs typeface="+mn-cs"/>
            </a:rPr>
            <a:t>Questions</a:t>
          </a:r>
        </a:p>
      </dsp:txBody>
      <dsp:txXfrm rot="10800000">
        <a:off x="1816850" y="1584761"/>
        <a:ext cx="5861029" cy="610168"/>
      </dsp:txXfrm>
    </dsp:sp>
    <dsp:sp modelId="{A7958522-5452-4C80-80B2-6C3A682DAFA0}">
      <dsp:nvSpPr>
        <dsp:cNvPr id="0" name=""/>
        <dsp:cNvSpPr/>
      </dsp:nvSpPr>
      <dsp:spPr>
        <a:xfrm>
          <a:off x="1365084" y="1584761"/>
          <a:ext cx="598446" cy="610168"/>
        </a:xfrm>
        <a:prstGeom prst="ellipse">
          <a:avLst/>
        </a:prstGeom>
        <a:solidFill>
          <a:srgbClr val="A75F0A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95973F-6DA7-482D-8C3D-133609DA016D}">
      <dsp:nvSpPr>
        <dsp:cNvPr id="0" name=""/>
        <dsp:cNvSpPr/>
      </dsp:nvSpPr>
      <dsp:spPr>
        <a:xfrm rot="10800000">
          <a:off x="1667238" y="2377069"/>
          <a:ext cx="6013571" cy="61016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067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2060"/>
              </a:solidFill>
              <a:latin typeface="Gabriola" panose="04040605051002020D02" pitchFamily="82" charset="0"/>
              <a:ea typeface="+mn-ea"/>
              <a:cs typeface="+mn-cs"/>
            </a:rPr>
            <a:t>Theories</a:t>
          </a:r>
        </a:p>
      </dsp:txBody>
      <dsp:txXfrm rot="10800000">
        <a:off x="1819780" y="2377069"/>
        <a:ext cx="5861029" cy="610168"/>
      </dsp:txXfrm>
    </dsp:sp>
    <dsp:sp modelId="{FAA3616C-378A-4BEB-A06E-A7FCBB369136}">
      <dsp:nvSpPr>
        <dsp:cNvPr id="0" name=""/>
        <dsp:cNvSpPr/>
      </dsp:nvSpPr>
      <dsp:spPr>
        <a:xfrm>
          <a:off x="1362154" y="2377069"/>
          <a:ext cx="610168" cy="610168"/>
        </a:xfrm>
        <a:prstGeom prst="ellipse">
          <a:avLst/>
        </a:prstGeom>
        <a:solidFill>
          <a:srgbClr val="A75F0A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5A3B972-A2B8-462F-8476-4A8B4A4D5813}">
      <dsp:nvSpPr>
        <dsp:cNvPr id="0" name=""/>
        <dsp:cNvSpPr/>
      </dsp:nvSpPr>
      <dsp:spPr>
        <a:xfrm rot="10800000">
          <a:off x="1667238" y="3169377"/>
          <a:ext cx="6013571" cy="61016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067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2060"/>
              </a:solidFill>
              <a:latin typeface="Gabriola" panose="04040605051002020D02" pitchFamily="82" charset="0"/>
              <a:ea typeface="+mn-ea"/>
              <a:cs typeface="+mn-cs"/>
            </a:rPr>
            <a:t>Experiments</a:t>
          </a:r>
        </a:p>
      </dsp:txBody>
      <dsp:txXfrm rot="10800000">
        <a:off x="1819780" y="3169377"/>
        <a:ext cx="5861029" cy="610168"/>
      </dsp:txXfrm>
    </dsp:sp>
    <dsp:sp modelId="{69CF7FBF-9792-4847-9028-0947973C7E95}">
      <dsp:nvSpPr>
        <dsp:cNvPr id="0" name=""/>
        <dsp:cNvSpPr/>
      </dsp:nvSpPr>
      <dsp:spPr>
        <a:xfrm>
          <a:off x="1362154" y="3169377"/>
          <a:ext cx="610168" cy="610168"/>
        </a:xfrm>
        <a:prstGeom prst="ellipse">
          <a:avLst/>
        </a:prstGeom>
        <a:solidFill>
          <a:srgbClr val="A75F0A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677008-1FEE-475A-BC73-3BB99EF439D2}">
      <dsp:nvSpPr>
        <dsp:cNvPr id="0" name=""/>
        <dsp:cNvSpPr/>
      </dsp:nvSpPr>
      <dsp:spPr>
        <a:xfrm rot="10800000">
          <a:off x="1667238" y="3961685"/>
          <a:ext cx="6013571" cy="61016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067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2060"/>
              </a:solidFill>
              <a:latin typeface="Gabriola" panose="04040605051002020D02" pitchFamily="82" charset="0"/>
              <a:ea typeface="+mn-ea"/>
              <a:cs typeface="+mn-cs"/>
            </a:rPr>
            <a:t>Results and conclusions</a:t>
          </a:r>
        </a:p>
      </dsp:txBody>
      <dsp:txXfrm rot="10800000">
        <a:off x="1819780" y="3961685"/>
        <a:ext cx="5861029" cy="610168"/>
      </dsp:txXfrm>
    </dsp:sp>
    <dsp:sp modelId="{B61C34F9-858F-418A-BC51-1163D4B45C54}">
      <dsp:nvSpPr>
        <dsp:cNvPr id="0" name=""/>
        <dsp:cNvSpPr/>
      </dsp:nvSpPr>
      <dsp:spPr>
        <a:xfrm>
          <a:off x="1362154" y="3961685"/>
          <a:ext cx="610168" cy="610168"/>
        </a:xfrm>
        <a:prstGeom prst="ellipse">
          <a:avLst/>
        </a:prstGeom>
        <a:solidFill>
          <a:srgbClr val="A75F0A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1F37B-0210-4018-8C95-81172027D498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84A09-AED7-4EFC-B58A-950BF227D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8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49EE-2793-40AD-9DF3-6954F4778792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8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1E-E248-4DCD-84C4-875E0FE0913A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9D1B-9348-45CD-918C-DF0F894EA737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26FA-781E-44D2-A686-6CC77E966D7A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F9ED-0FE2-4B3F-9B44-F2861574D9EA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67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06DF-C412-427A-8D17-4FBEC8FA943E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8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BE97-D6D2-4849-8553-5C3042E3CB39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C0A8-D861-4D0A-8B6D-DE35F3BFBFDB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4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3CD0-25AE-4DC0-8622-E97C0E5A8461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6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89E844-2D11-4378-B6B2-C7C618439FCD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E110-A943-4F30-A33D-B91715D74F19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9B14FC-193A-4FFF-90CA-25D71B6053CE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19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scientificamerican.com/article/bring-science-home-taste-thresholds/" TargetMode="External"/><Relationship Id="rId4" Type="http://schemas.openxmlformats.org/officeDocument/2006/relationships/hyperlink" Target="https://www.horiba.com/en_en/water-quality/applications/water-wastewater/measuring-salinity-of-wate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25553" y="2089425"/>
            <a:ext cx="3265449" cy="20490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Problem#</a:t>
            </a:r>
            <a:br>
              <a:rPr lang="en-US" sz="67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</a:br>
            <a:r>
              <a:rPr lang="en-US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21</a:t>
            </a:r>
            <a:br>
              <a:rPr lang="en-US" sz="54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</a:br>
            <a:r>
              <a:rPr lang="en-US" b="0" dirty="0"/>
              <a:t> </a:t>
            </a:r>
            <a:endParaRPr lang="en-US" sz="8900" b="1" dirty="0">
              <a:solidFill>
                <a:srgbClr val="00206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Gabriola" panose="04040605051002020D02" pitchFamily="8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E5C999-A5FC-44ED-BB0E-F8EC96DC092F}"/>
              </a:ext>
            </a:extLst>
          </p:cNvPr>
          <p:cNvSpPr txBox="1"/>
          <p:nvPr/>
        </p:nvSpPr>
        <p:spPr>
          <a:xfrm>
            <a:off x="7076405" y="6299463"/>
            <a:ext cx="279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briola" panose="04040605051002020D02" pitchFamily="82" charset="0"/>
              </a:rPr>
              <a:t>IRAN Team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7B0866-9DE8-4A03-BF02-070EEB861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495" y="6387259"/>
            <a:ext cx="1971297" cy="461750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44C626C3-9C1F-427B-BCAD-66038802949B}"/>
              </a:ext>
            </a:extLst>
          </p:cNvPr>
          <p:cNvSpPr txBox="1">
            <a:spLocks/>
          </p:cNvSpPr>
          <p:nvPr/>
        </p:nvSpPr>
        <p:spPr>
          <a:xfrm>
            <a:off x="1198486" y="4453988"/>
            <a:ext cx="4282875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  <a:scene3d>
              <a:camera prst="perspectiveRight"/>
              <a:lightRig rig="threePt" dir="t"/>
            </a:scene3d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48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Gabriola" panose="04040605051002020D02" pitchFamily="82" charset="0"/>
                <a:ea typeface="Gadugi" panose="020B0502040204020203" pitchFamily="34" charset="0"/>
              </a:rPr>
              <a:t>Researcher:</a:t>
            </a:r>
          </a:p>
          <a:p>
            <a:pPr algn="ctr">
              <a:lnSpc>
                <a:spcPct val="100000"/>
              </a:lnSpc>
            </a:pPr>
            <a:r>
              <a:rPr lang="en-US" sz="48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Gabriola" panose="04040605051002020D02" pitchFamily="82" charset="0"/>
                <a:ea typeface="Gadugi" panose="020B0502040204020203" pitchFamily="34" charset="0"/>
              </a:rPr>
              <a:t>Larisa </a:t>
            </a:r>
            <a:r>
              <a:rPr lang="en-US" sz="4800" b="1" cap="none" spc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Gabriola" panose="04040605051002020D02" pitchFamily="82" charset="0"/>
                <a:ea typeface="Gadugi" panose="020B0502040204020203" pitchFamily="34" charset="0"/>
              </a:rPr>
              <a:t>sistani</a:t>
            </a:r>
            <a:r>
              <a:rPr lang="en-US" sz="48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Gabriola" panose="04040605051002020D02" pitchFamily="82" charset="0"/>
                <a:ea typeface="Gadugi" panose="020B0502040204020203" pitchFamily="34" charset="0"/>
              </a:rPr>
              <a:t> </a:t>
            </a:r>
          </a:p>
        </p:txBody>
      </p:sp>
      <p:pic>
        <p:nvPicPr>
          <p:cNvPr id="19" name="Picture 2" descr="IYNT: Official webpage">
            <a:extLst>
              <a:ext uri="{FF2B5EF4-FFF2-40B4-BE49-F238E27FC236}">
                <a16:creationId xmlns:a16="http://schemas.microsoft.com/office/drawing/2014/main" id="{1D086D26-3B20-43BA-B70F-B2562692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33" y="4453988"/>
            <a:ext cx="1359259" cy="146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5731803-C77E-4ECD-B89B-7A277B630F0B}"/>
              </a:ext>
            </a:extLst>
          </p:cNvPr>
          <p:cNvSpPr txBox="1"/>
          <p:nvPr/>
        </p:nvSpPr>
        <p:spPr>
          <a:xfrm>
            <a:off x="8703425" y="4989481"/>
            <a:ext cx="236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abriola" panose="04040605051002020D02" pitchFamily="82" charset="0"/>
              </a:rPr>
              <a:t>Online IYNT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388B71-98CC-4A2A-9B0E-A5A988507B31}"/>
              </a:ext>
            </a:extLst>
          </p:cNvPr>
          <p:cNvSpPr txBox="1"/>
          <p:nvPr/>
        </p:nvSpPr>
        <p:spPr>
          <a:xfrm>
            <a:off x="5908061" y="6348344"/>
            <a:ext cx="375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1" name="Picture 20" descr="solar inverter-Sacolar New Engergy | Solar Inverter, Off Grid Inverter,  Solar Charger Controller, Power Inverter, UPS">
            <a:extLst>
              <a:ext uri="{FF2B5EF4-FFF2-40B4-BE49-F238E27FC236}">
                <a16:creationId xmlns:a16="http://schemas.microsoft.com/office/drawing/2014/main" id="{8C769CB4-683B-452E-8CD7-EAD07175E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7600" y1="58084" x2="42400" y2="61677"/>
                        <a14:foregroundMark x1="17600" y1="40719" x2="23600" y2="58084"/>
                        <a14:foregroundMark x1="78000" y1="44311" x2="82800" y2="52695"/>
                        <a14:backgroundMark x1="96800" y1="6587" x2="96800" y2="38922"/>
                        <a14:backgroundMark x1="96800" y1="80838" x2="96800" y2="96407"/>
                        <a14:backgroundMark x1="92400" y1="96407" x2="1200" y2="96407"/>
                        <a14:backgroundMark x1="3200" y1="11377" x2="4800" y2="92216"/>
                        <a14:backgroundMark x1="8400" y1="4192" x2="98400" y2="3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213" y="6325746"/>
            <a:ext cx="796787" cy="532254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pic>
        <p:nvPicPr>
          <p:cNvPr id="14" name="Picture 2" descr="Free Researcher Cliparts Cartoon, Download Free Researcher Cliparts Cartoon  png images, Free ClipArts on Clipart Library">
            <a:extLst>
              <a:ext uri="{FF2B5EF4-FFF2-40B4-BE49-F238E27FC236}">
                <a16:creationId xmlns:a16="http://schemas.microsoft.com/office/drawing/2014/main" id="{D87B83EA-4C4E-4318-87C8-E9DD8D78A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372" l="1639" r="100000">
                        <a14:foregroundMark x1="56148" y1="19807" x2="54508" y2="19807"/>
                        <a14:foregroundMark x1="81148" y1="47826" x2="83607" y2="53140"/>
                        <a14:foregroundMark x1="70902" y1="74879" x2="72951" y2="74879"/>
                        <a14:foregroundMark x1="38525" y1="77778" x2="40164" y2="82126"/>
                        <a14:foregroundMark x1="62295" y1="13043" x2="65984" y2="13043"/>
                        <a14:foregroundMark x1="63934" y1="11111" x2="67213" y2="1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831"/>
            <a:ext cx="2105590" cy="17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چهل ستون، کاخ باشکوه دوره صفوی در اصفهان">
            <a:extLst>
              <a:ext uri="{FF2B5EF4-FFF2-40B4-BE49-F238E27FC236}">
                <a16:creationId xmlns:a16="http://schemas.microsoft.com/office/drawing/2014/main" id="{34BA2272-08B8-48B1-A251-0E821DE5A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2" y="133888"/>
            <a:ext cx="6873238" cy="4042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8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ar inverter-Sacolar New Engergy | Solar Inverter, Off Grid Inverter,  Solar Charger Controller, Power Inverter, UPS">
            <a:extLst>
              <a:ext uri="{FF2B5EF4-FFF2-40B4-BE49-F238E27FC236}">
                <a16:creationId xmlns:a16="http://schemas.microsoft.com/office/drawing/2014/main" id="{2767F36F-B93F-438F-BFE1-77DB56AA1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600" y1="58084" x2="42400" y2="61677"/>
                        <a14:foregroundMark x1="17600" y1="40719" x2="23600" y2="58084"/>
                        <a14:foregroundMark x1="78000" y1="44311" x2="82800" y2="52695"/>
                        <a14:backgroundMark x1="96800" y1="6587" x2="96800" y2="38922"/>
                        <a14:backgroundMark x1="96800" y1="80838" x2="96800" y2="96407"/>
                        <a14:backgroundMark x1="92400" y1="96407" x2="1200" y2="96407"/>
                        <a14:backgroundMark x1="3200" y1="11377" x2="4800" y2="92216"/>
                        <a14:backgroundMark x1="8400" y1="4192" x2="98400" y2="3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213" y="6325746"/>
            <a:ext cx="796787" cy="532254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4FDE56-EC8E-4AEE-B049-E17C11CBB5C9}"/>
              </a:ext>
            </a:extLst>
          </p:cNvPr>
          <p:cNvSpPr txBox="1"/>
          <p:nvPr/>
        </p:nvSpPr>
        <p:spPr>
          <a:xfrm>
            <a:off x="9077541" y="6294967"/>
            <a:ext cx="279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briola" panose="04040605051002020D02" pitchFamily="82" charset="0"/>
              </a:rPr>
              <a:t>IRAN Team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28198-7A83-4CEA-9AC1-B7C0394AC70B}"/>
              </a:ext>
            </a:extLst>
          </p:cNvPr>
          <p:cNvSpPr txBox="1"/>
          <p:nvPr/>
        </p:nvSpPr>
        <p:spPr>
          <a:xfrm>
            <a:off x="0" y="6418077"/>
            <a:ext cx="157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E66AA-3151-4BA1-AE0D-01DD4B5E8E6D}"/>
              </a:ext>
            </a:extLst>
          </p:cNvPr>
          <p:cNvSpPr txBox="1"/>
          <p:nvPr/>
        </p:nvSpPr>
        <p:spPr>
          <a:xfrm>
            <a:off x="1571348" y="6418077"/>
            <a:ext cx="114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Theories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61E69-A15F-4F8E-ABA2-3DFF47733C00}"/>
              </a:ext>
            </a:extLst>
          </p:cNvPr>
          <p:cNvSpPr txBox="1"/>
          <p:nvPr/>
        </p:nvSpPr>
        <p:spPr>
          <a:xfrm>
            <a:off x="2842334" y="6418077"/>
            <a:ext cx="1649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Experiments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1AFB45-6496-4D99-91F3-DF7E26C472E6}"/>
              </a:ext>
            </a:extLst>
          </p:cNvPr>
          <p:cNvSpPr txBox="1"/>
          <p:nvPr/>
        </p:nvSpPr>
        <p:spPr>
          <a:xfrm>
            <a:off x="4446233" y="6412623"/>
            <a:ext cx="1649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BAB08B-A534-4F6A-8739-6268320ADC08}"/>
              </a:ext>
            </a:extLst>
          </p:cNvPr>
          <p:cNvSpPr txBox="1"/>
          <p:nvPr/>
        </p:nvSpPr>
        <p:spPr>
          <a:xfrm>
            <a:off x="0" y="93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E0B1CA-D01C-4E32-BE27-8817EDE4AE9E}"/>
              </a:ext>
            </a:extLst>
          </p:cNvPr>
          <p:cNvSpPr txBox="1"/>
          <p:nvPr/>
        </p:nvSpPr>
        <p:spPr>
          <a:xfrm>
            <a:off x="1729789" y="1258028"/>
            <a:ext cx="831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Lastly, 4 persons drunk from each glasses and here is the results:</a:t>
            </a:r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0DCF3AD9-C7C7-4D6A-BB02-56338A6CAE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"/>
          <a:stretch/>
        </p:blipFill>
        <p:spPr>
          <a:xfrm>
            <a:off x="1888620" y="1799679"/>
            <a:ext cx="8496300" cy="459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981FD-7CA3-4001-8CBD-303B5BF93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80" y="1811045"/>
            <a:ext cx="9991899" cy="443718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Somewhere between 500mg/L and 250mg/L is the range that people can feel the taste of salt.</a:t>
            </a:r>
          </a:p>
          <a:p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According to EPA (Environmental protection agency in USA), In order to avoid adverse effects on taste, EPA recommends that sodium concentrations in drinking water not exceed 30 to 60 mg/L, a threshold for taste-sensitive segments of the population. Many individuals will not be able to detect the presence of sodium in this concentration range.</a:t>
            </a:r>
          </a:p>
          <a:p>
            <a:endParaRPr lang="en-US" sz="32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abriola" panose="04040605051002020D02" pitchFamily="82" charset="0"/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4D87D1-2673-4A7F-A246-4E4E21FD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758475"/>
            <a:ext cx="9991898" cy="978885"/>
          </a:xfrm>
          <a:solidFill>
            <a:srgbClr val="92D05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Gabriola" panose="04040605051002020D02" pitchFamily="82" charset="0"/>
              </a:rPr>
              <a:t>Conclusion</a:t>
            </a:r>
          </a:p>
        </p:txBody>
      </p:sp>
      <p:pic>
        <p:nvPicPr>
          <p:cNvPr id="13" name="Picture 12" descr="solar inverter-Sacolar New Engergy | Solar Inverter, Off Grid Inverter,  Solar Charger Controller, Power Inverter, UPS">
            <a:extLst>
              <a:ext uri="{FF2B5EF4-FFF2-40B4-BE49-F238E27FC236}">
                <a16:creationId xmlns:a16="http://schemas.microsoft.com/office/drawing/2014/main" id="{4FBFA474-2415-446E-B902-2BAC956C7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600" y1="58084" x2="42400" y2="61677"/>
                        <a14:foregroundMark x1="17600" y1="40719" x2="23600" y2="58084"/>
                        <a14:foregroundMark x1="78000" y1="44311" x2="82800" y2="52695"/>
                        <a14:backgroundMark x1="96800" y1="6587" x2="96800" y2="38922"/>
                        <a14:backgroundMark x1="96800" y1="80838" x2="96800" y2="96407"/>
                        <a14:backgroundMark x1="92400" y1="96407" x2="1200" y2="96407"/>
                        <a14:backgroundMark x1="3200" y1="11377" x2="4800" y2="92216"/>
                        <a14:backgroundMark x1="8400" y1="4192" x2="98400" y2="3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213" y="6325746"/>
            <a:ext cx="796787" cy="532254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197467-048C-406D-B80E-6277D15622C7}"/>
              </a:ext>
            </a:extLst>
          </p:cNvPr>
          <p:cNvSpPr txBox="1"/>
          <p:nvPr/>
        </p:nvSpPr>
        <p:spPr>
          <a:xfrm>
            <a:off x="9077541" y="6294967"/>
            <a:ext cx="279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briola" panose="04040605051002020D02" pitchFamily="82" charset="0"/>
              </a:rPr>
              <a:t>IRAN Team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A7561B-6361-4D37-A6B7-405CAC013DBD}"/>
              </a:ext>
            </a:extLst>
          </p:cNvPr>
          <p:cNvSpPr txBox="1"/>
          <p:nvPr/>
        </p:nvSpPr>
        <p:spPr>
          <a:xfrm>
            <a:off x="0" y="6418077"/>
            <a:ext cx="157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4EF84E-8763-41C6-9260-0AE1940DA9B6}"/>
              </a:ext>
            </a:extLst>
          </p:cNvPr>
          <p:cNvSpPr txBox="1"/>
          <p:nvPr/>
        </p:nvSpPr>
        <p:spPr>
          <a:xfrm>
            <a:off x="1571348" y="6418077"/>
            <a:ext cx="114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Theories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537CD7-B24B-4F3D-A020-F9E803867E03}"/>
              </a:ext>
            </a:extLst>
          </p:cNvPr>
          <p:cNvSpPr txBox="1"/>
          <p:nvPr/>
        </p:nvSpPr>
        <p:spPr>
          <a:xfrm>
            <a:off x="2842334" y="6418077"/>
            <a:ext cx="1649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Experiments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09BD5E-E64E-40BD-9469-EED84D00C17E}"/>
              </a:ext>
            </a:extLst>
          </p:cNvPr>
          <p:cNvSpPr txBox="1"/>
          <p:nvPr/>
        </p:nvSpPr>
        <p:spPr>
          <a:xfrm>
            <a:off x="4446233" y="6412623"/>
            <a:ext cx="1649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Conclusion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99DFFC-DC22-4196-AB5E-A92D3E24381D}"/>
              </a:ext>
            </a:extLst>
          </p:cNvPr>
          <p:cNvSpPr txBox="1"/>
          <p:nvPr/>
        </p:nvSpPr>
        <p:spPr>
          <a:xfrm>
            <a:off x="0" y="93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18953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C277499-A7DD-4DB6-9DCA-1F28CFE71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6791">
            <a:off x="9667818" y="3846664"/>
            <a:ext cx="2959198" cy="2535479"/>
          </a:xfrm>
          <a:prstGeom prst="rect">
            <a:avLst/>
          </a:prstGeom>
        </p:spPr>
      </p:pic>
      <p:sp>
        <p:nvSpPr>
          <p:cNvPr id="31" name="Vertical Scroll 4">
            <a:extLst>
              <a:ext uri="{FF2B5EF4-FFF2-40B4-BE49-F238E27FC236}">
                <a16:creationId xmlns:a16="http://schemas.microsoft.com/office/drawing/2014/main" id="{46A05B23-E264-499A-821C-C91FB51409A9}"/>
              </a:ext>
            </a:extLst>
          </p:cNvPr>
          <p:cNvSpPr/>
          <p:nvPr/>
        </p:nvSpPr>
        <p:spPr>
          <a:xfrm>
            <a:off x="-5198" y="1"/>
            <a:ext cx="9799353" cy="6373134"/>
          </a:xfrm>
          <a:prstGeom prst="verticalScroll">
            <a:avLst>
              <a:gd name="adj" fmla="val 8631"/>
            </a:avLst>
          </a:prstGeom>
          <a:solidFill>
            <a:srgbClr val="CCECFF"/>
          </a:solidFill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1706FAA-9D14-44F4-84D7-5DD44C4556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 rot="520217">
            <a:off x="9761045" y="1622417"/>
            <a:ext cx="2080212" cy="217065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25C2A317-7217-4D72-B0C0-E077444C8DC4}"/>
              </a:ext>
            </a:extLst>
          </p:cNvPr>
          <p:cNvSpPr/>
          <p:nvPr/>
        </p:nvSpPr>
        <p:spPr>
          <a:xfrm>
            <a:off x="528505" y="638352"/>
            <a:ext cx="8736307" cy="2260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www.horiba.com/en_en/water-quality/applications/water-wastewater/measuring-salinity-of-water/"/>
              </a:rPr>
              <a:t>https://www.horiba.com/en_en/water-quality/applications/water-wastewater/measuring-salinity-of-water/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hlinkClick r:id="rId5" tooltip="https://www.scientificamerican.com/article/bring-science-home-taste-thresholds/"/>
              </a:rPr>
              <a:t>https://www.scientificamerican.com/article/bring-science-home-taste-thresholds/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59" name="Picture 58" descr="solar inverter-Sacolar New Engergy | Solar Inverter, Off Grid Inverter,  Solar Charger Controller, Power Inverter, UPS">
            <a:extLst>
              <a:ext uri="{FF2B5EF4-FFF2-40B4-BE49-F238E27FC236}">
                <a16:creationId xmlns:a16="http://schemas.microsoft.com/office/drawing/2014/main" id="{EA8C145E-1F00-423D-AE8B-CB9017628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7600" y1="58084" x2="42400" y2="61677"/>
                        <a14:foregroundMark x1="17600" y1="40719" x2="23600" y2="58084"/>
                        <a14:foregroundMark x1="78000" y1="44311" x2="82800" y2="52695"/>
                        <a14:backgroundMark x1="96800" y1="6587" x2="96800" y2="38922"/>
                        <a14:backgroundMark x1="96800" y1="80838" x2="96800" y2="96407"/>
                        <a14:backgroundMark x1="92400" y1="96407" x2="1200" y2="96407"/>
                        <a14:backgroundMark x1="3200" y1="11377" x2="4800" y2="92216"/>
                        <a14:backgroundMark x1="8400" y1="4192" x2="98400" y2="3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213" y="6325746"/>
            <a:ext cx="796787" cy="532254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96D2770-777A-4B77-9105-FF4CF1D8FCC7}"/>
              </a:ext>
            </a:extLst>
          </p:cNvPr>
          <p:cNvSpPr txBox="1"/>
          <p:nvPr/>
        </p:nvSpPr>
        <p:spPr>
          <a:xfrm>
            <a:off x="9077541" y="6294967"/>
            <a:ext cx="279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briola" panose="04040605051002020D02" pitchFamily="82" charset="0"/>
              </a:rPr>
              <a:t>IRAN Team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549F75-0B7F-461D-B858-DE8FD36AE00B}"/>
              </a:ext>
            </a:extLst>
          </p:cNvPr>
          <p:cNvSpPr txBox="1"/>
          <p:nvPr/>
        </p:nvSpPr>
        <p:spPr>
          <a:xfrm>
            <a:off x="5602756" y="6356523"/>
            <a:ext cx="77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>
                <a:solidFill>
                  <a:schemeClr val="bg1"/>
                </a:solidFill>
              </a:rPr>
              <a:t>18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26405E-B772-4454-A5D3-841F88D32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68772" cy="5726097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F0321D-40ED-4BED-98D1-0464BB38FB60}"/>
              </a:ext>
            </a:extLst>
          </p:cNvPr>
          <p:cNvSpPr txBox="1"/>
          <p:nvPr/>
        </p:nvSpPr>
        <p:spPr>
          <a:xfrm>
            <a:off x="8922492" y="4974650"/>
            <a:ext cx="2794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Gabriola" panose="04040605051002020D02" pitchFamily="82" charset="0"/>
              </a:rPr>
              <a:t>IR</a:t>
            </a:r>
            <a:r>
              <a:rPr lang="en-US" sz="4800" b="1" dirty="0">
                <a:solidFill>
                  <a:schemeClr val="bg1">
                    <a:lumMod val="85000"/>
                  </a:schemeClr>
                </a:solidFill>
                <a:latin typeface="Gabriola" panose="04040605051002020D02" pitchFamily="82" charset="0"/>
              </a:rPr>
              <a:t>AN</a:t>
            </a:r>
            <a:r>
              <a:rPr lang="en-US" sz="4800" b="1" dirty="0">
                <a:latin typeface="Gabriola" panose="04040605051002020D02" pitchFamily="82" charset="0"/>
              </a:rPr>
              <a:t> </a:t>
            </a:r>
            <a:r>
              <a:rPr lang="en-US" sz="4800" b="1" dirty="0">
                <a:solidFill>
                  <a:srgbClr val="FF3300"/>
                </a:solidFill>
                <a:latin typeface="Gabriola" panose="04040605051002020D02" pitchFamily="82" charset="0"/>
              </a:rPr>
              <a:t>Team</a:t>
            </a:r>
          </a:p>
        </p:txBody>
      </p:sp>
      <p:pic>
        <p:nvPicPr>
          <p:cNvPr id="10" name="Picture 9" descr="solar inverter-Sacolar New Engergy | Solar Inverter, Off Grid Inverter,  Solar Charger Controller, Power Inverter, UPS">
            <a:extLst>
              <a:ext uri="{FF2B5EF4-FFF2-40B4-BE49-F238E27FC236}">
                <a16:creationId xmlns:a16="http://schemas.microsoft.com/office/drawing/2014/main" id="{52F2BEE8-5C9E-4351-954A-3AFA30B3C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r="6700"/>
          <a:stretch/>
        </p:blipFill>
        <p:spPr bwMode="auto">
          <a:xfrm>
            <a:off x="8307048" y="2303448"/>
            <a:ext cx="3728621" cy="2862034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D7E259-CD0E-4E43-A882-8566ED95418B}"/>
              </a:ext>
            </a:extLst>
          </p:cNvPr>
          <p:cNvSpPr txBox="1"/>
          <p:nvPr/>
        </p:nvSpPr>
        <p:spPr>
          <a:xfrm>
            <a:off x="8369531" y="6356523"/>
            <a:ext cx="77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631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934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Gabriola" panose="04040605051002020D02" pitchFamily="82" charset="0"/>
                <a:ea typeface="+mn-ea"/>
                <a:cs typeface="+mn-cs"/>
              </a:rPr>
              <a:t>Problem</a:t>
            </a:r>
            <a:r>
              <a:rPr lang="fa-IR" sz="6600" b="1" dirty="0">
                <a:solidFill>
                  <a:srgbClr val="FF0000"/>
                </a:solidFill>
                <a:latin typeface="Gabriola" panose="04040605051002020D02" pitchFamily="82" charset="0"/>
                <a:ea typeface="+mn-ea"/>
                <a:cs typeface="+mn-cs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Gabriola" panose="04040605051002020D02" pitchFamily="82" charset="0"/>
                <a:ea typeface="+mn-ea"/>
                <a:cs typeface="+mn-cs"/>
              </a:rPr>
              <a:t> No. 21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75730D-2E12-43EC-9C83-39AFE2D5F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1" y="1300544"/>
            <a:ext cx="8437337" cy="3867309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 What is the minimum concentration of </a:t>
            </a:r>
            <a:r>
              <a:rPr lang="en-US" sz="2800" b="1" u="sng" dirty="0">
                <a:solidFill>
                  <a:srgbClr val="FF0000"/>
                </a:solidFill>
              </a:rPr>
              <a:t>sodium chloride </a:t>
            </a:r>
            <a:r>
              <a:rPr lang="en-US" sz="2800" dirty="0"/>
              <a:t>in </a:t>
            </a:r>
            <a:r>
              <a:rPr lang="en-US" sz="2800" b="1" u="sng" dirty="0">
                <a:solidFill>
                  <a:srgbClr val="FF0000"/>
                </a:solidFill>
              </a:rPr>
              <a:t>water </a:t>
            </a:r>
            <a:r>
              <a:rPr lang="en-US" sz="2800" dirty="0"/>
              <a:t>solution such that a human detects the </a:t>
            </a:r>
            <a:r>
              <a:rPr lang="en-US" sz="2800" b="1" u="sng" dirty="0">
                <a:solidFill>
                  <a:srgbClr val="FF0000"/>
                </a:solidFill>
              </a:rPr>
              <a:t>presence of salt</a:t>
            </a:r>
            <a:r>
              <a:rPr lang="en-US" sz="2800" dirty="0"/>
              <a:t>? Use </a:t>
            </a:r>
            <a:r>
              <a:rPr lang="en-US" sz="2800" b="1" u="sng" dirty="0">
                <a:solidFill>
                  <a:srgbClr val="FF0000"/>
                </a:solidFill>
              </a:rPr>
              <a:t>double blind tasting </a:t>
            </a:r>
            <a:r>
              <a:rPr lang="en-US" sz="2800" dirty="0"/>
              <a:t>in your experiments.</a:t>
            </a:r>
          </a:p>
          <a:p>
            <a:pPr algn="just"/>
            <a:endParaRPr lang="en-US" sz="4400" b="1" u="sng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511B15-4FF9-4383-85BA-79C1F689D041}"/>
              </a:ext>
            </a:extLst>
          </p:cNvPr>
          <p:cNvSpPr txBox="1"/>
          <p:nvPr/>
        </p:nvSpPr>
        <p:spPr>
          <a:xfrm>
            <a:off x="5908061" y="6348344"/>
            <a:ext cx="375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5" name="Picture 14" descr="solar inverter-Sacolar New Engergy | Solar Inverter, Off Grid Inverter,  Solar Charger Controller, Power Inverter, UPS">
            <a:extLst>
              <a:ext uri="{FF2B5EF4-FFF2-40B4-BE49-F238E27FC236}">
                <a16:creationId xmlns:a16="http://schemas.microsoft.com/office/drawing/2014/main" id="{5EFF4ECA-766A-4F94-8C0E-9CA0201E9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600" y1="58084" x2="42400" y2="61677"/>
                        <a14:foregroundMark x1="17600" y1="40719" x2="23600" y2="58084"/>
                        <a14:foregroundMark x1="78000" y1="44311" x2="82800" y2="52695"/>
                        <a14:backgroundMark x1="96800" y1="6587" x2="96800" y2="38922"/>
                        <a14:backgroundMark x1="96800" y1="80838" x2="96800" y2="96407"/>
                        <a14:backgroundMark x1="92400" y1="96407" x2="1200" y2="96407"/>
                        <a14:backgroundMark x1="3200" y1="11377" x2="4800" y2="92216"/>
                        <a14:backgroundMark x1="8400" y1="4192" x2="98400" y2="3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213" y="6325746"/>
            <a:ext cx="796787" cy="532254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77C731-5181-4E53-B8D5-3A28FE3BFA6E}"/>
              </a:ext>
            </a:extLst>
          </p:cNvPr>
          <p:cNvSpPr txBox="1"/>
          <p:nvPr/>
        </p:nvSpPr>
        <p:spPr>
          <a:xfrm>
            <a:off x="9077541" y="6294967"/>
            <a:ext cx="279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briola" panose="04040605051002020D02" pitchFamily="82" charset="0"/>
              </a:rPr>
              <a:t>IRAN Team</a:t>
            </a:r>
          </a:p>
        </p:txBody>
      </p:sp>
    </p:spTree>
    <p:extLst>
      <p:ext uri="{BB962C8B-B14F-4D97-AF65-F5344CB8AC3E}">
        <p14:creationId xmlns:p14="http://schemas.microsoft.com/office/powerpoint/2010/main" val="21173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Gabriola" panose="04040605051002020D02" pitchFamily="82" charset="0"/>
                <a:ea typeface="+mn-ea"/>
                <a:cs typeface="+mn-cs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2683150" cy="40233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2900562215"/>
              </p:ext>
            </p:extLst>
          </p:nvPr>
        </p:nvGraphicFramePr>
        <p:xfrm>
          <a:off x="1423810" y="1737360"/>
          <a:ext cx="904296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BBD19B4-A91C-40AD-9EAD-47C58CB8EF86}"/>
              </a:ext>
            </a:extLst>
          </p:cNvPr>
          <p:cNvSpPr txBox="1"/>
          <p:nvPr/>
        </p:nvSpPr>
        <p:spPr>
          <a:xfrm>
            <a:off x="5908061" y="6348344"/>
            <a:ext cx="375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>
                <a:solidFill>
                  <a:schemeClr val="bg1"/>
                </a:solidFill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solar inverter-Sacolar New Engergy | Solar Inverter, Off Grid Inverter,  Solar Charger Controller, Power Inverter, UPS">
            <a:extLst>
              <a:ext uri="{FF2B5EF4-FFF2-40B4-BE49-F238E27FC236}">
                <a16:creationId xmlns:a16="http://schemas.microsoft.com/office/drawing/2014/main" id="{2BA79140-9698-402E-80C5-369DE7563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7600" y1="58084" x2="42400" y2="61677"/>
                        <a14:foregroundMark x1="17600" y1="40719" x2="23600" y2="58084"/>
                        <a14:foregroundMark x1="78000" y1="44311" x2="82800" y2="52695"/>
                        <a14:backgroundMark x1="96800" y1="6587" x2="96800" y2="38922"/>
                        <a14:backgroundMark x1="96800" y1="80838" x2="96800" y2="96407"/>
                        <a14:backgroundMark x1="92400" y1="96407" x2="1200" y2="96407"/>
                        <a14:backgroundMark x1="3200" y1="11377" x2="4800" y2="92216"/>
                        <a14:backgroundMark x1="8400" y1="4192" x2="98400" y2="3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213" y="6325746"/>
            <a:ext cx="796787" cy="532254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BF55BA-BD84-40E7-9F20-992EB8FB8738}"/>
              </a:ext>
            </a:extLst>
          </p:cNvPr>
          <p:cNvSpPr txBox="1"/>
          <p:nvPr/>
        </p:nvSpPr>
        <p:spPr>
          <a:xfrm>
            <a:off x="9077541" y="6294967"/>
            <a:ext cx="279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briola" panose="04040605051002020D02" pitchFamily="82" charset="0"/>
              </a:rPr>
              <a:t>IRAN Team</a:t>
            </a:r>
          </a:p>
        </p:txBody>
      </p:sp>
    </p:spTree>
    <p:extLst>
      <p:ext uri="{BB962C8B-B14F-4D97-AF65-F5344CB8AC3E}">
        <p14:creationId xmlns:p14="http://schemas.microsoft.com/office/powerpoint/2010/main" val="22183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981FD-7CA3-4001-8CBD-303B5BF93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80" y="1811045"/>
            <a:ext cx="9991899" cy="4437186"/>
          </a:xfrm>
        </p:spPr>
        <p:txBody>
          <a:bodyPr>
            <a:normAutofit/>
          </a:bodyPr>
          <a:lstStyle/>
          <a:p>
            <a:endParaRPr lang="en-US" sz="32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abriola" panose="04040605051002020D02" pitchFamily="82" charset="0"/>
            </a:endParaRPr>
          </a:p>
          <a:p>
            <a:endParaRPr lang="en-US" dirty="0"/>
          </a:p>
        </p:txBody>
      </p:sp>
      <p:pic>
        <p:nvPicPr>
          <p:cNvPr id="13" name="Picture 12" descr="solar inverter-Sacolar New Engergy | Solar Inverter, Off Grid Inverter,  Solar Charger Controller, Power Inverter, UPS">
            <a:extLst>
              <a:ext uri="{FF2B5EF4-FFF2-40B4-BE49-F238E27FC236}">
                <a16:creationId xmlns:a16="http://schemas.microsoft.com/office/drawing/2014/main" id="{4FBFA474-2415-446E-B902-2BAC956C7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600" y1="58084" x2="42400" y2="61677"/>
                        <a14:foregroundMark x1="17600" y1="40719" x2="23600" y2="58084"/>
                        <a14:foregroundMark x1="78000" y1="44311" x2="82800" y2="52695"/>
                        <a14:backgroundMark x1="96800" y1="6587" x2="96800" y2="38922"/>
                        <a14:backgroundMark x1="96800" y1="80838" x2="96800" y2="96407"/>
                        <a14:backgroundMark x1="92400" y1="96407" x2="1200" y2="96407"/>
                        <a14:backgroundMark x1="3200" y1="11377" x2="4800" y2="92216"/>
                        <a14:backgroundMark x1="8400" y1="4192" x2="98400" y2="3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213" y="6325746"/>
            <a:ext cx="796787" cy="532254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197467-048C-406D-B80E-6277D15622C7}"/>
              </a:ext>
            </a:extLst>
          </p:cNvPr>
          <p:cNvSpPr txBox="1"/>
          <p:nvPr/>
        </p:nvSpPr>
        <p:spPr>
          <a:xfrm>
            <a:off x="9077541" y="6294967"/>
            <a:ext cx="279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briola" panose="04040605051002020D02" pitchFamily="82" charset="0"/>
              </a:rPr>
              <a:t>IRAN Team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9FD1E6-8364-4887-9023-EE0CF86B42C1}"/>
              </a:ext>
            </a:extLst>
          </p:cNvPr>
          <p:cNvSpPr txBox="1"/>
          <p:nvPr/>
        </p:nvSpPr>
        <p:spPr>
          <a:xfrm>
            <a:off x="0" y="6418077"/>
            <a:ext cx="157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360852-46C4-4B1F-A01C-F811D011FF3C}"/>
              </a:ext>
            </a:extLst>
          </p:cNvPr>
          <p:cNvSpPr txBox="1"/>
          <p:nvPr/>
        </p:nvSpPr>
        <p:spPr>
          <a:xfrm>
            <a:off x="1571348" y="6418077"/>
            <a:ext cx="114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Theories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E2B141-1571-4FC5-9B38-320083437D1E}"/>
              </a:ext>
            </a:extLst>
          </p:cNvPr>
          <p:cNvSpPr txBox="1"/>
          <p:nvPr/>
        </p:nvSpPr>
        <p:spPr>
          <a:xfrm>
            <a:off x="2842334" y="6418077"/>
            <a:ext cx="1649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Experiments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C78954-B6B8-4BAB-9DBF-27FE1724E6BA}"/>
              </a:ext>
            </a:extLst>
          </p:cNvPr>
          <p:cNvSpPr txBox="1"/>
          <p:nvPr/>
        </p:nvSpPr>
        <p:spPr>
          <a:xfrm>
            <a:off x="4446233" y="6412623"/>
            <a:ext cx="1649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7A0722-F673-415E-9231-1C560D037F08}"/>
              </a:ext>
            </a:extLst>
          </p:cNvPr>
          <p:cNvSpPr txBox="1"/>
          <p:nvPr/>
        </p:nvSpPr>
        <p:spPr>
          <a:xfrm>
            <a:off x="0" y="93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AD14142-D47B-47B9-B415-247AECA81B86}"/>
              </a:ext>
            </a:extLst>
          </p:cNvPr>
          <p:cNvSpPr txBox="1">
            <a:spLocks/>
          </p:cNvSpPr>
          <p:nvPr/>
        </p:nvSpPr>
        <p:spPr>
          <a:xfrm>
            <a:off x="1163782" y="758475"/>
            <a:ext cx="9991898" cy="97888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0000"/>
                </a:solidFill>
                <a:latin typeface="Gabriola" panose="04040605051002020D02" pitchFamily="82" charset="0"/>
              </a:rPr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B22E1-13CA-4E23-A582-EF8F9701A605}"/>
              </a:ext>
            </a:extLst>
          </p:cNvPr>
          <p:cNvSpPr txBox="1"/>
          <p:nvPr/>
        </p:nvSpPr>
        <p:spPr>
          <a:xfrm>
            <a:off x="1163780" y="1901752"/>
            <a:ext cx="99918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Most people believe fresh water has no taste of salt. So, determining the range that salt can be felt is so important</a:t>
            </a:r>
          </a:p>
          <a:p>
            <a:endParaRPr lang="en-US" sz="2800" dirty="0"/>
          </a:p>
          <a:p>
            <a:r>
              <a:rPr lang="en-US" sz="2800" dirty="0"/>
              <a:t>Measuring the salinity or the dissolved salt content of water is important as aquatic organisms, livestock, and crops thrive at different salinity levels.</a:t>
            </a:r>
          </a:p>
        </p:txBody>
      </p:sp>
    </p:spTree>
    <p:extLst>
      <p:ext uri="{BB962C8B-B14F-4D97-AF65-F5344CB8AC3E}">
        <p14:creationId xmlns:p14="http://schemas.microsoft.com/office/powerpoint/2010/main" val="13478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D22320-CCFD-430C-AB5F-7B75E7BC3B18}"/>
              </a:ext>
            </a:extLst>
          </p:cNvPr>
          <p:cNvSpPr txBox="1"/>
          <p:nvPr/>
        </p:nvSpPr>
        <p:spPr>
          <a:xfrm>
            <a:off x="0" y="93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pic>
        <p:nvPicPr>
          <p:cNvPr id="4" name="Picture 3" descr="solar inverter-Sacolar New Engergy | Solar Inverter, Off Grid Inverter,  Solar Charger Controller, Power Inverter, UPS">
            <a:extLst>
              <a:ext uri="{FF2B5EF4-FFF2-40B4-BE49-F238E27FC236}">
                <a16:creationId xmlns:a16="http://schemas.microsoft.com/office/drawing/2014/main" id="{F56071CE-BE68-499F-B535-8439ADDE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600" y1="58084" x2="42400" y2="61677"/>
                        <a14:foregroundMark x1="17600" y1="40719" x2="23600" y2="58084"/>
                        <a14:foregroundMark x1="78000" y1="44311" x2="82800" y2="52695"/>
                        <a14:backgroundMark x1="96800" y1="6587" x2="96800" y2="38922"/>
                        <a14:backgroundMark x1="96800" y1="80838" x2="96800" y2="96407"/>
                        <a14:backgroundMark x1="92400" y1="96407" x2="1200" y2="96407"/>
                        <a14:backgroundMark x1="3200" y1="11377" x2="4800" y2="92216"/>
                        <a14:backgroundMark x1="8400" y1="4192" x2="98400" y2="3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213" y="6325746"/>
            <a:ext cx="796787" cy="532254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4C577C-EE12-45AC-9CDA-818980E55911}"/>
              </a:ext>
            </a:extLst>
          </p:cNvPr>
          <p:cNvSpPr txBox="1"/>
          <p:nvPr/>
        </p:nvSpPr>
        <p:spPr>
          <a:xfrm>
            <a:off x="9077541" y="6294967"/>
            <a:ext cx="279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briola" panose="04040605051002020D02" pitchFamily="82" charset="0"/>
              </a:rPr>
              <a:t>IRAN Team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13969-BF81-4D04-AC35-329F44459FAD}"/>
              </a:ext>
            </a:extLst>
          </p:cNvPr>
          <p:cNvSpPr txBox="1"/>
          <p:nvPr/>
        </p:nvSpPr>
        <p:spPr>
          <a:xfrm>
            <a:off x="0" y="6418077"/>
            <a:ext cx="157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EF08B1-5E0E-424E-B430-77F1967B441F}"/>
              </a:ext>
            </a:extLst>
          </p:cNvPr>
          <p:cNvSpPr txBox="1"/>
          <p:nvPr/>
        </p:nvSpPr>
        <p:spPr>
          <a:xfrm>
            <a:off x="1571348" y="6418077"/>
            <a:ext cx="114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Theories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CEEF87-DD16-4601-B12B-2C526D41EE2D}"/>
              </a:ext>
            </a:extLst>
          </p:cNvPr>
          <p:cNvSpPr txBox="1"/>
          <p:nvPr/>
        </p:nvSpPr>
        <p:spPr>
          <a:xfrm>
            <a:off x="2842334" y="6418077"/>
            <a:ext cx="1649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Experiments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807368-0AAB-40A7-A7BA-03881E4CB2E9}"/>
              </a:ext>
            </a:extLst>
          </p:cNvPr>
          <p:cNvSpPr txBox="1"/>
          <p:nvPr/>
        </p:nvSpPr>
        <p:spPr>
          <a:xfrm>
            <a:off x="4446233" y="6412623"/>
            <a:ext cx="1649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11" name="Oval 1">
            <a:extLst>
              <a:ext uri="{FF2B5EF4-FFF2-40B4-BE49-F238E27FC236}">
                <a16:creationId xmlns:a16="http://schemas.microsoft.com/office/drawing/2014/main" id="{B7B82E3D-1721-4714-B45F-0F601992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8066" y="1009151"/>
            <a:ext cx="3968750" cy="3968750"/>
          </a:xfrm>
          <a:custGeom>
            <a:avLst/>
            <a:gdLst>
              <a:gd name="connsiteX0" fmla="*/ 0 w 3968750"/>
              <a:gd name="connsiteY0" fmla="*/ 1984375 h 3968750"/>
              <a:gd name="connsiteX1" fmla="*/ 1984375 w 3968750"/>
              <a:gd name="connsiteY1" fmla="*/ 0 h 3968750"/>
              <a:gd name="connsiteX2" fmla="*/ 3968750 w 3968750"/>
              <a:gd name="connsiteY2" fmla="*/ 1984375 h 3968750"/>
              <a:gd name="connsiteX3" fmla="*/ 1984375 w 3968750"/>
              <a:gd name="connsiteY3" fmla="*/ 3968750 h 3968750"/>
              <a:gd name="connsiteX4" fmla="*/ 0 w 3968750"/>
              <a:gd name="connsiteY4" fmla="*/ 1984375 h 3968750"/>
              <a:gd name="connsiteX0" fmla="*/ 0 w 3968750"/>
              <a:gd name="connsiteY0" fmla="*/ 1984375 h 3968750"/>
              <a:gd name="connsiteX1" fmla="*/ 1984375 w 3968750"/>
              <a:gd name="connsiteY1" fmla="*/ 0 h 3968750"/>
              <a:gd name="connsiteX2" fmla="*/ 3968750 w 3968750"/>
              <a:gd name="connsiteY2" fmla="*/ 1984375 h 3968750"/>
              <a:gd name="connsiteX3" fmla="*/ 1984375 w 3968750"/>
              <a:gd name="connsiteY3" fmla="*/ 3968750 h 3968750"/>
              <a:gd name="connsiteX4" fmla="*/ 0 w 3968750"/>
              <a:gd name="connsiteY4" fmla="*/ 1984375 h 396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750" h="3968750">
                <a:moveTo>
                  <a:pt x="0" y="1984375"/>
                </a:moveTo>
                <a:cubicBezTo>
                  <a:pt x="0" y="1322917"/>
                  <a:pt x="888435" y="0"/>
                  <a:pt x="1984375" y="0"/>
                </a:cubicBezTo>
                <a:cubicBezTo>
                  <a:pt x="3080315" y="0"/>
                  <a:pt x="3968750" y="888435"/>
                  <a:pt x="3968750" y="1984375"/>
                </a:cubicBezTo>
                <a:cubicBezTo>
                  <a:pt x="3968750" y="3080315"/>
                  <a:pt x="3080315" y="3968750"/>
                  <a:pt x="1984375" y="3968750"/>
                </a:cubicBezTo>
                <a:cubicBezTo>
                  <a:pt x="888435" y="3968750"/>
                  <a:pt x="0" y="2645833"/>
                  <a:pt x="0" y="1984375"/>
                </a:cubicBez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E5BEE1-9F68-4964-9F05-E02ADC694E61}"/>
              </a:ext>
            </a:extLst>
          </p:cNvPr>
          <p:cNvSpPr/>
          <p:nvPr/>
        </p:nvSpPr>
        <p:spPr>
          <a:xfrm>
            <a:off x="4503346" y="1626284"/>
            <a:ext cx="2262158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key words</a:t>
            </a:r>
          </a:p>
          <a:p>
            <a:pPr algn="ctr"/>
            <a:r>
              <a:rPr lang="en-US" sz="5400" b="1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&amp;</a:t>
            </a:r>
          </a:p>
          <a:p>
            <a:pPr algn="ctr"/>
            <a:r>
              <a:rPr lang="en-US" sz="5400" b="1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phrases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2703D13-B5D8-4C69-A01F-439AC8A16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6289" y="2688003"/>
            <a:ext cx="3827988" cy="740997"/>
          </a:xfrm>
          <a:prstGeom prst="roundRect">
            <a:avLst>
              <a:gd name="adj" fmla="val 50000"/>
            </a:avLst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Gabriola" panose="04040605051002020D02" pitchFamily="82" charset="0"/>
              </a:rPr>
              <a:t>salinity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3212BF-D49A-4CBC-A3D6-489626B7A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07298" y="2596469"/>
            <a:ext cx="957793" cy="939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6562C3-1DBE-418A-80B2-035F80548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991" y="2685224"/>
            <a:ext cx="3828620" cy="7437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E91A68-6239-446A-AA5F-1C24D61C1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238" y="2587679"/>
            <a:ext cx="957155" cy="9388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2AF2E0-C925-4E30-89AB-103EC44D1188}"/>
              </a:ext>
            </a:extLst>
          </p:cNvPr>
          <p:cNvSpPr txBox="1"/>
          <p:nvPr/>
        </p:nvSpPr>
        <p:spPr>
          <a:xfrm>
            <a:off x="8475345" y="2742654"/>
            <a:ext cx="1921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tongue  </a:t>
            </a:r>
          </a:p>
        </p:txBody>
      </p:sp>
    </p:spTree>
    <p:extLst>
      <p:ext uri="{BB962C8B-B14F-4D97-AF65-F5344CB8AC3E}">
        <p14:creationId xmlns:p14="http://schemas.microsoft.com/office/powerpoint/2010/main" val="55300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981FD-7CA3-4001-8CBD-303B5BF93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82" y="1811045"/>
            <a:ext cx="9991898" cy="4437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Taste Saltiness is a taste produced primarily by the presence of sodium ions. A sodium channel in the taste cell wall allows sodium cations to enter the cell.</a:t>
            </a:r>
          </a:p>
          <a:p>
            <a:pPr marL="0" indent="0">
              <a:buNone/>
            </a:pPr>
            <a:r>
              <a:rPr lang="en-US" sz="2400" dirty="0"/>
              <a:t>Hence, the more the salt in water, the more sense of </a:t>
            </a:r>
          </a:p>
          <a:p>
            <a:pPr marL="0" indent="0">
              <a:buNone/>
            </a:pPr>
            <a:r>
              <a:rPr lang="en-US" sz="2400" dirty="0"/>
              <a:t>Salinity </a:t>
            </a:r>
          </a:p>
          <a:p>
            <a:pPr marL="0" indent="0">
              <a:buNone/>
            </a:pPr>
            <a:r>
              <a:rPr lang="en-US" sz="2400" dirty="0"/>
              <a:t>What is double bind?</a:t>
            </a:r>
          </a:p>
          <a:p>
            <a:endParaRPr lang="en-US" dirty="0"/>
          </a:p>
        </p:txBody>
      </p:sp>
      <p:pic>
        <p:nvPicPr>
          <p:cNvPr id="13" name="Picture 12" descr="solar inverter-Sacolar New Engergy | Solar Inverter, Off Grid Inverter,  Solar Charger Controller, Power Inverter, UPS">
            <a:extLst>
              <a:ext uri="{FF2B5EF4-FFF2-40B4-BE49-F238E27FC236}">
                <a16:creationId xmlns:a16="http://schemas.microsoft.com/office/drawing/2014/main" id="{4FBFA474-2415-446E-B902-2BAC956C7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600" y1="58084" x2="42400" y2="61677"/>
                        <a14:foregroundMark x1="17600" y1="40719" x2="23600" y2="58084"/>
                        <a14:foregroundMark x1="78000" y1="44311" x2="82800" y2="52695"/>
                        <a14:backgroundMark x1="96800" y1="6587" x2="96800" y2="38922"/>
                        <a14:backgroundMark x1="96800" y1="80838" x2="96800" y2="96407"/>
                        <a14:backgroundMark x1="92400" y1="96407" x2="1200" y2="96407"/>
                        <a14:backgroundMark x1="3200" y1="11377" x2="4800" y2="92216"/>
                        <a14:backgroundMark x1="8400" y1="4192" x2="98400" y2="3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213" y="6325746"/>
            <a:ext cx="796787" cy="532254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197467-048C-406D-B80E-6277D15622C7}"/>
              </a:ext>
            </a:extLst>
          </p:cNvPr>
          <p:cNvSpPr txBox="1"/>
          <p:nvPr/>
        </p:nvSpPr>
        <p:spPr>
          <a:xfrm>
            <a:off x="9077541" y="6294967"/>
            <a:ext cx="279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briola" panose="04040605051002020D02" pitchFamily="82" charset="0"/>
              </a:rPr>
              <a:t>IRAN Team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A7561B-6361-4D37-A6B7-405CAC013DBD}"/>
              </a:ext>
            </a:extLst>
          </p:cNvPr>
          <p:cNvSpPr txBox="1"/>
          <p:nvPr/>
        </p:nvSpPr>
        <p:spPr>
          <a:xfrm>
            <a:off x="0" y="6418077"/>
            <a:ext cx="157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4EF84E-8763-41C6-9260-0AE1940DA9B6}"/>
              </a:ext>
            </a:extLst>
          </p:cNvPr>
          <p:cNvSpPr txBox="1"/>
          <p:nvPr/>
        </p:nvSpPr>
        <p:spPr>
          <a:xfrm>
            <a:off x="1571348" y="6418077"/>
            <a:ext cx="114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Theories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537CD7-B24B-4F3D-A020-F9E803867E03}"/>
              </a:ext>
            </a:extLst>
          </p:cNvPr>
          <p:cNvSpPr txBox="1"/>
          <p:nvPr/>
        </p:nvSpPr>
        <p:spPr>
          <a:xfrm>
            <a:off x="2842334" y="6418077"/>
            <a:ext cx="1649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Experiments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09BD5E-E64E-40BD-9469-EED84D00C17E}"/>
              </a:ext>
            </a:extLst>
          </p:cNvPr>
          <p:cNvSpPr txBox="1"/>
          <p:nvPr/>
        </p:nvSpPr>
        <p:spPr>
          <a:xfrm>
            <a:off x="4446233" y="6412623"/>
            <a:ext cx="1649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99DFFC-DC22-4196-AB5E-A92D3E24381D}"/>
              </a:ext>
            </a:extLst>
          </p:cNvPr>
          <p:cNvSpPr txBox="1"/>
          <p:nvPr/>
        </p:nvSpPr>
        <p:spPr>
          <a:xfrm>
            <a:off x="0" y="93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BF2A2C3-CC3E-4D62-992D-3CA3DF7D4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758475"/>
            <a:ext cx="9991898" cy="978885"/>
          </a:xfrm>
          <a:solidFill>
            <a:srgbClr val="92D05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Gabriola" panose="04040605051002020D02" pitchFamily="82" charset="0"/>
              </a:rPr>
              <a:t>Theories</a:t>
            </a:r>
          </a:p>
        </p:txBody>
      </p:sp>
      <p:pic>
        <p:nvPicPr>
          <p:cNvPr id="4" name="Picture 3" descr="A picture containing text, cosmetic&#10;&#10;Description automatically generated">
            <a:extLst>
              <a:ext uri="{FF2B5EF4-FFF2-40B4-BE49-F238E27FC236}">
                <a16:creationId xmlns:a16="http://schemas.microsoft.com/office/drawing/2014/main" id="{31B75EC2-A3D6-4318-8BE8-1C96C5707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42" y="2533530"/>
            <a:ext cx="2671854" cy="378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981FD-7CA3-4001-8CBD-303B5BF93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80" y="1811045"/>
            <a:ext cx="9991899" cy="4437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For this experiment, I used some glasses, a scale and a graduated glass.</a:t>
            </a:r>
          </a:p>
          <a:p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First, I pour 2 grams salt in 1 liter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water,then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 I reduced the amount of salt to 1 gram, and I continue this with the other amount of salt.</a:t>
            </a:r>
          </a:p>
          <a:p>
            <a:endParaRPr lang="en-US" sz="32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abriola" panose="04040605051002020D02" pitchFamily="82" charset="0"/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4D87D1-2673-4A7F-A246-4E4E21FD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758475"/>
            <a:ext cx="9991898" cy="978885"/>
          </a:xfrm>
          <a:solidFill>
            <a:srgbClr val="92D05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Gabriola" panose="04040605051002020D02" pitchFamily="82" charset="0"/>
              </a:rPr>
              <a:t>Experiments</a:t>
            </a:r>
          </a:p>
        </p:txBody>
      </p:sp>
      <p:pic>
        <p:nvPicPr>
          <p:cNvPr id="13" name="Picture 12" descr="solar inverter-Sacolar New Engergy | Solar Inverter, Off Grid Inverter,  Solar Charger Controller, Power Inverter, UPS">
            <a:extLst>
              <a:ext uri="{FF2B5EF4-FFF2-40B4-BE49-F238E27FC236}">
                <a16:creationId xmlns:a16="http://schemas.microsoft.com/office/drawing/2014/main" id="{4FBFA474-2415-446E-B902-2BAC956C7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600" y1="58084" x2="42400" y2="61677"/>
                        <a14:foregroundMark x1="17600" y1="40719" x2="23600" y2="58084"/>
                        <a14:foregroundMark x1="78000" y1="44311" x2="82800" y2="52695"/>
                        <a14:backgroundMark x1="96800" y1="6587" x2="96800" y2="38922"/>
                        <a14:backgroundMark x1="96800" y1="80838" x2="96800" y2="96407"/>
                        <a14:backgroundMark x1="92400" y1="96407" x2="1200" y2="96407"/>
                        <a14:backgroundMark x1="3200" y1="11377" x2="4800" y2="92216"/>
                        <a14:backgroundMark x1="8400" y1="4192" x2="98400" y2="3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213" y="6325746"/>
            <a:ext cx="796787" cy="532254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197467-048C-406D-B80E-6277D15622C7}"/>
              </a:ext>
            </a:extLst>
          </p:cNvPr>
          <p:cNvSpPr txBox="1"/>
          <p:nvPr/>
        </p:nvSpPr>
        <p:spPr>
          <a:xfrm>
            <a:off x="9077541" y="6294967"/>
            <a:ext cx="279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briola" panose="04040605051002020D02" pitchFamily="82" charset="0"/>
              </a:rPr>
              <a:t>IRAN Team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A7561B-6361-4D37-A6B7-405CAC013DBD}"/>
              </a:ext>
            </a:extLst>
          </p:cNvPr>
          <p:cNvSpPr txBox="1"/>
          <p:nvPr/>
        </p:nvSpPr>
        <p:spPr>
          <a:xfrm>
            <a:off x="0" y="6418077"/>
            <a:ext cx="157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4EF84E-8763-41C6-9260-0AE1940DA9B6}"/>
              </a:ext>
            </a:extLst>
          </p:cNvPr>
          <p:cNvSpPr txBox="1"/>
          <p:nvPr/>
        </p:nvSpPr>
        <p:spPr>
          <a:xfrm>
            <a:off x="1571348" y="6418077"/>
            <a:ext cx="114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Theories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537CD7-B24B-4F3D-A020-F9E803867E03}"/>
              </a:ext>
            </a:extLst>
          </p:cNvPr>
          <p:cNvSpPr txBox="1"/>
          <p:nvPr/>
        </p:nvSpPr>
        <p:spPr>
          <a:xfrm>
            <a:off x="2842334" y="6418077"/>
            <a:ext cx="1649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Experiments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09BD5E-E64E-40BD-9469-EED84D00C17E}"/>
              </a:ext>
            </a:extLst>
          </p:cNvPr>
          <p:cNvSpPr txBox="1"/>
          <p:nvPr/>
        </p:nvSpPr>
        <p:spPr>
          <a:xfrm>
            <a:off x="4446233" y="6412623"/>
            <a:ext cx="1649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99DFFC-DC22-4196-AB5E-A92D3E24381D}"/>
              </a:ext>
            </a:extLst>
          </p:cNvPr>
          <p:cNvSpPr txBox="1"/>
          <p:nvPr/>
        </p:nvSpPr>
        <p:spPr>
          <a:xfrm>
            <a:off x="0" y="93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96929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ar inverter-Sacolar New Engergy | Solar Inverter, Off Grid Inverter,  Solar Charger Controller, Power Inverter, UPS">
            <a:extLst>
              <a:ext uri="{FF2B5EF4-FFF2-40B4-BE49-F238E27FC236}">
                <a16:creationId xmlns:a16="http://schemas.microsoft.com/office/drawing/2014/main" id="{2767F36F-B93F-438F-BFE1-77DB56AA1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600" y1="58084" x2="42400" y2="61677"/>
                        <a14:foregroundMark x1="17600" y1="40719" x2="23600" y2="58084"/>
                        <a14:foregroundMark x1="78000" y1="44311" x2="82800" y2="52695"/>
                        <a14:backgroundMark x1="96800" y1="6587" x2="96800" y2="38922"/>
                        <a14:backgroundMark x1="96800" y1="80838" x2="96800" y2="96407"/>
                        <a14:backgroundMark x1="92400" y1="96407" x2="1200" y2="96407"/>
                        <a14:backgroundMark x1="3200" y1="11377" x2="4800" y2="92216"/>
                        <a14:backgroundMark x1="8400" y1="4192" x2="98400" y2="3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213" y="6325746"/>
            <a:ext cx="796787" cy="532254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4FDE56-EC8E-4AEE-B049-E17C11CBB5C9}"/>
              </a:ext>
            </a:extLst>
          </p:cNvPr>
          <p:cNvSpPr txBox="1"/>
          <p:nvPr/>
        </p:nvSpPr>
        <p:spPr>
          <a:xfrm>
            <a:off x="9077541" y="6294967"/>
            <a:ext cx="279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briola" panose="04040605051002020D02" pitchFamily="82" charset="0"/>
              </a:rPr>
              <a:t>IRAN Team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28198-7A83-4CEA-9AC1-B7C0394AC70B}"/>
              </a:ext>
            </a:extLst>
          </p:cNvPr>
          <p:cNvSpPr txBox="1"/>
          <p:nvPr/>
        </p:nvSpPr>
        <p:spPr>
          <a:xfrm>
            <a:off x="0" y="6418077"/>
            <a:ext cx="157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E66AA-3151-4BA1-AE0D-01DD4B5E8E6D}"/>
              </a:ext>
            </a:extLst>
          </p:cNvPr>
          <p:cNvSpPr txBox="1"/>
          <p:nvPr/>
        </p:nvSpPr>
        <p:spPr>
          <a:xfrm>
            <a:off x="1571348" y="6418077"/>
            <a:ext cx="114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Theories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61E69-A15F-4F8E-ABA2-3DFF47733C00}"/>
              </a:ext>
            </a:extLst>
          </p:cNvPr>
          <p:cNvSpPr txBox="1"/>
          <p:nvPr/>
        </p:nvSpPr>
        <p:spPr>
          <a:xfrm>
            <a:off x="2842334" y="6418077"/>
            <a:ext cx="1649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Experiments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1AFB45-6496-4D99-91F3-DF7E26C472E6}"/>
              </a:ext>
            </a:extLst>
          </p:cNvPr>
          <p:cNvSpPr txBox="1"/>
          <p:nvPr/>
        </p:nvSpPr>
        <p:spPr>
          <a:xfrm>
            <a:off x="4446233" y="6412623"/>
            <a:ext cx="1649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BAB08B-A534-4F6A-8739-6268320ADC08}"/>
              </a:ext>
            </a:extLst>
          </p:cNvPr>
          <p:cNvSpPr txBox="1"/>
          <p:nvPr/>
        </p:nvSpPr>
        <p:spPr>
          <a:xfrm>
            <a:off x="0" y="93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797C46-6B25-40ED-BDF3-105611F51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234" y="1089513"/>
            <a:ext cx="3823674" cy="5098232"/>
          </a:xfrm>
          <a:prstGeom prst="rect">
            <a:avLst/>
          </a:prstGeom>
        </p:spPr>
      </p:pic>
      <p:pic>
        <p:nvPicPr>
          <p:cNvPr id="12" name="Picture 11" descr="A blender with a liquid in it&#10;&#10;Description automatically generated with low confidence">
            <a:extLst>
              <a:ext uri="{FF2B5EF4-FFF2-40B4-BE49-F238E27FC236}">
                <a16:creationId xmlns:a16="http://schemas.microsoft.com/office/drawing/2014/main" id="{05F1CEFD-702E-44B0-8E47-450FFF02C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75" y="780444"/>
            <a:ext cx="3426833" cy="510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6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ar inverter-Sacolar New Engergy | Solar Inverter, Off Grid Inverter,  Solar Charger Controller, Power Inverter, UPS">
            <a:extLst>
              <a:ext uri="{FF2B5EF4-FFF2-40B4-BE49-F238E27FC236}">
                <a16:creationId xmlns:a16="http://schemas.microsoft.com/office/drawing/2014/main" id="{2767F36F-B93F-438F-BFE1-77DB56AA1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600" y1="58084" x2="42400" y2="61677"/>
                        <a14:foregroundMark x1="17600" y1="40719" x2="23600" y2="58084"/>
                        <a14:foregroundMark x1="78000" y1="44311" x2="82800" y2="52695"/>
                        <a14:backgroundMark x1="96800" y1="6587" x2="96800" y2="38922"/>
                        <a14:backgroundMark x1="96800" y1="80838" x2="96800" y2="96407"/>
                        <a14:backgroundMark x1="92400" y1="96407" x2="1200" y2="96407"/>
                        <a14:backgroundMark x1="3200" y1="11377" x2="4800" y2="92216"/>
                        <a14:backgroundMark x1="8400" y1="4192" x2="98400" y2="3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213" y="6325746"/>
            <a:ext cx="796787" cy="532254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4FDE56-EC8E-4AEE-B049-E17C11CBB5C9}"/>
              </a:ext>
            </a:extLst>
          </p:cNvPr>
          <p:cNvSpPr txBox="1"/>
          <p:nvPr/>
        </p:nvSpPr>
        <p:spPr>
          <a:xfrm>
            <a:off x="9077541" y="6294967"/>
            <a:ext cx="279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briola" panose="04040605051002020D02" pitchFamily="82" charset="0"/>
              </a:rPr>
              <a:t>IRAN Team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28198-7A83-4CEA-9AC1-B7C0394AC70B}"/>
              </a:ext>
            </a:extLst>
          </p:cNvPr>
          <p:cNvSpPr txBox="1"/>
          <p:nvPr/>
        </p:nvSpPr>
        <p:spPr>
          <a:xfrm>
            <a:off x="0" y="6418077"/>
            <a:ext cx="157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E66AA-3151-4BA1-AE0D-01DD4B5E8E6D}"/>
              </a:ext>
            </a:extLst>
          </p:cNvPr>
          <p:cNvSpPr txBox="1"/>
          <p:nvPr/>
        </p:nvSpPr>
        <p:spPr>
          <a:xfrm>
            <a:off x="1571348" y="6418077"/>
            <a:ext cx="114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Theories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61E69-A15F-4F8E-ABA2-3DFF47733C00}"/>
              </a:ext>
            </a:extLst>
          </p:cNvPr>
          <p:cNvSpPr txBox="1"/>
          <p:nvPr/>
        </p:nvSpPr>
        <p:spPr>
          <a:xfrm>
            <a:off x="2842334" y="6418077"/>
            <a:ext cx="1649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Experiments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1AFB45-6496-4D99-91F3-DF7E26C472E6}"/>
              </a:ext>
            </a:extLst>
          </p:cNvPr>
          <p:cNvSpPr txBox="1"/>
          <p:nvPr/>
        </p:nvSpPr>
        <p:spPr>
          <a:xfrm>
            <a:off x="4446233" y="6412623"/>
            <a:ext cx="1649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BAB08B-A534-4F6A-8739-6268320ADC08}"/>
              </a:ext>
            </a:extLst>
          </p:cNvPr>
          <p:cNvSpPr txBox="1"/>
          <p:nvPr/>
        </p:nvSpPr>
        <p:spPr>
          <a:xfrm>
            <a:off x="0" y="93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pic>
        <p:nvPicPr>
          <p:cNvPr id="10" name="Picture 9" descr="A group of glasses with liquid in them&#10;&#10;Description automatically generated with low confidence">
            <a:extLst>
              <a:ext uri="{FF2B5EF4-FFF2-40B4-BE49-F238E27FC236}">
                <a16:creationId xmlns:a16="http://schemas.microsoft.com/office/drawing/2014/main" id="{04464ECB-0928-40FB-9AAF-CD1A378F1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16" y="687256"/>
            <a:ext cx="7035639" cy="52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6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4421</TotalTime>
  <Words>416</Words>
  <Application>Microsoft Office PowerPoint</Application>
  <PresentationFormat>Widescreen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Gabriola</vt:lpstr>
      <vt:lpstr>Times New Roman</vt:lpstr>
      <vt:lpstr>Wingdings</vt:lpstr>
      <vt:lpstr>Retrospect</vt:lpstr>
      <vt:lpstr>Problem# 21  </vt:lpstr>
      <vt:lpstr>Problem  No. 21</vt:lpstr>
      <vt:lpstr>Outline</vt:lpstr>
      <vt:lpstr>PowerPoint Presentation</vt:lpstr>
      <vt:lpstr>PowerPoint Presentation</vt:lpstr>
      <vt:lpstr>Theories</vt:lpstr>
      <vt:lpstr>Experiments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Problem# 2   Circling Magnets</dc:title>
  <dc:creator>Windows User</dc:creator>
  <cp:lastModifiedBy>shinata ozuru</cp:lastModifiedBy>
  <cp:revision>82</cp:revision>
  <dcterms:created xsi:type="dcterms:W3CDTF">2021-06-23T19:24:45Z</dcterms:created>
  <dcterms:modified xsi:type="dcterms:W3CDTF">2021-08-13T08:49:19Z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1678077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