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65" r:id="rId4"/>
    <p:sldId id="266" r:id="rId5"/>
    <p:sldId id="273" r:id="rId6"/>
    <p:sldId id="274" r:id="rId7"/>
    <p:sldId id="282" r:id="rId8"/>
    <p:sldId id="283" r:id="rId9"/>
    <p:sldId id="267" r:id="rId10"/>
    <p:sldId id="263" r:id="rId11"/>
    <p:sldId id="264" r:id="rId12"/>
    <p:sldId id="280" r:id="rId13"/>
    <p:sldId id="258" r:id="rId14"/>
    <p:sldId id="268" r:id="rId15"/>
    <p:sldId id="260" r:id="rId16"/>
    <p:sldId id="261" r:id="rId17"/>
    <p:sldId id="269" r:id="rId18"/>
    <p:sldId id="276" r:id="rId19"/>
    <p:sldId id="281" r:id="rId20"/>
    <p:sldId id="275" r:id="rId21"/>
    <p:sldId id="277" r:id="rId22"/>
    <p:sldId id="278" r:id="rId23"/>
    <p:sldId id="270" r:id="rId24"/>
    <p:sldId id="262" r:id="rId25"/>
    <p:sldId id="27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75540" autoAdjust="0"/>
  </p:normalViewPr>
  <p:slideViewPr>
    <p:cSldViewPr snapToGrid="0">
      <p:cViewPr varScale="1">
        <p:scale>
          <a:sx n="56" d="100"/>
          <a:sy n="56" d="100"/>
        </p:scale>
        <p:origin x="1272"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025BF-3963-4F37-BA29-4820EC5E2E55}" type="datetimeFigureOut">
              <a:rPr lang="zh-CN" altLang="en-US" smtClean="0"/>
              <a:t>2015/6/21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0A8E9-4CCA-44F8-A261-E11C8DB744A4}" type="slidenum">
              <a:rPr lang="zh-CN" altLang="en-US" smtClean="0"/>
              <a:t>‹#›</a:t>
            </a:fld>
            <a:endParaRPr lang="zh-CN" altLang="en-US"/>
          </a:p>
        </p:txBody>
      </p:sp>
    </p:spTree>
    <p:extLst>
      <p:ext uri="{BB962C8B-B14F-4D97-AF65-F5344CB8AC3E}">
        <p14:creationId xmlns:p14="http://schemas.microsoft.com/office/powerpoint/2010/main" val="327538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NASA"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Great_Observatories_progra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问了两个问题</a:t>
            </a:r>
            <a:endParaRPr lang="zh-CN" altLang="en-US" dirty="0"/>
          </a:p>
        </p:txBody>
      </p:sp>
      <p:sp>
        <p:nvSpPr>
          <p:cNvPr id="4" name="灯片编号占位符 3"/>
          <p:cNvSpPr>
            <a:spLocks noGrp="1"/>
          </p:cNvSpPr>
          <p:nvPr>
            <p:ph type="sldNum" sz="quarter" idx="10"/>
          </p:nvPr>
        </p:nvSpPr>
        <p:spPr/>
        <p:txBody>
          <a:bodyPr/>
          <a:lstStyle/>
          <a:p>
            <a:fld id="{B960A8E9-4CCA-44F8-A261-E11C8DB744A4}" type="slidenum">
              <a:rPr lang="zh-CN" altLang="en-US" smtClean="0"/>
              <a:t>2</a:t>
            </a:fld>
            <a:endParaRPr lang="zh-CN" altLang="en-US"/>
          </a:p>
        </p:txBody>
      </p:sp>
    </p:spTree>
    <p:extLst>
      <p:ext uri="{BB962C8B-B14F-4D97-AF65-F5344CB8AC3E}">
        <p14:creationId xmlns:p14="http://schemas.microsoft.com/office/powerpoint/2010/main" val="3394779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Take the</a:t>
            </a:r>
            <a:r>
              <a:rPr lang="en-US" altLang="zh-CN" baseline="0" dirty="0" smtClean="0"/>
              <a:t> log for both x and y axis</a:t>
            </a:r>
          </a:p>
          <a:p>
            <a:endParaRPr lang="en-US" altLang="zh-CN" dirty="0" smtClean="0"/>
          </a:p>
          <a:p>
            <a:r>
              <a:rPr lang="en-US" altLang="zh-CN" dirty="0" smtClean="0"/>
              <a:t>Based</a:t>
            </a:r>
            <a:r>
              <a:rPr lang="en-US" altLang="zh-CN" baseline="0" dirty="0" smtClean="0"/>
              <a:t> on the paper written by </a:t>
            </a:r>
            <a:r>
              <a:rPr lang="en-US" altLang="zh-CN" dirty="0" err="1" smtClean="0"/>
              <a:t>B.T</a:t>
            </a:r>
            <a:r>
              <a:rPr lang="en-US" altLang="zh-CN" baseline="0" dirty="0" err="1" smtClean="0"/>
              <a:t>.Soifer</a:t>
            </a:r>
            <a:endParaRPr lang="en-US" altLang="zh-CN" baseline="0" dirty="0" smtClean="0"/>
          </a:p>
          <a:p>
            <a:r>
              <a:rPr lang="en-US" altLang="zh-CN" dirty="0" smtClean="0"/>
              <a:t>I can say that</a:t>
            </a:r>
            <a:r>
              <a:rPr lang="en-US" altLang="zh-CN" baseline="0" dirty="0" smtClean="0"/>
              <a:t> </a:t>
            </a:r>
            <a:r>
              <a:rPr lang="en-US" altLang="zh-CN" dirty="0" smtClean="0"/>
              <a:t>The only spectral features detected are emission lines at</a:t>
            </a:r>
          </a:p>
          <a:p>
            <a:r>
              <a:rPr lang="en-US" altLang="zh-CN" dirty="0" smtClean="0"/>
              <a:t>wavelengths of 6.30 and 9.26 m. These features correspond</a:t>
            </a:r>
          </a:p>
          <a:p>
            <a:r>
              <a:rPr lang="en-US" altLang="zh-CN" dirty="0" smtClean="0"/>
              <a:t>to the </a:t>
            </a:r>
            <a:r>
              <a:rPr lang="en-US" altLang="zh-CN" dirty="0" err="1" smtClean="0"/>
              <a:t>redshifte</a:t>
            </a:r>
            <a:r>
              <a:rPr lang="en-US" altLang="zh-CN" dirty="0" smtClean="0"/>
              <a:t> hydrogen recombination lines Pa</a:t>
            </a:r>
          </a:p>
          <a:p>
            <a:r>
              <a:rPr lang="en-US" altLang="zh-CN" dirty="0" smtClean="0"/>
              <a:t>and Pa, respectively,</a:t>
            </a:r>
            <a:endParaRPr lang="zh-CN" altLang="en-US" dirty="0"/>
          </a:p>
        </p:txBody>
      </p:sp>
      <p:sp>
        <p:nvSpPr>
          <p:cNvPr id="4" name="灯片编号占位符 3"/>
          <p:cNvSpPr>
            <a:spLocks noGrp="1"/>
          </p:cNvSpPr>
          <p:nvPr>
            <p:ph type="sldNum" sz="quarter" idx="10"/>
          </p:nvPr>
        </p:nvSpPr>
        <p:spPr/>
        <p:txBody>
          <a:bodyPr/>
          <a:lstStyle/>
          <a:p>
            <a:fld id="{B960A8E9-4CCA-44F8-A261-E11C8DB744A4}" type="slidenum">
              <a:rPr lang="zh-CN" altLang="en-US" smtClean="0"/>
              <a:t>18</a:t>
            </a:fld>
            <a:endParaRPr lang="zh-CN" altLang="en-US"/>
          </a:p>
        </p:txBody>
      </p:sp>
    </p:spTree>
    <p:extLst>
      <p:ext uri="{BB962C8B-B14F-4D97-AF65-F5344CB8AC3E}">
        <p14:creationId xmlns:p14="http://schemas.microsoft.com/office/powerpoint/2010/main" val="1233917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NIST</a:t>
            </a:r>
            <a:r>
              <a:rPr lang="en-US" altLang="zh-CN" baseline="0" dirty="0" smtClean="0"/>
              <a:t> n</a:t>
            </a:r>
            <a:r>
              <a:rPr lang="en-US" altLang="zh-CN" sz="1200" b="0" i="0" kern="1200" dirty="0" smtClean="0">
                <a:solidFill>
                  <a:schemeClr val="tx1"/>
                </a:solidFill>
                <a:effectLst/>
                <a:latin typeface="+mn-lt"/>
                <a:ea typeface="+mn-ea"/>
                <a:cs typeface="+mn-cs"/>
              </a:rPr>
              <a:t>ational Institute of Standards and Technology</a:t>
            </a:r>
            <a:endParaRPr lang="zh-CN" altLang="en-US" dirty="0"/>
          </a:p>
        </p:txBody>
      </p:sp>
      <p:sp>
        <p:nvSpPr>
          <p:cNvPr id="4" name="灯片编号占位符 3"/>
          <p:cNvSpPr>
            <a:spLocks noGrp="1"/>
          </p:cNvSpPr>
          <p:nvPr>
            <p:ph type="sldNum" sz="quarter" idx="10"/>
          </p:nvPr>
        </p:nvSpPr>
        <p:spPr/>
        <p:txBody>
          <a:bodyPr/>
          <a:lstStyle/>
          <a:p>
            <a:fld id="{B960A8E9-4CCA-44F8-A261-E11C8DB744A4}" type="slidenum">
              <a:rPr lang="zh-CN" altLang="en-US" smtClean="0"/>
              <a:t>22</a:t>
            </a:fld>
            <a:endParaRPr lang="zh-CN" altLang="en-US"/>
          </a:p>
        </p:txBody>
      </p:sp>
    </p:spTree>
    <p:extLst>
      <p:ext uri="{BB962C8B-B14F-4D97-AF65-F5344CB8AC3E}">
        <p14:creationId xmlns:p14="http://schemas.microsoft.com/office/powerpoint/2010/main" val="1507346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Theoretically they should be the same</a:t>
            </a:r>
            <a:endParaRPr lang="zh-CN" altLang="en-US" dirty="0"/>
          </a:p>
        </p:txBody>
      </p:sp>
      <p:sp>
        <p:nvSpPr>
          <p:cNvPr id="4" name="灯片编号占位符 3"/>
          <p:cNvSpPr>
            <a:spLocks noGrp="1"/>
          </p:cNvSpPr>
          <p:nvPr>
            <p:ph type="sldNum" sz="quarter" idx="10"/>
          </p:nvPr>
        </p:nvSpPr>
        <p:spPr/>
        <p:txBody>
          <a:bodyPr/>
          <a:lstStyle/>
          <a:p>
            <a:fld id="{B960A8E9-4CCA-44F8-A261-E11C8DB744A4}" type="slidenum">
              <a:rPr lang="zh-CN" altLang="en-US" smtClean="0"/>
              <a:t>23</a:t>
            </a:fld>
            <a:endParaRPr lang="zh-CN" altLang="en-US"/>
          </a:p>
        </p:txBody>
      </p:sp>
    </p:spTree>
    <p:extLst>
      <p:ext uri="{BB962C8B-B14F-4D97-AF65-F5344CB8AC3E}">
        <p14:creationId xmlns:p14="http://schemas.microsoft.com/office/powerpoint/2010/main" val="3185940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60A8E9-4CCA-44F8-A261-E11C8DB744A4}" type="slidenum">
              <a:rPr lang="zh-CN" altLang="en-US" smtClean="0"/>
              <a:t>25</a:t>
            </a:fld>
            <a:endParaRPr lang="zh-CN" altLang="en-US"/>
          </a:p>
        </p:txBody>
      </p:sp>
    </p:spTree>
    <p:extLst>
      <p:ext uri="{BB962C8B-B14F-4D97-AF65-F5344CB8AC3E}">
        <p14:creationId xmlns:p14="http://schemas.microsoft.com/office/powerpoint/2010/main" val="63013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1Exact</a:t>
            </a:r>
            <a:r>
              <a:rPr lang="en-US" altLang="zh-CN" baseline="0" dirty="0" smtClean="0"/>
              <a:t> position of planets in solar system</a:t>
            </a:r>
          </a:p>
          <a:p>
            <a:r>
              <a:rPr lang="en-US" altLang="zh-CN" dirty="0" smtClean="0"/>
              <a:t>2Scientist are not</a:t>
            </a:r>
            <a:r>
              <a:rPr lang="en-US" altLang="zh-CN" baseline="0" dirty="0" smtClean="0"/>
              <a:t> necessarily do it ,however,scietificly, it can be done</a:t>
            </a:r>
            <a:endParaRPr lang="zh-CN" altLang="en-US" dirty="0"/>
          </a:p>
        </p:txBody>
      </p:sp>
      <p:sp>
        <p:nvSpPr>
          <p:cNvPr id="4" name="灯片编号占位符 3"/>
          <p:cNvSpPr>
            <a:spLocks noGrp="1"/>
          </p:cNvSpPr>
          <p:nvPr>
            <p:ph type="sldNum" sz="quarter" idx="10"/>
          </p:nvPr>
        </p:nvSpPr>
        <p:spPr/>
        <p:txBody>
          <a:bodyPr/>
          <a:lstStyle/>
          <a:p>
            <a:fld id="{B960A8E9-4CCA-44F8-A261-E11C8DB744A4}" type="slidenum">
              <a:rPr lang="zh-CN" altLang="en-US" smtClean="0"/>
              <a:t>3</a:t>
            </a:fld>
            <a:endParaRPr lang="zh-CN" altLang="en-US"/>
          </a:p>
        </p:txBody>
      </p:sp>
    </p:spTree>
    <p:extLst>
      <p:ext uri="{BB962C8B-B14F-4D97-AF65-F5344CB8AC3E}">
        <p14:creationId xmlns:p14="http://schemas.microsoft.com/office/powerpoint/2010/main" val="312772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Parallax arises due to change in viewpoint occurring due to motion of the observer, of the observed, or of both.</a:t>
            </a:r>
            <a:endParaRPr lang="zh-CN" altLang="en-US" dirty="0"/>
          </a:p>
        </p:txBody>
      </p:sp>
      <p:sp>
        <p:nvSpPr>
          <p:cNvPr id="4" name="灯片编号占位符 3"/>
          <p:cNvSpPr>
            <a:spLocks noGrp="1"/>
          </p:cNvSpPr>
          <p:nvPr>
            <p:ph type="sldNum" sz="quarter" idx="10"/>
          </p:nvPr>
        </p:nvSpPr>
        <p:spPr/>
        <p:txBody>
          <a:bodyPr/>
          <a:lstStyle/>
          <a:p>
            <a:fld id="{B960A8E9-4CCA-44F8-A261-E11C8DB744A4}" type="slidenum">
              <a:rPr lang="zh-CN" altLang="en-US" smtClean="0"/>
              <a:t>4</a:t>
            </a:fld>
            <a:endParaRPr lang="zh-CN" altLang="en-US"/>
          </a:p>
        </p:txBody>
      </p:sp>
    </p:spTree>
    <p:extLst>
      <p:ext uri="{BB962C8B-B14F-4D97-AF65-F5344CB8AC3E}">
        <p14:creationId xmlns:p14="http://schemas.microsoft.com/office/powerpoint/2010/main" val="229598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想测地球和</a:t>
            </a:r>
            <a:r>
              <a:rPr lang="en-US" altLang="zh-CN" sz="1200" b="0" i="0" kern="1200" dirty="0" smtClean="0">
                <a:solidFill>
                  <a:schemeClr val="tx1"/>
                </a:solidFill>
                <a:effectLst/>
                <a:latin typeface="+mn-lt"/>
                <a:ea typeface="+mn-ea"/>
                <a:cs typeface="+mn-cs"/>
              </a:rPr>
              <a:t>near</a:t>
            </a:r>
            <a:r>
              <a:rPr lang="en-US" altLang="zh-CN" sz="1200" b="0" i="0" kern="1200" baseline="0" dirty="0" smtClean="0">
                <a:solidFill>
                  <a:schemeClr val="tx1"/>
                </a:solidFill>
                <a:effectLst/>
                <a:latin typeface="+mn-lt"/>
                <a:ea typeface="+mn-ea"/>
                <a:cs typeface="+mn-cs"/>
              </a:rPr>
              <a:t> star </a:t>
            </a:r>
            <a:r>
              <a:rPr lang="zh-CN" altLang="en-US" sz="1200" b="0" i="0" kern="1200" baseline="0" dirty="0" smtClean="0">
                <a:solidFill>
                  <a:schemeClr val="tx1"/>
                </a:solidFill>
                <a:effectLst/>
                <a:latin typeface="+mn-lt"/>
                <a:ea typeface="+mn-ea"/>
                <a:cs typeface="+mn-cs"/>
              </a:rPr>
              <a:t>的距离</a:t>
            </a:r>
            <a:endParaRPr lang="en-US" altLang="zh-CN" sz="1200" b="0" i="0" kern="1200" baseline="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Charge-coupled Device</a:t>
            </a:r>
            <a:endParaRPr lang="zh-CN" altLang="en-US" dirty="0"/>
          </a:p>
        </p:txBody>
      </p:sp>
      <p:sp>
        <p:nvSpPr>
          <p:cNvPr id="4" name="灯片编号占位符 3"/>
          <p:cNvSpPr>
            <a:spLocks noGrp="1"/>
          </p:cNvSpPr>
          <p:nvPr>
            <p:ph type="sldNum" sz="quarter" idx="10"/>
          </p:nvPr>
        </p:nvSpPr>
        <p:spPr/>
        <p:txBody>
          <a:bodyPr/>
          <a:lstStyle/>
          <a:p>
            <a:fld id="{B960A8E9-4CCA-44F8-A261-E11C8DB744A4}" type="slidenum">
              <a:rPr lang="zh-CN" altLang="en-US" smtClean="0"/>
              <a:t>5</a:t>
            </a:fld>
            <a:endParaRPr lang="zh-CN" altLang="en-US"/>
          </a:p>
        </p:txBody>
      </p:sp>
    </p:spTree>
    <p:extLst>
      <p:ext uri="{BB962C8B-B14F-4D97-AF65-F5344CB8AC3E}">
        <p14:creationId xmlns:p14="http://schemas.microsoft.com/office/powerpoint/2010/main" val="232747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该方法可用于造父变星和在其周围的星</a:t>
            </a:r>
            <a:endParaRPr lang="en-US" altLang="zh-CN" dirty="0" smtClean="0"/>
          </a:p>
          <a:p>
            <a:r>
              <a:rPr lang="en-US" altLang="zh-CN" dirty="0" smtClean="0"/>
              <a:t>John Goodricke, Harlow Shapley </a:t>
            </a:r>
            <a:r>
              <a:rPr lang="en-US" altLang="zh-CN" dirty="0" smtClean="0"/>
              <a:t>basically</a:t>
            </a:r>
            <a:r>
              <a:rPr lang="en-US" altLang="zh-CN" baseline="0" dirty="0" smtClean="0"/>
              <a:t> </a:t>
            </a:r>
            <a:r>
              <a:rPr lang="en-US" altLang="zh-CN" baseline="0" dirty="0" smtClean="0"/>
              <a:t>they did lots of observation and found that the following formula hold for almost all of Cepheid variable stars.</a:t>
            </a:r>
            <a:endParaRPr lang="en-US" altLang="zh-CN" dirty="0" smtClean="0"/>
          </a:p>
          <a:p>
            <a:r>
              <a:rPr lang="en-US" altLang="zh-CN" sz="1200" b="0" i="0" u="none" strike="noStrike" kern="1200" dirty="0" smtClean="0">
                <a:solidFill>
                  <a:schemeClr val="tx1"/>
                </a:solidFill>
                <a:effectLst/>
                <a:latin typeface="+mn-lt"/>
                <a:ea typeface="+mn-ea"/>
                <a:cs typeface="+mn-cs"/>
              </a:rPr>
              <a:t>P </a:t>
            </a:r>
            <a:r>
              <a:rPr lang="zh-CN" altLang="en-US" sz="1200" b="0" i="0" u="none" strike="noStrike" kern="1200" dirty="0" smtClean="0">
                <a:solidFill>
                  <a:schemeClr val="tx1"/>
                </a:solidFill>
                <a:effectLst/>
                <a:latin typeface="+mn-lt"/>
                <a:ea typeface="+mn-ea"/>
                <a:cs typeface="+mn-cs"/>
              </a:rPr>
              <a:t>表示</a:t>
            </a:r>
            <a:r>
              <a:rPr lang="zh-CN" altLang="en-US" sz="1200" b="0" i="0" u="none" strike="noStrike"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period of light variation</a:t>
            </a:r>
          </a:p>
          <a:p>
            <a:r>
              <a:rPr lang="en-US" altLang="zh-CN" dirty="0" smtClean="0"/>
              <a:t>M</a:t>
            </a:r>
            <a:r>
              <a:rPr lang="zh-CN" altLang="en-US" dirty="0" smtClean="0"/>
              <a:t>：</a:t>
            </a:r>
            <a:r>
              <a:rPr lang="en-US" altLang="zh-CN" dirty="0" smtClean="0"/>
              <a:t>absolute magnitude</a:t>
            </a:r>
          </a:p>
          <a:p>
            <a:r>
              <a:rPr lang="en-US" altLang="zh-CN" dirty="0" smtClean="0"/>
              <a:t>m</a:t>
            </a:r>
            <a:r>
              <a:rPr lang="zh-CN" altLang="en-US" dirty="0" smtClean="0"/>
              <a:t>：</a:t>
            </a:r>
            <a:r>
              <a:rPr lang="en-US" altLang="zh-CN" dirty="0" smtClean="0"/>
              <a:t>apparent magnitude</a:t>
            </a:r>
            <a:endParaRPr lang="zh-CN" altLang="en-US" dirty="0"/>
          </a:p>
        </p:txBody>
      </p:sp>
      <p:sp>
        <p:nvSpPr>
          <p:cNvPr id="4" name="灯片编号占位符 3"/>
          <p:cNvSpPr>
            <a:spLocks noGrp="1"/>
          </p:cNvSpPr>
          <p:nvPr>
            <p:ph type="sldNum" sz="quarter" idx="10"/>
          </p:nvPr>
        </p:nvSpPr>
        <p:spPr/>
        <p:txBody>
          <a:bodyPr/>
          <a:lstStyle/>
          <a:p>
            <a:fld id="{B960A8E9-4CCA-44F8-A261-E11C8DB744A4}" type="slidenum">
              <a:rPr lang="zh-CN" altLang="en-US" smtClean="0"/>
              <a:t>6</a:t>
            </a:fld>
            <a:endParaRPr lang="zh-CN" altLang="en-US"/>
          </a:p>
        </p:txBody>
      </p:sp>
    </p:spTree>
    <p:extLst>
      <p:ext uri="{BB962C8B-B14F-4D97-AF65-F5344CB8AC3E}">
        <p14:creationId xmlns:p14="http://schemas.microsoft.com/office/powerpoint/2010/main" val="2572729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60A8E9-4CCA-44F8-A261-E11C8DB744A4}" type="slidenum">
              <a:rPr lang="zh-CN" altLang="en-US" smtClean="0"/>
              <a:t>7</a:t>
            </a:fld>
            <a:endParaRPr lang="zh-CN" altLang="en-US"/>
          </a:p>
        </p:txBody>
      </p:sp>
    </p:spTree>
    <p:extLst>
      <p:ext uri="{BB962C8B-B14F-4D97-AF65-F5344CB8AC3E}">
        <p14:creationId xmlns:p14="http://schemas.microsoft.com/office/powerpoint/2010/main" val="168225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Use</a:t>
            </a:r>
            <a:r>
              <a:rPr lang="en-US" altLang="zh-CN" baseline="0" dirty="0" smtClean="0"/>
              <a:t> the quasar to represent </a:t>
            </a:r>
            <a:r>
              <a:rPr lang="en-US" altLang="zh-CN" baseline="0" dirty="0" err="1" smtClean="0"/>
              <a:t>apm</a:t>
            </a:r>
            <a:r>
              <a:rPr lang="en-US" altLang="zh-CN" baseline="0" dirty="0" smtClean="0"/>
              <a:t> 08279+5255 </a:t>
            </a:r>
            <a:endParaRPr lang="zh-CN" altLang="en-US" dirty="0"/>
          </a:p>
        </p:txBody>
      </p:sp>
      <p:sp>
        <p:nvSpPr>
          <p:cNvPr id="4" name="灯片编号占位符 3"/>
          <p:cNvSpPr>
            <a:spLocks noGrp="1"/>
          </p:cNvSpPr>
          <p:nvPr>
            <p:ph type="sldNum" sz="quarter" idx="10"/>
          </p:nvPr>
        </p:nvSpPr>
        <p:spPr/>
        <p:txBody>
          <a:bodyPr/>
          <a:lstStyle/>
          <a:p>
            <a:fld id="{B960A8E9-4CCA-44F8-A261-E11C8DB744A4}" type="slidenum">
              <a:rPr lang="zh-CN" altLang="en-US" smtClean="0"/>
              <a:t>14</a:t>
            </a:fld>
            <a:endParaRPr lang="zh-CN" altLang="en-US"/>
          </a:p>
        </p:txBody>
      </p:sp>
    </p:spTree>
    <p:extLst>
      <p:ext uri="{BB962C8B-B14F-4D97-AF65-F5344CB8AC3E}">
        <p14:creationId xmlns:p14="http://schemas.microsoft.com/office/powerpoint/2010/main" val="426899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Expansion</a:t>
            </a:r>
            <a:r>
              <a:rPr lang="en-US" altLang="zh-CN" baseline="0" dirty="0" smtClean="0"/>
              <a:t> of space the quasar is running away from the earth which leads to Doppler effect and therefore the redshift of spectral lines</a:t>
            </a:r>
            <a:endParaRPr lang="en-US" altLang="zh-CN" dirty="0" smtClean="0"/>
          </a:p>
          <a:p>
            <a:r>
              <a:rPr lang="en-US" altLang="zh-CN" dirty="0" smtClean="0"/>
              <a:t>H</a:t>
            </a:r>
            <a:r>
              <a:rPr lang="zh-CN" altLang="en-US" dirty="0" smtClean="0"/>
              <a:t>：</a:t>
            </a:r>
            <a:r>
              <a:rPr lang="en-US" altLang="zh-CN" dirty="0" err="1" smtClean="0"/>
              <a:t>hubble</a:t>
            </a:r>
            <a:r>
              <a:rPr lang="en-US" altLang="zh-CN" dirty="0" smtClean="0"/>
              <a:t> constant</a:t>
            </a:r>
          </a:p>
          <a:p>
            <a:r>
              <a:rPr lang="en-US" altLang="zh-CN" dirty="0" smtClean="0"/>
              <a:t>Z redshift</a:t>
            </a:r>
          </a:p>
          <a:p>
            <a:r>
              <a:rPr lang="en-US" altLang="zh-CN" dirty="0" smtClean="0"/>
              <a:t>C speed of light</a:t>
            </a:r>
            <a:r>
              <a:rPr lang="en-US" altLang="zh-CN" baseline="0" dirty="0" smtClean="0"/>
              <a:t> in </a:t>
            </a:r>
            <a:r>
              <a:rPr lang="en-US" altLang="zh-CN" baseline="0" dirty="0" err="1" smtClean="0"/>
              <a:t>vaccum</a:t>
            </a:r>
            <a:endParaRPr lang="en-US" altLang="zh-CN" dirty="0" smtClean="0"/>
          </a:p>
          <a:p>
            <a:r>
              <a:rPr lang="en-US" altLang="zh-CN" dirty="0" smtClean="0"/>
              <a:t>L observed wavelength</a:t>
            </a:r>
          </a:p>
          <a:p>
            <a:r>
              <a:rPr lang="en-US" altLang="zh-CN" dirty="0" smtClean="0"/>
              <a:t>Lo rest wavelength</a:t>
            </a:r>
          </a:p>
          <a:p>
            <a:r>
              <a:rPr lang="en-US" altLang="zh-CN" dirty="0" smtClean="0"/>
              <a:t>Parsec</a:t>
            </a:r>
            <a:endParaRPr lang="zh-CN" altLang="en-US" dirty="0"/>
          </a:p>
        </p:txBody>
      </p:sp>
      <p:sp>
        <p:nvSpPr>
          <p:cNvPr id="4" name="灯片编号占位符 3"/>
          <p:cNvSpPr>
            <a:spLocks noGrp="1"/>
          </p:cNvSpPr>
          <p:nvPr>
            <p:ph type="sldNum" sz="quarter" idx="10"/>
          </p:nvPr>
        </p:nvSpPr>
        <p:spPr/>
        <p:txBody>
          <a:bodyPr/>
          <a:lstStyle/>
          <a:p>
            <a:fld id="{B960A8E9-4CCA-44F8-A261-E11C8DB744A4}" type="slidenum">
              <a:rPr lang="zh-CN" altLang="en-US" smtClean="0"/>
              <a:t>15</a:t>
            </a:fld>
            <a:endParaRPr lang="zh-CN" altLang="en-US"/>
          </a:p>
        </p:txBody>
      </p:sp>
    </p:spTree>
    <p:extLst>
      <p:ext uri="{BB962C8B-B14F-4D97-AF65-F5344CB8AC3E}">
        <p14:creationId xmlns:p14="http://schemas.microsoft.com/office/powerpoint/2010/main" val="388377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Nanjing </a:t>
            </a:r>
            <a:r>
              <a:rPr lang="zh-CN" altLang="en-US" dirty="0" smtClean="0"/>
              <a:t>天气不好</a:t>
            </a:r>
            <a:r>
              <a:rPr lang="zh-CN" altLang="en-US" baseline="0" dirty="0" smtClean="0"/>
              <a:t> </a:t>
            </a:r>
            <a:r>
              <a:rPr lang="en-US" altLang="zh-CN" baseline="0" dirty="0" smtClean="0"/>
              <a:t>air pollution</a:t>
            </a:r>
            <a:r>
              <a:rPr lang="zh-CN" altLang="en-US" baseline="0" dirty="0" smtClean="0"/>
              <a:t>  </a:t>
            </a:r>
            <a:r>
              <a:rPr lang="en-US" altLang="zh-CN" baseline="0" dirty="0" smtClean="0"/>
              <a:t>can hardly collect useful data</a:t>
            </a:r>
            <a:endParaRPr lang="en-US" altLang="zh-CN" dirty="0" smtClean="0"/>
          </a:p>
          <a:p>
            <a:r>
              <a:rPr lang="en-US" altLang="zh-CN" dirty="0" smtClean="0"/>
              <a:t>The </a:t>
            </a:r>
            <a:r>
              <a:rPr lang="en-US" altLang="zh-CN" b="1" dirty="0" smtClean="0"/>
              <a:t>Spitzer Space Telescope</a:t>
            </a:r>
            <a:r>
              <a:rPr lang="en-US" altLang="zh-CN" dirty="0" smtClean="0"/>
              <a:t> is an infrared space observatory launched</a:t>
            </a:r>
            <a:r>
              <a:rPr lang="en-US" altLang="zh-CN" baseline="0" dirty="0" smtClean="0"/>
              <a:t> 12 years ago</a:t>
            </a:r>
            <a:r>
              <a:rPr lang="en-US" altLang="zh-CN" dirty="0" smtClean="0"/>
              <a:t>. It is the fourth and final of the </a:t>
            </a:r>
            <a:r>
              <a:rPr lang="en-US" altLang="zh-CN" dirty="0" smtClean="0">
                <a:hlinkClick r:id="rId3" tooltip="NASA"/>
              </a:rPr>
              <a:t>NASA</a:t>
            </a:r>
            <a:r>
              <a:rPr lang="en-US" altLang="zh-CN" dirty="0" smtClean="0"/>
              <a:t> </a:t>
            </a:r>
            <a:r>
              <a:rPr lang="en-US" altLang="zh-CN" dirty="0" smtClean="0">
                <a:hlinkClick r:id="rId4" tooltip="Great Observatories program"/>
              </a:rPr>
              <a:t>Great Observatories program</a:t>
            </a:r>
            <a:r>
              <a:rPr lang="en-US" altLang="zh-CN" dirty="0" smtClean="0"/>
              <a:t>.</a:t>
            </a:r>
          </a:p>
          <a:p>
            <a:r>
              <a:rPr lang="en-US" altLang="zh-CN" dirty="0" smtClean="0"/>
              <a:t>credible</a:t>
            </a:r>
            <a:endParaRPr lang="zh-CN" altLang="en-US" dirty="0"/>
          </a:p>
        </p:txBody>
      </p:sp>
      <p:sp>
        <p:nvSpPr>
          <p:cNvPr id="4" name="灯片编号占位符 3"/>
          <p:cNvSpPr>
            <a:spLocks noGrp="1"/>
          </p:cNvSpPr>
          <p:nvPr>
            <p:ph type="sldNum" sz="quarter" idx="10"/>
          </p:nvPr>
        </p:nvSpPr>
        <p:spPr/>
        <p:txBody>
          <a:bodyPr/>
          <a:lstStyle/>
          <a:p>
            <a:fld id="{B960A8E9-4CCA-44F8-A261-E11C8DB744A4}" type="slidenum">
              <a:rPr lang="zh-CN" altLang="en-US" smtClean="0"/>
              <a:t>16</a:t>
            </a:fld>
            <a:endParaRPr lang="zh-CN" altLang="en-US"/>
          </a:p>
        </p:txBody>
      </p:sp>
    </p:spTree>
    <p:extLst>
      <p:ext uri="{BB962C8B-B14F-4D97-AF65-F5344CB8AC3E}">
        <p14:creationId xmlns:p14="http://schemas.microsoft.com/office/powerpoint/2010/main" val="169323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92E3E2B-618E-4C4D-8214-1FC1161AB1AF}" type="datetimeFigureOut">
              <a:rPr lang="zh-CN" altLang="en-US" smtClean="0"/>
              <a:t>2015/6/21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8E2E74-9B9B-4701-934A-EF498E12932F}" type="slidenum">
              <a:rPr lang="zh-CN" altLang="en-US" smtClean="0"/>
              <a:t>‹#›</a:t>
            </a:fld>
            <a:endParaRPr lang="zh-CN" altLang="en-US"/>
          </a:p>
        </p:txBody>
      </p:sp>
    </p:spTree>
    <p:extLst>
      <p:ext uri="{BB962C8B-B14F-4D97-AF65-F5344CB8AC3E}">
        <p14:creationId xmlns:p14="http://schemas.microsoft.com/office/powerpoint/2010/main" val="217213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2E3E2B-618E-4C4D-8214-1FC1161AB1AF}" type="datetimeFigureOut">
              <a:rPr lang="zh-CN" altLang="en-US" smtClean="0"/>
              <a:t>2015/6/21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8E2E74-9B9B-4701-934A-EF498E12932F}" type="slidenum">
              <a:rPr lang="zh-CN" altLang="en-US" smtClean="0"/>
              <a:t>‹#›</a:t>
            </a:fld>
            <a:endParaRPr lang="zh-CN" altLang="en-US"/>
          </a:p>
        </p:txBody>
      </p:sp>
    </p:spTree>
    <p:extLst>
      <p:ext uri="{BB962C8B-B14F-4D97-AF65-F5344CB8AC3E}">
        <p14:creationId xmlns:p14="http://schemas.microsoft.com/office/powerpoint/2010/main" val="112596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2E3E2B-618E-4C4D-8214-1FC1161AB1AF}" type="datetimeFigureOut">
              <a:rPr lang="zh-CN" altLang="en-US" smtClean="0"/>
              <a:t>2015/6/21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8E2E74-9B9B-4701-934A-EF498E12932F}" type="slidenum">
              <a:rPr lang="zh-CN" altLang="en-US" smtClean="0"/>
              <a:t>‹#›</a:t>
            </a:fld>
            <a:endParaRPr lang="zh-CN" altLang="en-US"/>
          </a:p>
        </p:txBody>
      </p:sp>
    </p:spTree>
    <p:extLst>
      <p:ext uri="{BB962C8B-B14F-4D97-AF65-F5344CB8AC3E}">
        <p14:creationId xmlns:p14="http://schemas.microsoft.com/office/powerpoint/2010/main" val="145023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92E3E2B-618E-4C4D-8214-1FC1161AB1AF}" type="datetimeFigureOut">
              <a:rPr lang="zh-CN" altLang="en-US" smtClean="0"/>
              <a:t>2015/6/21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8E2E74-9B9B-4701-934A-EF498E12932F}" type="slidenum">
              <a:rPr lang="zh-CN" altLang="en-US" smtClean="0"/>
              <a:t>‹#›</a:t>
            </a:fld>
            <a:endParaRPr lang="zh-CN" altLang="en-US"/>
          </a:p>
        </p:txBody>
      </p:sp>
    </p:spTree>
    <p:extLst>
      <p:ext uri="{BB962C8B-B14F-4D97-AF65-F5344CB8AC3E}">
        <p14:creationId xmlns:p14="http://schemas.microsoft.com/office/powerpoint/2010/main" val="19134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92E3E2B-618E-4C4D-8214-1FC1161AB1AF}" type="datetimeFigureOut">
              <a:rPr lang="zh-CN" altLang="en-US" smtClean="0"/>
              <a:t>2015/6/21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8E2E74-9B9B-4701-934A-EF498E12932F}" type="slidenum">
              <a:rPr lang="zh-CN" altLang="en-US" smtClean="0"/>
              <a:t>‹#›</a:t>
            </a:fld>
            <a:endParaRPr lang="zh-CN" altLang="en-US"/>
          </a:p>
        </p:txBody>
      </p:sp>
    </p:spTree>
    <p:extLst>
      <p:ext uri="{BB962C8B-B14F-4D97-AF65-F5344CB8AC3E}">
        <p14:creationId xmlns:p14="http://schemas.microsoft.com/office/powerpoint/2010/main" val="84133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92E3E2B-618E-4C4D-8214-1FC1161AB1AF}" type="datetimeFigureOut">
              <a:rPr lang="zh-CN" altLang="en-US" smtClean="0"/>
              <a:t>2015/6/21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8E2E74-9B9B-4701-934A-EF498E12932F}" type="slidenum">
              <a:rPr lang="zh-CN" altLang="en-US" smtClean="0"/>
              <a:t>‹#›</a:t>
            </a:fld>
            <a:endParaRPr lang="zh-CN" altLang="en-US"/>
          </a:p>
        </p:txBody>
      </p:sp>
    </p:spTree>
    <p:extLst>
      <p:ext uri="{BB962C8B-B14F-4D97-AF65-F5344CB8AC3E}">
        <p14:creationId xmlns:p14="http://schemas.microsoft.com/office/powerpoint/2010/main" val="70335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92E3E2B-618E-4C4D-8214-1FC1161AB1AF}" type="datetimeFigureOut">
              <a:rPr lang="zh-CN" altLang="en-US" smtClean="0"/>
              <a:t>2015/6/21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C8E2E74-9B9B-4701-934A-EF498E12932F}" type="slidenum">
              <a:rPr lang="zh-CN" altLang="en-US" smtClean="0"/>
              <a:t>‹#›</a:t>
            </a:fld>
            <a:endParaRPr lang="zh-CN" altLang="en-US"/>
          </a:p>
        </p:txBody>
      </p:sp>
    </p:spTree>
    <p:extLst>
      <p:ext uri="{BB962C8B-B14F-4D97-AF65-F5344CB8AC3E}">
        <p14:creationId xmlns:p14="http://schemas.microsoft.com/office/powerpoint/2010/main" val="189489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92E3E2B-618E-4C4D-8214-1FC1161AB1AF}" type="datetimeFigureOut">
              <a:rPr lang="zh-CN" altLang="en-US" smtClean="0"/>
              <a:t>2015/6/21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8E2E74-9B9B-4701-934A-EF498E12932F}" type="slidenum">
              <a:rPr lang="zh-CN" altLang="en-US" smtClean="0"/>
              <a:t>‹#›</a:t>
            </a:fld>
            <a:endParaRPr lang="zh-CN" altLang="en-US"/>
          </a:p>
        </p:txBody>
      </p:sp>
    </p:spTree>
    <p:extLst>
      <p:ext uri="{BB962C8B-B14F-4D97-AF65-F5344CB8AC3E}">
        <p14:creationId xmlns:p14="http://schemas.microsoft.com/office/powerpoint/2010/main" val="138609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2E3E2B-618E-4C4D-8214-1FC1161AB1AF}" type="datetimeFigureOut">
              <a:rPr lang="zh-CN" altLang="en-US" smtClean="0"/>
              <a:t>2015/6/21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8E2E74-9B9B-4701-934A-EF498E12932F}" type="slidenum">
              <a:rPr lang="zh-CN" altLang="en-US" smtClean="0"/>
              <a:t>‹#›</a:t>
            </a:fld>
            <a:endParaRPr lang="zh-CN" altLang="en-US"/>
          </a:p>
        </p:txBody>
      </p:sp>
    </p:spTree>
    <p:extLst>
      <p:ext uri="{BB962C8B-B14F-4D97-AF65-F5344CB8AC3E}">
        <p14:creationId xmlns:p14="http://schemas.microsoft.com/office/powerpoint/2010/main" val="268786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92E3E2B-618E-4C4D-8214-1FC1161AB1AF}" type="datetimeFigureOut">
              <a:rPr lang="zh-CN" altLang="en-US" smtClean="0"/>
              <a:t>2015/6/21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8E2E74-9B9B-4701-934A-EF498E12932F}" type="slidenum">
              <a:rPr lang="zh-CN" altLang="en-US" smtClean="0"/>
              <a:t>‹#›</a:t>
            </a:fld>
            <a:endParaRPr lang="zh-CN" altLang="en-US"/>
          </a:p>
        </p:txBody>
      </p:sp>
    </p:spTree>
    <p:extLst>
      <p:ext uri="{BB962C8B-B14F-4D97-AF65-F5344CB8AC3E}">
        <p14:creationId xmlns:p14="http://schemas.microsoft.com/office/powerpoint/2010/main" val="319485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92E3E2B-618E-4C4D-8214-1FC1161AB1AF}" type="datetimeFigureOut">
              <a:rPr lang="zh-CN" altLang="en-US" smtClean="0"/>
              <a:t>2015/6/21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8E2E74-9B9B-4701-934A-EF498E12932F}" type="slidenum">
              <a:rPr lang="zh-CN" altLang="en-US" smtClean="0"/>
              <a:t>‹#›</a:t>
            </a:fld>
            <a:endParaRPr lang="zh-CN" altLang="en-US"/>
          </a:p>
        </p:txBody>
      </p:sp>
    </p:spTree>
    <p:extLst>
      <p:ext uri="{BB962C8B-B14F-4D97-AF65-F5344CB8AC3E}">
        <p14:creationId xmlns:p14="http://schemas.microsoft.com/office/powerpoint/2010/main" val="270654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E3E2B-618E-4C4D-8214-1FC1161AB1AF}" type="datetimeFigureOut">
              <a:rPr lang="zh-CN" altLang="en-US" smtClean="0"/>
              <a:t>2015/6/21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E2E74-9B9B-4701-934A-EF498E12932F}" type="slidenum">
              <a:rPr lang="zh-CN" altLang="en-US" smtClean="0"/>
              <a:t>‹#›</a:t>
            </a:fld>
            <a:endParaRPr lang="zh-CN" altLang="en-US"/>
          </a:p>
        </p:txBody>
      </p:sp>
    </p:spTree>
    <p:extLst>
      <p:ext uri="{BB962C8B-B14F-4D97-AF65-F5344CB8AC3E}">
        <p14:creationId xmlns:p14="http://schemas.microsoft.com/office/powerpoint/2010/main" val="939227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9. Distances in open space </a:t>
            </a:r>
            <a:br>
              <a:rPr lang="en-US" altLang="zh-CN" dirty="0" smtClean="0"/>
            </a:br>
            <a:endParaRPr lang="zh-CN" altLang="en-US" dirty="0"/>
          </a:p>
        </p:txBody>
      </p:sp>
      <p:sp>
        <p:nvSpPr>
          <p:cNvPr id="3" name="副标题 2"/>
          <p:cNvSpPr>
            <a:spLocks noGrp="1"/>
          </p:cNvSpPr>
          <p:nvPr>
            <p:ph type="subTitle" idx="1"/>
          </p:nvPr>
        </p:nvSpPr>
        <p:spPr>
          <a:xfrm>
            <a:off x="1524000" y="3602038"/>
            <a:ext cx="9144000" cy="3255962"/>
          </a:xfrm>
        </p:spPr>
        <p:txBody>
          <a:bodyPr>
            <a:normAutofit/>
          </a:bodyPr>
          <a:lstStyle/>
          <a:p>
            <a:r>
              <a:rPr lang="en-US" altLang="zh-CN" dirty="0"/>
              <a:t>C</a:t>
            </a:r>
            <a:r>
              <a:rPr lang="en-US" altLang="zh-CN" dirty="0" smtClean="0"/>
              <a:t>hina</a:t>
            </a:r>
          </a:p>
          <a:p>
            <a:r>
              <a:rPr lang="en-US" altLang="zh-CN" dirty="0" smtClean="0"/>
              <a:t>Zhu</a:t>
            </a:r>
            <a:endParaRPr lang="zh-CN" altLang="en-US" dirty="0"/>
          </a:p>
        </p:txBody>
      </p:sp>
    </p:spTree>
    <p:extLst>
      <p:ext uri="{BB962C8B-B14F-4D97-AF65-F5344CB8AC3E}">
        <p14:creationId xmlns:p14="http://schemas.microsoft.com/office/powerpoint/2010/main" val="119242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dirty="0" smtClean="0"/>
              <a:t>三角视差  </a:t>
            </a:r>
            <a:r>
              <a:rPr lang="en-US" altLang="zh-CN" dirty="0" smtClean="0"/>
              <a:t>(distant stars </a:t>
            </a:r>
            <a:r>
              <a:rPr lang="zh-CN" altLang="en-US" dirty="0" smtClean="0"/>
              <a:t>不动  测</a:t>
            </a:r>
            <a:r>
              <a:rPr lang="en-US" altLang="zh-CN" dirty="0" smtClean="0"/>
              <a:t>star</a:t>
            </a:r>
            <a:r>
              <a:rPr lang="zh-CN" altLang="en-US" dirty="0" smtClean="0"/>
              <a:t>关于</a:t>
            </a:r>
            <a:r>
              <a:rPr lang="en-US" altLang="zh-CN" dirty="0" smtClean="0"/>
              <a:t>distant stars</a:t>
            </a:r>
            <a:r>
              <a:rPr lang="zh-CN" altLang="en-US" dirty="0" smtClean="0"/>
              <a:t>的移动  </a:t>
            </a:r>
            <a:r>
              <a:rPr lang="en-US" altLang="zh-CN" dirty="0" smtClean="0"/>
              <a:t>)</a:t>
            </a:r>
          </a:p>
          <a:p>
            <a:r>
              <a:rPr lang="zh-CN" altLang="en-US" dirty="0" smtClean="0"/>
              <a:t>造父变星</a:t>
            </a:r>
            <a:endParaRPr lang="en-US" altLang="zh-CN" dirty="0" smtClean="0"/>
          </a:p>
          <a:p>
            <a:r>
              <a:rPr lang="zh-CN" altLang="en-US" dirty="0" smtClean="0"/>
              <a:t>超新星？</a:t>
            </a:r>
          </a:p>
          <a:p>
            <a:r>
              <a:rPr lang="zh-CN" altLang="en-US" dirty="0" smtClean="0"/>
              <a:t>谱线红移</a:t>
            </a:r>
            <a:endParaRPr lang="zh-CN" altLang="en-US" dirty="0"/>
          </a:p>
        </p:txBody>
      </p:sp>
    </p:spTree>
    <p:extLst>
      <p:ext uri="{BB962C8B-B14F-4D97-AF65-F5344CB8AC3E}">
        <p14:creationId xmlns:p14="http://schemas.microsoft.com/office/powerpoint/2010/main" val="603917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dirty="0" smtClean="0"/>
              <a:t>本底（无光</a:t>
            </a:r>
            <a:r>
              <a:rPr lang="en-US" altLang="zh-CN" dirty="0" err="1" smtClean="0"/>
              <a:t>ccd</a:t>
            </a:r>
            <a:r>
              <a:rPr lang="zh-CN" altLang="en-US" dirty="0" smtClean="0"/>
              <a:t>有计数）   （曝光</a:t>
            </a:r>
            <a:r>
              <a:rPr lang="en-US" altLang="zh-CN" dirty="0" smtClean="0"/>
              <a:t>0</a:t>
            </a:r>
            <a:r>
              <a:rPr lang="zh-CN" altLang="en-US" dirty="0" smtClean="0"/>
              <a:t>秒  减）</a:t>
            </a:r>
            <a:endParaRPr lang="en-US" altLang="zh-CN" dirty="0" smtClean="0"/>
          </a:p>
          <a:p>
            <a:r>
              <a:rPr lang="zh-CN" altLang="en-US" dirty="0" smtClean="0"/>
              <a:t>暗流 （</a:t>
            </a:r>
            <a:r>
              <a:rPr lang="zh-CN" altLang="en-US" dirty="0"/>
              <a:t>加</a:t>
            </a:r>
            <a:r>
              <a:rPr lang="zh-CN" altLang="en-US" dirty="0" smtClean="0"/>
              <a:t>电时间长，噪声）</a:t>
            </a:r>
            <a:endParaRPr lang="en-US" altLang="zh-CN" dirty="0" smtClean="0"/>
          </a:p>
          <a:p>
            <a:r>
              <a:rPr lang="zh-CN" altLang="en-US" dirty="0" smtClean="0"/>
              <a:t>平场</a:t>
            </a:r>
            <a:endParaRPr lang="en-US" altLang="zh-CN" dirty="0" smtClean="0"/>
          </a:p>
          <a:p>
            <a:r>
              <a:rPr lang="zh-CN" altLang="en-US" dirty="0" smtClean="0"/>
              <a:t>搜索（暗流 </a:t>
            </a:r>
            <a:r>
              <a:rPr lang="en-US" altLang="zh-CN" dirty="0" err="1" smtClean="0"/>
              <a:t>ccd</a:t>
            </a:r>
            <a:r>
              <a:rPr lang="en-US" altLang="zh-CN" dirty="0" smtClean="0"/>
              <a:t> </a:t>
            </a:r>
            <a:r>
              <a:rPr lang="zh-CN" altLang="en-US" dirty="0" smtClean="0"/>
              <a:t>）豆丁网</a:t>
            </a:r>
            <a:endParaRPr lang="en-US" altLang="zh-CN" dirty="0" smtClean="0"/>
          </a:p>
        </p:txBody>
      </p:sp>
    </p:spTree>
    <p:extLst>
      <p:ext uri="{BB962C8B-B14F-4D97-AF65-F5344CB8AC3E}">
        <p14:creationId xmlns:p14="http://schemas.microsoft.com/office/powerpoint/2010/main" val="300580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smtClean="0"/>
              <a:t>Determine </a:t>
            </a:r>
            <a:r>
              <a:rPr lang="en-US" altLang="zh-CN" dirty="0"/>
              <a:t>the distance between the two space objects of your choice.</a:t>
            </a:r>
          </a:p>
          <a:p>
            <a:endParaRPr lang="zh-CN" altLang="en-US" dirty="0"/>
          </a:p>
        </p:txBody>
      </p:sp>
    </p:spTree>
    <p:extLst>
      <p:ext uri="{BB962C8B-B14F-4D97-AF65-F5344CB8AC3E}">
        <p14:creationId xmlns:p14="http://schemas.microsoft.com/office/powerpoint/2010/main" val="140442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two space objects</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The Sun and APM 08279+5255</a:t>
            </a:r>
            <a:endParaRPr lang="zh-CN" altLang="en-US" dirty="0"/>
          </a:p>
        </p:txBody>
      </p:sp>
    </p:spTree>
    <p:extLst>
      <p:ext uri="{BB962C8B-B14F-4D97-AF65-F5344CB8AC3E}">
        <p14:creationId xmlns:p14="http://schemas.microsoft.com/office/powerpoint/2010/main" val="129214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00062"/>
            <a:ext cx="10515600" cy="1325563"/>
          </a:xfrm>
        </p:spPr>
        <p:txBody>
          <a:bodyPr/>
          <a:lstStyle/>
          <a:p>
            <a:r>
              <a:rPr lang="en-US" altLang="zh-CN" dirty="0"/>
              <a:t>APM 08279+5255</a:t>
            </a:r>
            <a:r>
              <a:rPr lang="zh-CN" altLang="en-US" dirty="0"/>
              <a:t/>
            </a:r>
            <a:br>
              <a:rPr lang="zh-CN" altLang="en-US" dirty="0"/>
            </a:br>
            <a:endParaRPr lang="zh-CN" altLang="en-US" dirty="0"/>
          </a:p>
        </p:txBody>
      </p:sp>
      <p:sp>
        <p:nvSpPr>
          <p:cNvPr id="3" name="内容占位符 2"/>
          <p:cNvSpPr>
            <a:spLocks noGrp="1"/>
          </p:cNvSpPr>
          <p:nvPr>
            <p:ph idx="1"/>
          </p:nvPr>
        </p:nvSpPr>
        <p:spPr/>
        <p:txBody>
          <a:bodyPr/>
          <a:lstStyle/>
          <a:p>
            <a:r>
              <a:rPr lang="en-US" altLang="zh-CN" dirty="0" smtClean="0"/>
              <a:t>Quasar</a:t>
            </a:r>
          </a:p>
          <a:p>
            <a:r>
              <a:rPr lang="en-US" altLang="zh-CN" dirty="0"/>
              <a:t>Lynx (constellation</a:t>
            </a:r>
            <a:r>
              <a:rPr lang="en-US" altLang="zh-CN" dirty="0" smtClean="0"/>
              <a:t>)</a:t>
            </a:r>
          </a:p>
          <a:p>
            <a:r>
              <a:rPr lang="en-US" altLang="zh-CN" dirty="0" smtClean="0"/>
              <a:t>One of the most luminous object in the universe</a:t>
            </a:r>
            <a:endParaRPr lang="zh-CN" altLang="en-US" dirty="0"/>
          </a:p>
        </p:txBody>
      </p:sp>
      <p:pic>
        <p:nvPicPr>
          <p:cNvPr id="5" name="图片 4"/>
          <p:cNvPicPr>
            <a:picLocks noChangeAspect="1"/>
          </p:cNvPicPr>
          <p:nvPr/>
        </p:nvPicPr>
        <p:blipFill>
          <a:blip r:embed="rId3"/>
          <a:stretch>
            <a:fillRect/>
          </a:stretch>
        </p:blipFill>
        <p:spPr>
          <a:xfrm>
            <a:off x="3679140" y="1162843"/>
            <a:ext cx="4182218" cy="4554107"/>
          </a:xfrm>
          <a:prstGeom prst="rect">
            <a:avLst/>
          </a:prstGeom>
        </p:spPr>
      </p:pic>
    </p:spTree>
    <p:extLst>
      <p:ext uri="{BB962C8B-B14F-4D97-AF65-F5344CB8AC3E}">
        <p14:creationId xmlns:p14="http://schemas.microsoft.com/office/powerpoint/2010/main" val="131236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2733" y="500062"/>
            <a:ext cx="10515600" cy="1325563"/>
          </a:xfrm>
        </p:spPr>
        <p:txBody>
          <a:bodyPr/>
          <a:lstStyle/>
          <a:p>
            <a:r>
              <a:rPr lang="en-US" altLang="zh-CN" dirty="0" smtClean="0"/>
              <a:t>Theory</a:t>
            </a:r>
            <a:br>
              <a:rPr lang="en-US" altLang="zh-CN" dirty="0" smtClean="0"/>
            </a:b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smtClean="0"/>
                  <a:t>The </a:t>
                </a:r>
                <a:r>
                  <a:rPr lang="en-US" altLang="zh-CN" dirty="0"/>
                  <a:t>distance between the sun and  APM 08279+5255</a:t>
                </a:r>
                <a:r>
                  <a:rPr lang="zh-CN" altLang="en-US" dirty="0"/>
                  <a:t> </a:t>
                </a:r>
                <a:r>
                  <a:rPr lang="en-US" altLang="zh-CN" dirty="0"/>
                  <a:t>→ The distance between the earth and  APM 08279+5255 </a:t>
                </a:r>
                <a:endParaRPr lang="zh-CN" altLang="en-US" dirty="0"/>
              </a:p>
              <a:p>
                <a:endParaRPr lang="en-US" altLang="zh-CN" dirty="0"/>
              </a:p>
              <a:p>
                <a:r>
                  <a:rPr lang="en-US" altLang="zh-CN" dirty="0"/>
                  <a:t>Redshift of spectral line</a:t>
                </a:r>
                <a:r>
                  <a:rPr lang="en-US" altLang="zh-CN" dirty="0" smtClean="0"/>
                  <a:t>	</a:t>
                </a:r>
              </a:p>
              <a:p>
                <a:pPr lvl="1"/>
                <a:r>
                  <a:rPr lang="en-US" altLang="zh-CN" sz="2800" dirty="0" smtClean="0"/>
                  <a:t>Expansion of the space</a:t>
                </a:r>
              </a:p>
              <a:p>
                <a:pPr lvl="1"/>
                <a:r>
                  <a:rPr lang="en-US" altLang="zh-CN" sz="2800" dirty="0" smtClean="0"/>
                  <a:t>Doppler effect</a:t>
                </a:r>
                <a:endParaRPr lang="en-US" altLang="zh-CN" sz="2800" dirty="0"/>
              </a:p>
              <a:p>
                <a:pPr lvl="2"/>
                <a:r>
                  <a:rPr lang="en-US" altLang="zh-CN" sz="2800" dirty="0" smtClean="0"/>
                  <a:t>Hubble’s </a:t>
                </a:r>
                <a:r>
                  <a:rPr lang="en-US" altLang="zh-CN" sz="2800" dirty="0"/>
                  <a:t>Law </a:t>
                </a:r>
              </a:p>
              <a:p>
                <a:pPr lvl="3"/>
                <a:r>
                  <a:rPr lang="en-US" altLang="zh-CN" sz="2800" dirty="0"/>
                  <a:t>another empirical formula</a:t>
                </a:r>
              </a:p>
              <a:p>
                <a:pPr lvl="3"/>
                <a:r>
                  <a:rPr lang="en-US" altLang="zh-CN" sz="2800" dirty="0"/>
                  <a:t>Z = H*d /</a:t>
                </a:r>
                <a:r>
                  <a:rPr lang="en-US" altLang="zh-CN" sz="2800" dirty="0" smtClean="0"/>
                  <a:t>c  (Z</a:t>
                </a:r>
                <a:r>
                  <a:rPr lang="en-US" altLang="zh-CN" sz="2800" dirty="0"/>
                  <a:t>=(l-</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𝑙</m:t>
                        </m:r>
                      </m:e>
                      <m:sub>
                        <m:eqArr>
                          <m:eqArrPr>
                            <m:ctrlPr>
                              <a:rPr lang="zh-CN" altLang="zh-CN" sz="2800" i="1">
                                <a:latin typeface="Cambria Math" panose="02040503050406030204" pitchFamily="18" charset="0"/>
                              </a:rPr>
                            </m:ctrlPr>
                          </m:eqArrPr>
                          <m:e>
                            <m:r>
                              <a:rPr lang="en-US" altLang="zh-CN" sz="2800" i="1">
                                <a:latin typeface="Cambria Math" panose="02040503050406030204" pitchFamily="18" charset="0"/>
                              </a:rPr>
                              <m:t>0</m:t>
                            </m:r>
                          </m:e>
                          <m:e/>
                        </m:eqArr>
                      </m:sub>
                    </m:sSub>
                  </m:oMath>
                </a14:m>
                <a:r>
                  <a:rPr lang="en-US" altLang="zh-CN" sz="2800" dirty="0" smtClean="0"/>
                  <a:t>)/ </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𝑙</m:t>
                        </m:r>
                      </m:e>
                      <m:sub>
                        <m:eqArr>
                          <m:eqArrPr>
                            <m:ctrlPr>
                              <a:rPr lang="zh-CN" altLang="zh-CN" sz="2800" i="1">
                                <a:latin typeface="Cambria Math" panose="02040503050406030204" pitchFamily="18" charset="0"/>
                              </a:rPr>
                            </m:ctrlPr>
                          </m:eqArrPr>
                          <m:e>
                            <m:r>
                              <a:rPr lang="en-US" altLang="zh-CN" sz="2800" i="1">
                                <a:latin typeface="Cambria Math" panose="02040503050406030204" pitchFamily="18" charset="0"/>
                              </a:rPr>
                              <m:t>0</m:t>
                            </m:r>
                          </m:e>
                          <m:e/>
                        </m:eqArr>
                      </m:sub>
                    </m:sSub>
                    <m:r>
                      <a:rPr lang="en-US" altLang="zh-CN" sz="2800" b="0" i="1" smtClean="0">
                        <a:latin typeface="Cambria Math" panose="02040503050406030204" pitchFamily="18" charset="0"/>
                      </a:rPr>
                      <m:t>,</m:t>
                    </m:r>
                    <m:r>
                      <a:rPr lang="en-US" altLang="zh-CN" sz="2800" b="0" i="0">
                        <a:latin typeface="Cambria Math" panose="02040503050406030204" pitchFamily="18" charset="0"/>
                      </a:rPr>
                      <m:t> </m:t>
                    </m:r>
                  </m:oMath>
                </a14:m>
                <a:r>
                  <a:rPr lang="en-US" altLang="zh-CN" sz="2800" dirty="0" smtClean="0"/>
                  <a:t>H=74.3±2.1(km/s</a:t>
                </a:r>
                <a:r>
                  <a:rPr lang="en-US" altLang="zh-CN" sz="2800" dirty="0"/>
                  <a:t>)/</a:t>
                </a:r>
                <a:r>
                  <a:rPr lang="en-US" altLang="zh-CN" sz="2800" dirty="0" err="1"/>
                  <a:t>Mpc</a:t>
                </a:r>
                <a:r>
                  <a:rPr lang="en-US" altLang="zh-CN" sz="2800" dirty="0"/>
                  <a:t>)</a:t>
                </a:r>
              </a:p>
              <a:p>
                <a:pPr lvl="1"/>
                <a:endParaRPr lang="en-US" altLang="zh-CN" sz="2800" dirty="0"/>
              </a:p>
              <a:p>
                <a:pPr lvl="1"/>
                <a:endParaRPr lang="en-US" altLang="zh-CN" sz="2800" dirty="0" smtClean="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1043" t="-2241" r="-10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7642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Collection of datas</a:t>
            </a:r>
            <a:endParaRPr lang="zh-CN" altLang="en-US" dirty="0"/>
          </a:p>
        </p:txBody>
      </p:sp>
      <p:sp>
        <p:nvSpPr>
          <p:cNvPr id="3" name="内容占位符 2"/>
          <p:cNvSpPr>
            <a:spLocks noGrp="1"/>
          </p:cNvSpPr>
          <p:nvPr>
            <p:ph idx="1"/>
          </p:nvPr>
        </p:nvSpPr>
        <p:spPr/>
        <p:txBody>
          <a:bodyPr/>
          <a:lstStyle/>
          <a:p>
            <a:r>
              <a:rPr lang="en-US" altLang="zh-CN" dirty="0"/>
              <a:t>spitzer space telescope</a:t>
            </a:r>
          </a:p>
          <a:p>
            <a:pPr marL="685800" lvl="2">
              <a:spcBef>
                <a:spcPts val="1000"/>
              </a:spcBef>
            </a:pPr>
            <a:r>
              <a:rPr lang="en-US" altLang="zh-CN" sz="2800" dirty="0"/>
              <a:t>an infrared space observatory           </a:t>
            </a:r>
          </a:p>
          <a:p>
            <a:pPr marL="685800" lvl="2">
              <a:spcBef>
                <a:spcPts val="1000"/>
              </a:spcBef>
            </a:pPr>
            <a:r>
              <a:rPr lang="en-US" altLang="zh-CN" sz="2800" dirty="0"/>
              <a:t>NASA</a:t>
            </a:r>
          </a:p>
          <a:p>
            <a:pPr marL="228600" lvl="1">
              <a:spcBef>
                <a:spcPts val="1000"/>
              </a:spcBef>
            </a:pPr>
            <a:endParaRPr lang="zh-CN" altLang="zh-CN" sz="2800" dirty="0"/>
          </a:p>
          <a:p>
            <a:endParaRPr lang="zh-CN" altLang="en-US" dirty="0"/>
          </a:p>
        </p:txBody>
      </p:sp>
    </p:spTree>
    <p:extLst>
      <p:ext uri="{BB962C8B-B14F-4D97-AF65-F5344CB8AC3E}">
        <p14:creationId xmlns:p14="http://schemas.microsoft.com/office/powerpoint/2010/main" val="13251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r>
              <a:rPr lang="en-US" altLang="zh-CN" dirty="0"/>
              <a:t>D</a:t>
            </a:r>
            <a:r>
              <a:rPr lang="en-US" altLang="zh-CN" dirty="0" smtClean="0"/>
              <a:t>ownload and Extract </a:t>
            </a:r>
            <a:r>
              <a:rPr lang="en-US" altLang="zh-CN" dirty="0"/>
              <a:t>data (Spice)</a:t>
            </a:r>
            <a:br>
              <a:rPr lang="en-US" altLang="zh-CN" dirty="0"/>
            </a:br>
            <a:endParaRPr lang="zh-CN" altLang="en-US" dirty="0"/>
          </a:p>
        </p:txBody>
      </p:sp>
      <p:pic>
        <p:nvPicPr>
          <p:cNvPr id="5" name="内容占位符 4"/>
          <p:cNvPicPr>
            <a:picLocks noGrp="1" noChangeAspect="1"/>
          </p:cNvPicPr>
          <p:nvPr>
            <p:ph idx="1"/>
          </p:nvPr>
        </p:nvPicPr>
        <p:blipFill>
          <a:blip r:embed="rId2"/>
          <a:stretch>
            <a:fillRect/>
          </a:stretch>
        </p:blipFill>
        <p:spPr>
          <a:xfrm>
            <a:off x="558801" y="1027906"/>
            <a:ext cx="11291674" cy="5179036"/>
          </a:xfrm>
          <a:prstGeom prst="rect">
            <a:avLst/>
          </a:prstGeom>
        </p:spPr>
      </p:pic>
    </p:spTree>
    <p:extLst>
      <p:ext uri="{BB962C8B-B14F-4D97-AF65-F5344CB8AC3E}">
        <p14:creationId xmlns:p14="http://schemas.microsoft.com/office/powerpoint/2010/main" val="194654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Plot (</a:t>
            </a:r>
            <a:r>
              <a:rPr lang="en-US" altLang="zh-CN" dirty="0" err="1"/>
              <a:t>mathematica</a:t>
            </a:r>
            <a:r>
              <a:rPr lang="en-US" altLang="zh-CN" dirty="0"/>
              <a:t>)</a:t>
            </a:r>
            <a:br>
              <a:rPr lang="en-US" altLang="zh-CN" dirty="0"/>
            </a:b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838200" y="1027906"/>
            <a:ext cx="9347868" cy="5733632"/>
          </a:xfrm>
          <a:prstGeom prst="rect">
            <a:avLst/>
          </a:prstGeom>
        </p:spPr>
      </p:pic>
    </p:spTree>
    <p:extLst>
      <p:ext uri="{BB962C8B-B14F-4D97-AF65-F5344CB8AC3E}">
        <p14:creationId xmlns:p14="http://schemas.microsoft.com/office/powerpoint/2010/main" val="28947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1100666" y="1315662"/>
            <a:ext cx="8522229" cy="5371264"/>
          </a:xfrm>
          <a:prstGeom prst="rect">
            <a:avLst/>
          </a:prstGeom>
        </p:spPr>
      </p:pic>
    </p:spTree>
    <p:extLst>
      <p:ext uri="{BB962C8B-B14F-4D97-AF65-F5344CB8AC3E}">
        <p14:creationId xmlns:p14="http://schemas.microsoft.com/office/powerpoint/2010/main" val="2877861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Statement of problem 9</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How do astronomers measure distances between the planets of the Solar System, between the stars in our Galaxy, or between the galaxies? Determine the distance between the two space objects of your choice.</a:t>
            </a:r>
          </a:p>
          <a:p>
            <a:pPr marL="0" indent="0">
              <a:buNone/>
            </a:pPr>
            <a:endParaRPr lang="en-US" altLang="zh-CN" dirty="0"/>
          </a:p>
          <a:p>
            <a:pPr marL="0" indent="0">
              <a:buNone/>
            </a:pPr>
            <a:r>
              <a:rPr lang="en-US" altLang="zh-CN" dirty="0" smtClean="0"/>
              <a:t> </a:t>
            </a:r>
            <a:endParaRPr lang="en-US" altLang="zh-CN" dirty="0"/>
          </a:p>
          <a:p>
            <a:pPr marL="0" indent="0">
              <a:buNone/>
            </a:pPr>
            <a:endParaRPr lang="en-US" altLang="zh-CN" dirty="0" smtClean="0"/>
          </a:p>
          <a:p>
            <a:endParaRPr lang="zh-CN" altLang="en-US" dirty="0"/>
          </a:p>
        </p:txBody>
      </p:sp>
    </p:spTree>
    <p:extLst>
      <p:ext uri="{BB962C8B-B14F-4D97-AF65-F5344CB8AC3E}">
        <p14:creationId xmlns:p14="http://schemas.microsoft.com/office/powerpoint/2010/main" val="12086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Plot (</a:t>
            </a:r>
            <a:r>
              <a:rPr lang="en-US" altLang="zh-CN" dirty="0" err="1"/>
              <a:t>mathematica</a:t>
            </a:r>
            <a:r>
              <a:rPr lang="en-US" altLang="zh-CN" dirty="0"/>
              <a:t>)</a:t>
            </a:r>
            <a:br>
              <a:rPr lang="en-US" altLang="zh-CN"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838200" y="1160673"/>
            <a:ext cx="9721313" cy="5697327"/>
          </a:xfrm>
          <a:prstGeom prst="rect">
            <a:avLst/>
          </a:prstGeom>
        </p:spPr>
      </p:pic>
    </p:spTree>
    <p:extLst>
      <p:ext uri="{BB962C8B-B14F-4D97-AF65-F5344CB8AC3E}">
        <p14:creationId xmlns:p14="http://schemas.microsoft.com/office/powerpoint/2010/main" val="67996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Observed wavelength</a:t>
            </a:r>
            <a:endParaRPr lang="zh-CN" altLang="en-US" dirty="0"/>
          </a:p>
        </p:txBody>
      </p:sp>
      <p:sp>
        <p:nvSpPr>
          <p:cNvPr id="3" name="内容占位符 2"/>
          <p:cNvSpPr>
            <a:spLocks noGrp="1"/>
          </p:cNvSpPr>
          <p:nvPr>
            <p:ph idx="1"/>
          </p:nvPr>
        </p:nvSpPr>
        <p:spPr>
          <a:xfrm>
            <a:off x="946688" y="1887619"/>
            <a:ext cx="10515600" cy="4351338"/>
          </a:xfrm>
        </p:spPr>
        <p:txBody>
          <a:bodyPr/>
          <a:lstStyle/>
          <a:p>
            <a:r>
              <a:rPr lang="en-US" altLang="zh-CN" dirty="0" smtClean="0"/>
              <a:t>Observed wavelength of Pa</a:t>
            </a:r>
            <a:r>
              <a:rPr lang="el-GR" altLang="zh-CN" dirty="0" smtClean="0"/>
              <a:t>α</a:t>
            </a:r>
            <a:r>
              <a:rPr lang="en-US" altLang="zh-CN" dirty="0" smtClean="0"/>
              <a:t>:9.26</a:t>
            </a:r>
            <a:r>
              <a:rPr lang="el-GR" altLang="zh-CN" dirty="0" smtClean="0"/>
              <a:t> </a:t>
            </a:r>
            <a:r>
              <a:rPr lang="el-GR" altLang="zh-CN" dirty="0"/>
              <a:t>μ</a:t>
            </a:r>
            <a:r>
              <a:rPr lang="en-US" altLang="zh-CN" dirty="0"/>
              <a:t>m</a:t>
            </a:r>
            <a:endParaRPr lang="en-US" altLang="zh-CN" dirty="0" smtClean="0"/>
          </a:p>
          <a:p>
            <a:r>
              <a:rPr lang="en-US" altLang="zh-CN" dirty="0" smtClean="0"/>
              <a:t>Observed wavelength of Pa</a:t>
            </a:r>
            <a:r>
              <a:rPr lang="el-GR" altLang="zh-CN" dirty="0" smtClean="0"/>
              <a:t>β</a:t>
            </a:r>
            <a:r>
              <a:rPr lang="en-US" altLang="zh-CN" dirty="0" smtClean="0"/>
              <a:t>:6.30 </a:t>
            </a:r>
            <a:r>
              <a:rPr lang="el-GR" altLang="zh-CN" dirty="0" smtClean="0"/>
              <a:t>μ</a:t>
            </a:r>
            <a:r>
              <a:rPr lang="en-US" altLang="zh-CN" dirty="0"/>
              <a:t>m</a:t>
            </a:r>
            <a:endParaRPr lang="zh-CN" altLang="en-US" dirty="0"/>
          </a:p>
        </p:txBody>
      </p:sp>
    </p:spTree>
    <p:extLst>
      <p:ext uri="{BB962C8B-B14F-4D97-AF65-F5344CB8AC3E}">
        <p14:creationId xmlns:p14="http://schemas.microsoft.com/office/powerpoint/2010/main" val="136621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Rest wavelength</a:t>
            </a:r>
            <a:endParaRPr lang="zh-CN" altLang="en-US" dirty="0"/>
          </a:p>
        </p:txBody>
      </p:sp>
      <p:sp>
        <p:nvSpPr>
          <p:cNvPr id="5" name="内容占位符 4"/>
          <p:cNvSpPr>
            <a:spLocks noGrp="1"/>
          </p:cNvSpPr>
          <p:nvPr>
            <p:ph idx="1"/>
          </p:nvPr>
        </p:nvSpPr>
        <p:spPr/>
        <p:txBody>
          <a:bodyPr/>
          <a:lstStyle/>
          <a:p>
            <a:r>
              <a:rPr lang="en-US" altLang="zh-CN" dirty="0" smtClean="0"/>
              <a:t>Rest wavelength </a:t>
            </a:r>
            <a:r>
              <a:rPr lang="en-US" altLang="zh-CN" dirty="0"/>
              <a:t>of Pa</a:t>
            </a:r>
            <a:r>
              <a:rPr lang="el-GR" altLang="zh-CN" dirty="0"/>
              <a:t>α</a:t>
            </a:r>
            <a:r>
              <a:rPr lang="en-US" altLang="zh-CN" dirty="0" smtClean="0"/>
              <a:t>:1.85</a:t>
            </a:r>
            <a:r>
              <a:rPr lang="el-GR" altLang="zh-CN" dirty="0" smtClean="0"/>
              <a:t> </a:t>
            </a:r>
            <a:r>
              <a:rPr lang="el-GR" altLang="zh-CN" dirty="0"/>
              <a:t>μ</a:t>
            </a:r>
            <a:r>
              <a:rPr lang="en-US" altLang="zh-CN" dirty="0" smtClean="0"/>
              <a:t>m</a:t>
            </a:r>
            <a:endParaRPr lang="en-US" altLang="zh-CN" dirty="0"/>
          </a:p>
          <a:p>
            <a:endParaRPr lang="en-US" altLang="zh-CN" dirty="0" smtClean="0"/>
          </a:p>
          <a:p>
            <a:r>
              <a:rPr lang="en-US" altLang="zh-CN" dirty="0" smtClean="0"/>
              <a:t>Rest wavelength </a:t>
            </a:r>
            <a:r>
              <a:rPr lang="en-US" altLang="zh-CN" dirty="0"/>
              <a:t>of Pa</a:t>
            </a:r>
            <a:r>
              <a:rPr lang="el-GR" altLang="zh-CN" dirty="0"/>
              <a:t>β</a:t>
            </a:r>
            <a:r>
              <a:rPr lang="en-US" altLang="zh-CN" dirty="0" smtClean="0"/>
              <a:t>:1.18</a:t>
            </a:r>
            <a:r>
              <a:rPr lang="el-GR" altLang="zh-CN" dirty="0" smtClean="0"/>
              <a:t>μ</a:t>
            </a:r>
            <a:r>
              <a:rPr lang="en-US" altLang="zh-CN" dirty="0"/>
              <a:t>m</a:t>
            </a:r>
            <a:endParaRPr lang="zh-CN" altLang="en-US" dirty="0"/>
          </a:p>
          <a:p>
            <a:endParaRPr lang="zh-CN" altLang="en-US" dirty="0"/>
          </a:p>
        </p:txBody>
      </p:sp>
      <p:pic>
        <p:nvPicPr>
          <p:cNvPr id="6" name="内容占位符 3"/>
          <p:cNvPicPr>
            <a:picLocks noChangeAspect="1"/>
          </p:cNvPicPr>
          <p:nvPr/>
        </p:nvPicPr>
        <p:blipFill>
          <a:blip r:embed="rId3"/>
          <a:stretch>
            <a:fillRect/>
          </a:stretch>
        </p:blipFill>
        <p:spPr>
          <a:xfrm>
            <a:off x="1807086" y="2475518"/>
            <a:ext cx="6315075" cy="323850"/>
          </a:xfrm>
          <a:prstGeom prst="rect">
            <a:avLst/>
          </a:prstGeom>
        </p:spPr>
      </p:pic>
      <p:pic>
        <p:nvPicPr>
          <p:cNvPr id="7" name="图片 6"/>
          <p:cNvPicPr>
            <a:picLocks noChangeAspect="1"/>
          </p:cNvPicPr>
          <p:nvPr/>
        </p:nvPicPr>
        <p:blipFill>
          <a:blip r:embed="rId4"/>
          <a:stretch>
            <a:fillRect/>
          </a:stretch>
        </p:blipFill>
        <p:spPr>
          <a:xfrm>
            <a:off x="1854711" y="3258761"/>
            <a:ext cx="6267450" cy="381000"/>
          </a:xfrm>
          <a:prstGeom prst="rect">
            <a:avLst/>
          </a:prstGeom>
        </p:spPr>
      </p:pic>
    </p:spTree>
    <p:extLst>
      <p:ext uri="{BB962C8B-B14F-4D97-AF65-F5344CB8AC3E}">
        <p14:creationId xmlns:p14="http://schemas.microsoft.com/office/powerpoint/2010/main" val="149401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dirty="0"/>
              <a:t>Z=4.01(pa</a:t>
            </a:r>
            <a:r>
              <a:rPr lang="el-GR" altLang="zh-CN" dirty="0"/>
              <a:t>α</a:t>
            </a:r>
            <a:r>
              <a:rPr lang="en-US" altLang="zh-CN" dirty="0"/>
              <a:t>)</a:t>
            </a:r>
          </a:p>
          <a:p>
            <a:r>
              <a:rPr lang="en-US" altLang="zh-CN" dirty="0" smtClean="0"/>
              <a:t>Z=4.34 (</a:t>
            </a:r>
            <a:r>
              <a:rPr lang="en-US" altLang="zh-CN" dirty="0"/>
              <a:t>pa</a:t>
            </a:r>
            <a:r>
              <a:rPr lang="el-GR" altLang="zh-CN" dirty="0"/>
              <a:t>β</a:t>
            </a:r>
            <a:r>
              <a:rPr lang="en-US" altLang="zh-CN" dirty="0"/>
              <a:t>)</a:t>
            </a:r>
          </a:p>
          <a:p>
            <a:r>
              <a:rPr lang="en-US" altLang="zh-CN" dirty="0" smtClean="0"/>
              <a:t>Average </a:t>
            </a:r>
            <a:r>
              <a:rPr lang="en-US" altLang="zh-CN" dirty="0"/>
              <a:t>and Bringing it into </a:t>
            </a:r>
            <a:r>
              <a:rPr lang="en-US" altLang="zh-CN" dirty="0" smtClean="0"/>
              <a:t>the Hubble’s law </a:t>
            </a:r>
            <a:endParaRPr lang="en-US" altLang="zh-CN" dirty="0"/>
          </a:p>
          <a:p>
            <a:pPr lvl="1"/>
            <a:r>
              <a:rPr lang="en-US" altLang="zh-CN" sz="2800" dirty="0" smtClean="0"/>
              <a:t>Average of Z=4.18</a:t>
            </a:r>
          </a:p>
          <a:p>
            <a:pPr lvl="1"/>
            <a:r>
              <a:rPr lang="en-US" altLang="zh-CN" sz="2800" dirty="0" smtClean="0"/>
              <a:t>D=16.88gpc</a:t>
            </a:r>
          </a:p>
        </p:txBody>
      </p:sp>
    </p:spTree>
    <p:extLst>
      <p:ext uri="{BB962C8B-B14F-4D97-AF65-F5344CB8AC3E}">
        <p14:creationId xmlns:p14="http://schemas.microsoft.com/office/powerpoint/2010/main" val="91503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Error </a:t>
            </a:r>
            <a:r>
              <a:rPr lang="en-US" altLang="zh-CN" dirty="0" smtClean="0"/>
              <a:t>analysis</a:t>
            </a:r>
            <a:endParaRPr lang="zh-CN" altLang="en-US" dirty="0"/>
          </a:p>
        </p:txBody>
      </p:sp>
      <p:sp>
        <p:nvSpPr>
          <p:cNvPr id="3" name="内容占位符 2"/>
          <p:cNvSpPr>
            <a:spLocks noGrp="1"/>
          </p:cNvSpPr>
          <p:nvPr>
            <p:ph idx="1"/>
          </p:nvPr>
        </p:nvSpPr>
        <p:spPr/>
        <p:txBody>
          <a:bodyPr/>
          <a:lstStyle/>
          <a:p>
            <a:r>
              <a:rPr lang="en-US" altLang="zh-CN" i="1" dirty="0" smtClean="0"/>
              <a:t>Hubble constant</a:t>
            </a:r>
            <a:endParaRPr lang="en-US" altLang="zh-CN" dirty="0" smtClean="0"/>
          </a:p>
          <a:p>
            <a:r>
              <a:rPr lang="en-US" altLang="zh-CN" dirty="0" smtClean="0"/>
              <a:t>Interference</a:t>
            </a:r>
            <a:r>
              <a:rPr lang="zh-CN" altLang="en-US" dirty="0" smtClean="0"/>
              <a:t> </a:t>
            </a:r>
            <a:r>
              <a:rPr lang="en-US" altLang="zh-CN" dirty="0" smtClean="0"/>
              <a:t>of other space object</a:t>
            </a:r>
          </a:p>
          <a:p>
            <a:r>
              <a:rPr lang="en-US" altLang="zh-CN" dirty="0" smtClean="0"/>
              <a:t>Limits of spitzer</a:t>
            </a:r>
          </a:p>
          <a:p>
            <a:endParaRPr lang="en-US" altLang="zh-CN" dirty="0" smtClean="0"/>
          </a:p>
          <a:p>
            <a:endParaRPr lang="en-US" altLang="zh-CN" dirty="0" smtClean="0"/>
          </a:p>
          <a:p>
            <a:pPr marL="0" indent="0">
              <a:buNone/>
            </a:pPr>
            <a:r>
              <a:rPr lang="zh-CN" altLang="en-US" dirty="0" smtClean="0"/>
              <a:t>   </a:t>
            </a:r>
            <a:endParaRPr lang="zh-CN" altLang="en-US" dirty="0"/>
          </a:p>
        </p:txBody>
      </p:sp>
    </p:spTree>
    <p:extLst>
      <p:ext uri="{BB962C8B-B14F-4D97-AF65-F5344CB8AC3E}">
        <p14:creationId xmlns:p14="http://schemas.microsoft.com/office/powerpoint/2010/main" val="120206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Reference documentation</a:t>
            </a:r>
            <a:endParaRPr lang="zh-CN" altLang="en-US" dirty="0"/>
          </a:p>
        </p:txBody>
      </p:sp>
      <p:sp>
        <p:nvSpPr>
          <p:cNvPr id="3" name="内容占位符 2"/>
          <p:cNvSpPr>
            <a:spLocks noGrp="1"/>
          </p:cNvSpPr>
          <p:nvPr>
            <p:ph idx="1"/>
          </p:nvPr>
        </p:nvSpPr>
        <p:spPr/>
        <p:txBody>
          <a:bodyPr>
            <a:normAutofit/>
          </a:bodyPr>
          <a:lstStyle/>
          <a:p>
            <a:r>
              <a:rPr lang="en-US" altLang="zh-CN" sz="1800" dirty="0" smtClean="0"/>
              <a:t>[1]</a:t>
            </a:r>
            <a:r>
              <a:rPr lang="fr-FR" altLang="zh-CN" sz="1800" dirty="0"/>
              <a:t> B. T. Soifer</a:t>
            </a:r>
            <a:r>
              <a:rPr lang="fr-FR" altLang="zh-CN" sz="1800" dirty="0" smtClean="0"/>
              <a:t>, </a:t>
            </a:r>
            <a:r>
              <a:rPr lang="fr-FR" altLang="zh-CN" sz="1800" dirty="0"/>
              <a:t>V. </a:t>
            </a:r>
            <a:r>
              <a:rPr lang="fr-FR" altLang="zh-CN" sz="1800" dirty="0" smtClean="0"/>
              <a:t>Charmandari</a:t>
            </a:r>
            <a:r>
              <a:rPr lang="en-US" altLang="zh-CN" sz="1800" dirty="0"/>
              <a:t>. SPITZER INFRARED SPECTROGRAPH (IRS</a:t>
            </a:r>
            <a:r>
              <a:rPr lang="en-US" altLang="zh-CN" sz="1800" dirty="0" smtClean="0"/>
              <a:t>) </a:t>
            </a:r>
            <a:r>
              <a:rPr lang="en-US" altLang="zh-CN" sz="1800" dirty="0"/>
              <a:t>OBSERVATIONS OF THE </a:t>
            </a:r>
            <a:r>
              <a:rPr lang="en-US" altLang="zh-CN" sz="1800" dirty="0" smtClean="0"/>
              <a:t>REDSHIFT 3.91 </a:t>
            </a:r>
            <a:r>
              <a:rPr lang="en-US" altLang="zh-CN" sz="1800" dirty="0"/>
              <a:t>QUASAR APM 08279+5255[J]. The Astrophysical Journal Supplement Series</a:t>
            </a:r>
            <a:r>
              <a:rPr lang="zh-CN" altLang="en-US" sz="1800" dirty="0" smtClean="0"/>
              <a:t>，</a:t>
            </a:r>
            <a:r>
              <a:rPr lang="en-US" altLang="zh-CN" sz="1800" dirty="0"/>
              <a:t>2004 </a:t>
            </a:r>
            <a:r>
              <a:rPr lang="en-US" altLang="zh-CN" sz="1800" dirty="0" smtClean="0"/>
              <a:t>September</a:t>
            </a:r>
            <a:r>
              <a:rPr lang="zh-CN" altLang="en-US" sz="1800" dirty="0"/>
              <a:t>：</a:t>
            </a:r>
            <a:r>
              <a:rPr lang="en-US" altLang="zh-CN" sz="1800" dirty="0" smtClean="0"/>
              <a:t>151–154</a:t>
            </a:r>
          </a:p>
          <a:p>
            <a:r>
              <a:rPr lang="en-US" altLang="zh-CN" sz="1800" dirty="0" smtClean="0"/>
              <a:t>[2] </a:t>
            </a:r>
            <a:r>
              <a:rPr lang="en-US" altLang="zh-CN" sz="1800" dirty="0" err="1"/>
              <a:t>Dondervogel</a:t>
            </a:r>
            <a:r>
              <a:rPr lang="en-US" altLang="zh-CN" sz="1800" dirty="0"/>
              <a:t> </a:t>
            </a:r>
            <a:r>
              <a:rPr lang="en-US" altLang="zh-CN" sz="1800" dirty="0" smtClean="0"/>
              <a:t>2</a:t>
            </a:r>
            <a:r>
              <a:rPr lang="zh-CN" altLang="en-US" sz="1800" dirty="0" smtClean="0"/>
              <a:t>．</a:t>
            </a:r>
            <a:r>
              <a:rPr lang="en-US" altLang="zh-CN" sz="1800" dirty="0"/>
              <a:t>Stellar </a:t>
            </a:r>
            <a:r>
              <a:rPr lang="en-US" altLang="zh-CN" sz="1800" dirty="0" smtClean="0"/>
              <a:t>parallax[G]</a:t>
            </a:r>
            <a:r>
              <a:rPr lang="zh-CN" altLang="en-US" sz="1800" dirty="0" smtClean="0"/>
              <a:t>．</a:t>
            </a:r>
            <a:r>
              <a:rPr lang="en-US" altLang="zh-CN" sz="1800" dirty="0"/>
              <a:t>https://</a:t>
            </a:r>
            <a:r>
              <a:rPr lang="en-US" altLang="zh-CN" sz="1800" dirty="0" smtClean="0"/>
              <a:t>en.wikipedia.org/wiki/Stellar_parallax,2015/,6.15</a:t>
            </a:r>
          </a:p>
          <a:p>
            <a:r>
              <a:rPr lang="en-US" altLang="zh-CN" sz="1800" dirty="0" smtClean="0"/>
              <a:t>[3] </a:t>
            </a:r>
            <a:r>
              <a:rPr lang="en-US" altLang="zh-CN" sz="1800" dirty="0" err="1" smtClean="0"/>
              <a:t>Drbogdan</a:t>
            </a:r>
            <a:r>
              <a:rPr lang="zh-CN" altLang="en-US" sz="1800" dirty="0" smtClean="0"/>
              <a:t>．</a:t>
            </a:r>
            <a:r>
              <a:rPr lang="en-US" altLang="zh-CN" sz="1800" dirty="0" smtClean="0"/>
              <a:t>Redshift[G</a:t>
            </a:r>
            <a:r>
              <a:rPr lang="en-US" altLang="zh-CN" sz="1800" dirty="0"/>
              <a:t>]</a:t>
            </a:r>
            <a:r>
              <a:rPr lang="zh-CN" altLang="en-US" sz="1800" dirty="0" smtClean="0"/>
              <a:t>．</a:t>
            </a:r>
            <a:r>
              <a:rPr lang="en-US" altLang="zh-CN" sz="1800" dirty="0"/>
              <a:t>https://en.wikipedia.org/wiki/Redshift,2015/,</a:t>
            </a:r>
            <a:r>
              <a:rPr lang="en-US" altLang="zh-CN" sz="1800" dirty="0" smtClean="0"/>
              <a:t>6.15</a:t>
            </a:r>
          </a:p>
          <a:p>
            <a:r>
              <a:rPr lang="en-US" altLang="zh-CN" sz="1800" dirty="0" smtClean="0"/>
              <a:t>[4]</a:t>
            </a:r>
            <a:r>
              <a:rPr lang="en-US" altLang="zh-CN" sz="1800" dirty="0"/>
              <a:t>  </a:t>
            </a:r>
            <a:r>
              <a:rPr lang="en-US" altLang="zh-CN" sz="1800" u="sng" dirty="0" err="1" smtClean="0"/>
              <a:t>KasparBot</a:t>
            </a:r>
            <a:r>
              <a:rPr lang="en-US" altLang="zh-CN" sz="1800" dirty="0"/>
              <a:t>.</a:t>
            </a:r>
            <a:r>
              <a:rPr lang="en-US" altLang="zh-CN" sz="1800" dirty="0" smtClean="0"/>
              <a:t> </a:t>
            </a:r>
            <a:r>
              <a:rPr lang="en-US" altLang="zh-CN" sz="1800" dirty="0"/>
              <a:t>Cepheid </a:t>
            </a:r>
            <a:r>
              <a:rPr lang="en-US" altLang="zh-CN" sz="1800" dirty="0" smtClean="0"/>
              <a:t>variable[G</a:t>
            </a:r>
            <a:r>
              <a:rPr lang="en-US" altLang="zh-CN" sz="1800" dirty="0"/>
              <a:t>]</a:t>
            </a:r>
            <a:r>
              <a:rPr lang="zh-CN" altLang="en-US" sz="1800" dirty="0"/>
              <a:t>．</a:t>
            </a:r>
            <a:r>
              <a:rPr lang="en-US" altLang="zh-CN" sz="1800" dirty="0"/>
              <a:t>https://</a:t>
            </a:r>
            <a:r>
              <a:rPr lang="en-US" altLang="zh-CN" sz="1800" dirty="0" smtClean="0"/>
              <a:t>en.wikipedia.org/wiki/</a:t>
            </a:r>
            <a:r>
              <a:rPr lang="en-US" altLang="zh-CN" sz="1800" dirty="0"/>
              <a:t>Cepheid </a:t>
            </a:r>
            <a:r>
              <a:rPr lang="en-US" altLang="zh-CN" sz="1800" dirty="0" smtClean="0"/>
              <a:t>variable,2015</a:t>
            </a:r>
            <a:r>
              <a:rPr lang="en-US" altLang="zh-CN" sz="1800" dirty="0"/>
              <a:t>/,6.15</a:t>
            </a:r>
          </a:p>
          <a:p>
            <a:endParaRPr lang="en-US" altLang="zh-CN" sz="1800" dirty="0"/>
          </a:p>
          <a:p>
            <a:endParaRPr lang="en-US" altLang="zh-CN" sz="1800" dirty="0" smtClean="0"/>
          </a:p>
          <a:p>
            <a:pPr marL="0" indent="0">
              <a:buNone/>
            </a:pPr>
            <a:endParaRPr lang="zh-CN" altLang="en-US" sz="1800" dirty="0"/>
          </a:p>
        </p:txBody>
      </p:sp>
    </p:spTree>
    <p:extLst>
      <p:ext uri="{BB962C8B-B14F-4D97-AF65-F5344CB8AC3E}">
        <p14:creationId xmlns:p14="http://schemas.microsoft.com/office/powerpoint/2010/main" val="2893037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between the planets of the Solar System</a:t>
            </a:r>
            <a:br>
              <a:rPr lang="en-US" altLang="zh-CN" dirty="0"/>
            </a:br>
            <a:endParaRPr lang="zh-CN" altLang="en-US" dirty="0"/>
          </a:p>
        </p:txBody>
      </p:sp>
      <p:sp>
        <p:nvSpPr>
          <p:cNvPr id="3" name="内容占位符 2"/>
          <p:cNvSpPr>
            <a:spLocks noGrp="1"/>
          </p:cNvSpPr>
          <p:nvPr>
            <p:ph idx="1"/>
          </p:nvPr>
        </p:nvSpPr>
        <p:spPr/>
        <p:txBody>
          <a:bodyPr/>
          <a:lstStyle/>
          <a:p>
            <a:r>
              <a:rPr lang="en-US" altLang="zh-CN" dirty="0" smtClean="0"/>
              <a:t>orbit of planets</a:t>
            </a:r>
          </a:p>
          <a:p>
            <a:r>
              <a:rPr lang="en-US" altLang="zh-CN" dirty="0" smtClean="0"/>
              <a:t>Using laser(laser distance measuring) </a:t>
            </a:r>
            <a:endParaRPr lang="zh-CN" altLang="en-US" dirty="0"/>
          </a:p>
        </p:txBody>
      </p:sp>
    </p:spTree>
    <p:extLst>
      <p:ext uri="{BB962C8B-B14F-4D97-AF65-F5344CB8AC3E}">
        <p14:creationId xmlns:p14="http://schemas.microsoft.com/office/powerpoint/2010/main" val="343876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between </a:t>
            </a:r>
            <a:r>
              <a:rPr lang="en-US" altLang="zh-CN" dirty="0" smtClean="0"/>
              <a:t> the </a:t>
            </a:r>
            <a:r>
              <a:rPr lang="en-US" altLang="zh-CN" dirty="0"/>
              <a:t>stars in our Galaxy</a:t>
            </a:r>
            <a:br>
              <a:rPr lang="en-US" altLang="zh-CN" dirty="0"/>
            </a:br>
            <a:endParaRPr lang="zh-CN" altLang="en-US" dirty="0"/>
          </a:p>
        </p:txBody>
      </p:sp>
      <p:sp>
        <p:nvSpPr>
          <p:cNvPr id="3" name="内容占位符 2"/>
          <p:cNvSpPr>
            <a:spLocks noGrp="1"/>
          </p:cNvSpPr>
          <p:nvPr>
            <p:ph idx="1"/>
          </p:nvPr>
        </p:nvSpPr>
        <p:spPr/>
        <p:txBody>
          <a:bodyPr/>
          <a:lstStyle/>
          <a:p>
            <a:r>
              <a:rPr lang="en-US" altLang="zh-CN" dirty="0" smtClean="0"/>
              <a:t>Trigonometric Parallax</a:t>
            </a:r>
            <a:endParaRPr lang="en-US" altLang="zh-CN" dirty="0"/>
          </a:p>
          <a:p>
            <a:r>
              <a:rPr lang="en-US" altLang="zh-CN" dirty="0"/>
              <a:t>period-luminosity </a:t>
            </a:r>
            <a:r>
              <a:rPr lang="en-US" altLang="zh-CN" dirty="0" smtClean="0"/>
              <a:t>relationship(Cepheid </a:t>
            </a:r>
            <a:r>
              <a:rPr lang="en-US" altLang="zh-CN" dirty="0"/>
              <a:t>variable stars)</a:t>
            </a:r>
          </a:p>
          <a:p>
            <a:endParaRPr lang="en-US" altLang="zh-CN" b="1" dirty="0"/>
          </a:p>
        </p:txBody>
      </p:sp>
    </p:spTree>
    <p:extLst>
      <p:ext uri="{BB962C8B-B14F-4D97-AF65-F5344CB8AC3E}">
        <p14:creationId xmlns:p14="http://schemas.microsoft.com/office/powerpoint/2010/main" val="170174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spcBef>
                <a:spcPts val="1000"/>
              </a:spcBef>
            </a:pPr>
            <a:r>
              <a:rPr lang="en-US" altLang="zh-CN" sz="2800" dirty="0" smtClean="0">
                <a:latin typeface="+mn-lt"/>
                <a:ea typeface="+mn-ea"/>
                <a:cs typeface="+mn-cs"/>
              </a:rPr>
              <a:t>Trigonometric </a:t>
            </a:r>
            <a:r>
              <a:rPr lang="en-US" altLang="zh-CN" sz="2800" dirty="0">
                <a:latin typeface="+mn-lt"/>
                <a:ea typeface="+mn-ea"/>
                <a:cs typeface="+mn-cs"/>
              </a:rPr>
              <a:t>Parallax</a:t>
            </a:r>
            <a:br>
              <a:rPr lang="en-US" altLang="zh-CN" sz="2800" dirty="0">
                <a:latin typeface="+mn-lt"/>
                <a:ea typeface="+mn-ea"/>
                <a:cs typeface="+mn-cs"/>
              </a:rPr>
            </a:br>
            <a:endParaRPr lang="zh-CN" altLang="en-US" sz="2800" dirty="0">
              <a:latin typeface="+mn-lt"/>
              <a:ea typeface="+mn-ea"/>
              <a:cs typeface="+mn-cs"/>
            </a:endParaRPr>
          </a:p>
        </p:txBody>
      </p:sp>
      <p:sp>
        <p:nvSpPr>
          <p:cNvPr id="3" name="内容占位符 2"/>
          <p:cNvSpPr>
            <a:spLocks noGrp="1"/>
          </p:cNvSpPr>
          <p:nvPr>
            <p:ph idx="1"/>
          </p:nvPr>
        </p:nvSpPr>
        <p:spPr/>
        <p:txBody>
          <a:bodyPr/>
          <a:lstStyle/>
          <a:p>
            <a:pPr marL="0" indent="0">
              <a:buNone/>
            </a:pP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8933" y="580670"/>
            <a:ext cx="2954868" cy="6020291"/>
          </a:xfrm>
          <a:prstGeom prst="rect">
            <a:avLst/>
          </a:prstGeom>
        </p:spPr>
      </p:pic>
    </p:spTree>
    <p:extLst>
      <p:ext uri="{BB962C8B-B14F-4D97-AF65-F5344CB8AC3E}">
        <p14:creationId xmlns:p14="http://schemas.microsoft.com/office/powerpoint/2010/main" val="139039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875" y="500062"/>
            <a:ext cx="10515600" cy="1325563"/>
          </a:xfrm>
        </p:spPr>
        <p:txBody>
          <a:bodyPr>
            <a:normAutofit/>
          </a:bodyPr>
          <a:lstStyle/>
          <a:p>
            <a:r>
              <a:rPr lang="en-US" altLang="zh-CN" dirty="0" smtClean="0"/>
              <a:t>Period-luminosity relationship(Cepheid </a:t>
            </a:r>
            <a:r>
              <a:rPr lang="en-US" altLang="zh-CN" dirty="0"/>
              <a:t>variable stars</a:t>
            </a:r>
            <a:r>
              <a:rPr lang="en-US" altLang="zh-CN" dirty="0" smtClean="0"/>
              <a:t>)</a:t>
            </a:r>
            <a:endParaRPr lang="zh-CN" altLang="en-US" dirty="0"/>
          </a:p>
        </p:txBody>
      </p:sp>
      <p:sp>
        <p:nvSpPr>
          <p:cNvPr id="3" name="内容占位符 2"/>
          <p:cNvSpPr>
            <a:spLocks noGrp="1"/>
          </p:cNvSpPr>
          <p:nvPr>
            <p:ph idx="1"/>
          </p:nvPr>
        </p:nvSpPr>
        <p:spPr/>
        <p:txBody>
          <a:bodyPr/>
          <a:lstStyle/>
          <a:p>
            <a:r>
              <a:rPr lang="en-US" altLang="zh-CN" dirty="0"/>
              <a:t>Empirical </a:t>
            </a:r>
            <a:r>
              <a:rPr lang="en-US" altLang="zh-CN" dirty="0" smtClean="0"/>
              <a:t>formula</a:t>
            </a:r>
          </a:p>
          <a:p>
            <a:pPr lvl="1"/>
            <a:r>
              <a:rPr lang="en-US" altLang="zh-CN" dirty="0"/>
              <a:t>population I star </a:t>
            </a:r>
            <a:r>
              <a:rPr lang="en-US" altLang="zh-CN" dirty="0" smtClean="0"/>
              <a:t>  M = -1.80 - 1.741 </a:t>
            </a:r>
            <a:r>
              <a:rPr lang="en-US" altLang="zh-CN" dirty="0" err="1" smtClean="0"/>
              <a:t>lg</a:t>
            </a:r>
            <a:r>
              <a:rPr lang="en-US" altLang="zh-CN" dirty="0" smtClean="0"/>
              <a:t> P</a:t>
            </a:r>
            <a:endParaRPr lang="en-US" altLang="zh-CN" dirty="0"/>
          </a:p>
          <a:p>
            <a:pPr lvl="1"/>
            <a:r>
              <a:rPr lang="en-US" altLang="zh-CN" dirty="0"/>
              <a:t>population II star  </a:t>
            </a:r>
            <a:r>
              <a:rPr lang="en-US" altLang="zh-CN" dirty="0" smtClean="0"/>
              <a:t>M=-</a:t>
            </a:r>
            <a:r>
              <a:rPr lang="en-US" altLang="zh-CN" dirty="0"/>
              <a:t>0.35-1.74lgP</a:t>
            </a:r>
            <a:endParaRPr lang="en-US" altLang="zh-CN" dirty="0" smtClean="0"/>
          </a:p>
          <a:p>
            <a:endParaRPr lang="en-US" altLang="zh-CN" dirty="0" smtClean="0"/>
          </a:p>
          <a:p>
            <a:endParaRPr lang="en-US" altLang="zh-CN" dirty="0"/>
          </a:p>
          <a:p>
            <a:endParaRPr lang="en-US" altLang="zh-CN" dirty="0" smtClean="0"/>
          </a:p>
          <a:p>
            <a:r>
              <a:rPr lang="en-US" altLang="zh-CN" dirty="0" smtClean="0"/>
              <a:t>M=m+5</a:t>
            </a:r>
            <a:r>
              <a:rPr lang="zh-CN" altLang="en-US" dirty="0"/>
              <a:t>－</a:t>
            </a:r>
            <a:r>
              <a:rPr lang="en-US" altLang="zh-CN" dirty="0"/>
              <a:t>5 log d</a:t>
            </a:r>
          </a:p>
          <a:p>
            <a:endParaRPr lang="en-US" altLang="zh-CN" dirty="0"/>
          </a:p>
          <a:p>
            <a:endParaRPr lang="en-US" altLang="zh-CN" dirty="0" smtClean="0"/>
          </a:p>
          <a:p>
            <a:endParaRPr lang="en-US" altLang="zh-CN" dirty="0" smtClean="0"/>
          </a:p>
        </p:txBody>
      </p:sp>
    </p:spTree>
    <p:extLst>
      <p:ext uri="{BB962C8B-B14F-4D97-AF65-F5344CB8AC3E}">
        <p14:creationId xmlns:p14="http://schemas.microsoft.com/office/powerpoint/2010/main" val="264484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6" name="内容占位符 5"/>
          <p:cNvPicPr>
            <a:picLocks noGrp="1" noChangeAspect="1"/>
          </p:cNvPicPr>
          <p:nvPr>
            <p:ph idx="1"/>
          </p:nvPr>
        </p:nvPicPr>
        <p:blipFill>
          <a:blip r:embed="rId3"/>
          <a:stretch>
            <a:fillRect/>
          </a:stretch>
        </p:blipFill>
        <p:spPr>
          <a:xfrm>
            <a:off x="1234012" y="5063067"/>
            <a:ext cx="10119788" cy="361421"/>
          </a:xfrm>
          <a:prstGeom prst="rect">
            <a:avLst/>
          </a:prstGeom>
        </p:spPr>
      </p:pic>
      <p:pic>
        <p:nvPicPr>
          <p:cNvPr id="5" name="图片 4"/>
          <p:cNvPicPr>
            <a:picLocks noChangeAspect="1"/>
          </p:cNvPicPr>
          <p:nvPr/>
        </p:nvPicPr>
        <p:blipFill>
          <a:blip r:embed="rId4"/>
          <a:stretch>
            <a:fillRect/>
          </a:stretch>
        </p:blipFill>
        <p:spPr>
          <a:xfrm>
            <a:off x="1832504" y="1443567"/>
            <a:ext cx="8086725" cy="3619500"/>
          </a:xfrm>
          <a:prstGeom prst="rect">
            <a:avLst/>
          </a:prstGeom>
        </p:spPr>
      </p:pic>
    </p:spTree>
    <p:extLst>
      <p:ext uri="{BB962C8B-B14F-4D97-AF65-F5344CB8AC3E}">
        <p14:creationId xmlns:p14="http://schemas.microsoft.com/office/powerpoint/2010/main" val="3787370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=0.5*0.5^4*(COMBIN(5,A3-1)-2*COMBIN(3,A3-2))+0.5*(0.75*COMBIN(2,A3-3)*0.5^2+0.25*COMBIN(2,A3-2)*0.5^2</a:t>
            </a:r>
            <a:r>
              <a:rPr lang="en-US" altLang="zh-CN" dirty="0" smtClean="0"/>
              <a:t>)</a:t>
            </a:r>
          </a:p>
          <a:p>
            <a:r>
              <a:rPr lang="en-US" altLang="zh-CN" dirty="0" smtClean="0"/>
              <a:t>25 7 3 </a:t>
            </a:r>
            <a:endParaRPr lang="en-US" altLang="zh-CN" dirty="0"/>
          </a:p>
          <a:p>
            <a:endParaRPr lang="en-US" altLang="zh-CN" dirty="0" smtClean="0"/>
          </a:p>
          <a:p>
            <a:r>
              <a:rPr lang="en-US" altLang="zh-CN" dirty="0"/>
              <a:t>=(49/2^31)*(COMBIN(25,A4-1)-COMBIN(6,2)*</a:t>
            </a:r>
            <a:r>
              <a:rPr lang="en-US" altLang="zh-CN" dirty="0" smtClean="0"/>
              <a:t>COMBIN(19,A4-4))+(</a:t>
            </a:r>
            <a:r>
              <a:rPr lang="en-US" altLang="zh-CN" dirty="0"/>
              <a:t>15/2^24)*(0.75*COMBIN(18,A4-4)+</a:t>
            </a:r>
            <a:r>
              <a:rPr lang="en-US" altLang="zh-CN" dirty="0" smtClean="0"/>
              <a:t>0.25*COMBIN(18,A4-3))</a:t>
            </a:r>
          </a:p>
          <a:p>
            <a:endParaRPr lang="en-US" altLang="zh-CN" dirty="0"/>
          </a:p>
          <a:p>
            <a:r>
              <a:rPr lang="en-US" altLang="zh-CN" dirty="0" smtClean="0"/>
              <a:t>5 3 2 </a:t>
            </a:r>
            <a:endParaRPr lang="zh-CN" altLang="en-US" dirty="0"/>
          </a:p>
        </p:txBody>
      </p:sp>
    </p:spTree>
    <p:extLst>
      <p:ext uri="{BB962C8B-B14F-4D97-AF65-F5344CB8AC3E}">
        <p14:creationId xmlns:p14="http://schemas.microsoft.com/office/powerpoint/2010/main" val="1993825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between the galaxies</a:t>
            </a:r>
            <a:br>
              <a:rPr lang="en-US" altLang="zh-CN" dirty="0"/>
            </a:br>
            <a:endParaRPr lang="zh-CN" altLang="en-US" dirty="0"/>
          </a:p>
        </p:txBody>
      </p:sp>
      <p:sp>
        <p:nvSpPr>
          <p:cNvPr id="3" name="内容占位符 2"/>
          <p:cNvSpPr>
            <a:spLocks noGrp="1"/>
          </p:cNvSpPr>
          <p:nvPr>
            <p:ph idx="1"/>
          </p:nvPr>
        </p:nvSpPr>
        <p:spPr/>
        <p:txBody>
          <a:bodyPr/>
          <a:lstStyle/>
          <a:p>
            <a:r>
              <a:rPr lang="en-US" altLang="zh-CN" dirty="0" smtClean="0"/>
              <a:t>period-luminosity relationship(Cepheid variable stars)</a:t>
            </a:r>
          </a:p>
          <a:p>
            <a:r>
              <a:rPr lang="en-US" altLang="zh-CN" dirty="0" smtClean="0"/>
              <a:t>Redshifts in spectral lines</a:t>
            </a:r>
          </a:p>
        </p:txBody>
      </p:sp>
    </p:spTree>
    <p:extLst>
      <p:ext uri="{BB962C8B-B14F-4D97-AF65-F5344CB8AC3E}">
        <p14:creationId xmlns:p14="http://schemas.microsoft.com/office/powerpoint/2010/main" val="214998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1324</TotalTime>
  <Words>687</Words>
  <Application>Microsoft Office PowerPoint</Application>
  <PresentationFormat>宽屏</PresentationFormat>
  <Paragraphs>135</Paragraphs>
  <Slides>25</Slides>
  <Notes>13</Notes>
  <HiddenSlides>3</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宋体</vt:lpstr>
      <vt:lpstr>Arial</vt:lpstr>
      <vt:lpstr>Calibri</vt:lpstr>
      <vt:lpstr>Calibri Light</vt:lpstr>
      <vt:lpstr>Cambria Math</vt:lpstr>
      <vt:lpstr>Office 主题</vt:lpstr>
      <vt:lpstr>9. Distances in open space  </vt:lpstr>
      <vt:lpstr>Statement of problem 9</vt:lpstr>
      <vt:lpstr>between the planets of the Solar System </vt:lpstr>
      <vt:lpstr>between  the stars in our Galaxy </vt:lpstr>
      <vt:lpstr>Trigonometric Parallax </vt:lpstr>
      <vt:lpstr>Period-luminosity relationship(Cepheid variable stars)</vt:lpstr>
      <vt:lpstr>PowerPoint 演示文稿</vt:lpstr>
      <vt:lpstr>PowerPoint 演示文稿</vt:lpstr>
      <vt:lpstr>between the galaxies </vt:lpstr>
      <vt:lpstr>PowerPoint 演示文稿</vt:lpstr>
      <vt:lpstr>PowerPoint 演示文稿</vt:lpstr>
      <vt:lpstr>PowerPoint 演示文稿</vt:lpstr>
      <vt:lpstr>two space objects</vt:lpstr>
      <vt:lpstr>APM 08279+5255 </vt:lpstr>
      <vt:lpstr>Theory </vt:lpstr>
      <vt:lpstr>Collection of datas</vt:lpstr>
      <vt:lpstr>             Download and Extract data (Spice) </vt:lpstr>
      <vt:lpstr>Plot (mathematica) </vt:lpstr>
      <vt:lpstr>PowerPoint 演示文稿</vt:lpstr>
      <vt:lpstr>Plot (mathematica) </vt:lpstr>
      <vt:lpstr>Observed wavelength</vt:lpstr>
      <vt:lpstr>Rest wavelength</vt:lpstr>
      <vt:lpstr>PowerPoint 演示文稿</vt:lpstr>
      <vt:lpstr>Error analysis</vt:lpstr>
      <vt:lpstr>Reference documentation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jrh</dc:creator>
  <cp:lastModifiedBy>jrh</cp:lastModifiedBy>
  <cp:revision>112</cp:revision>
  <dcterms:created xsi:type="dcterms:W3CDTF">2015-06-05T06:03:22Z</dcterms:created>
  <dcterms:modified xsi:type="dcterms:W3CDTF">2015-06-21T09:45:08Z</dcterms:modified>
</cp:coreProperties>
</file>