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57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5971666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 rot="10800000" flipH="1">
            <a:off x="0" y="2984998"/>
            <a:ext cx="9144000" cy="2158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0"/>
          <p:cNvSpPr/>
          <p:nvPr/>
        </p:nvSpPr>
        <p:spPr>
          <a:xfrm>
            <a:off x="0" y="2393175"/>
            <a:ext cx="4617372" cy="59050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274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/>
          <p:nvPr/>
        </p:nvSpPr>
        <p:spPr>
          <a:xfrm rot="10800000" flipH="1">
            <a:off x="0" y="2983958"/>
            <a:ext cx="4617372" cy="571094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45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1746891"/>
            <a:ext cx="7772400" cy="1238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eorgia"/>
              <a:buNone/>
              <a:defRPr/>
            </a:lvl1pPr>
            <a:lvl2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eorgia"/>
              <a:buNone/>
              <a:defRPr/>
            </a:lvl2pPr>
            <a:lvl3pPr marL="0" marR="0" indent="0" algn="ctr" rtl="0">
              <a:spcBef>
                <a:spcPts val="0"/>
              </a:spcBef>
              <a:buClr>
                <a:schemeClr val="lt1"/>
              </a:buClr>
              <a:buFont typeface="Georgia"/>
              <a:buNone/>
              <a:defRPr/>
            </a:lvl3pPr>
            <a:lvl4pPr marL="0" marR="0" indent="0" algn="ctr" rtl="0">
              <a:spcBef>
                <a:spcPts val="0"/>
              </a:spcBef>
              <a:buClr>
                <a:schemeClr val="lt1"/>
              </a:buClr>
              <a:buFont typeface="Georgia"/>
              <a:buNone/>
              <a:defRPr/>
            </a:lvl4pPr>
            <a:lvl5pPr marL="0" marR="0" indent="0" algn="ctr" rtl="0">
              <a:spcBef>
                <a:spcPts val="0"/>
              </a:spcBef>
              <a:buClr>
                <a:schemeClr val="lt1"/>
              </a:buClr>
              <a:buFont typeface="Georgia"/>
              <a:buNone/>
              <a:defRPr/>
            </a:lvl5pPr>
            <a:lvl6pPr marL="0" marR="0" indent="0" algn="ctr" rtl="0">
              <a:spcBef>
                <a:spcPts val="0"/>
              </a:spcBef>
              <a:buClr>
                <a:schemeClr val="lt1"/>
              </a:buClr>
              <a:buFont typeface="Georgia"/>
              <a:buNone/>
              <a:defRPr/>
            </a:lvl6pPr>
            <a:lvl7pPr marL="0" marR="0" indent="0" algn="ctr" rtl="0">
              <a:spcBef>
                <a:spcPts val="0"/>
              </a:spcBef>
              <a:buClr>
                <a:schemeClr val="lt1"/>
              </a:buClr>
              <a:buFont typeface="Georgia"/>
              <a:buNone/>
              <a:defRPr/>
            </a:lvl7pPr>
            <a:lvl8pPr marL="0" marR="0" indent="0" algn="ctr" rtl="0">
              <a:spcBef>
                <a:spcPts val="0"/>
              </a:spcBef>
              <a:buClr>
                <a:schemeClr val="lt1"/>
              </a:buClr>
              <a:buFont typeface="Georgia"/>
              <a:buNone/>
              <a:defRPr/>
            </a:lvl8pPr>
            <a:lvl9pPr marL="0" marR="0" indent="0" algn="ctr" rtl="0">
              <a:spcBef>
                <a:spcPts val="0"/>
              </a:spcBef>
              <a:buClr>
                <a:schemeClr val="lt1"/>
              </a:buClr>
              <a:buFont typeface="Georgia"/>
              <a:buNone/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685800" y="3093357"/>
            <a:ext cx="7772400" cy="66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eorgia"/>
              <a:buNone/>
              <a:defRPr/>
            </a:lvl1pPr>
            <a:lvl2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eorgia"/>
              <a:buNone/>
              <a:defRPr/>
            </a:lvl2pPr>
            <a:lvl3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eorgia"/>
              <a:buNone/>
              <a:defRPr/>
            </a:lvl3pPr>
            <a:lvl4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eorgia"/>
              <a:buNone/>
              <a:defRPr/>
            </a:lvl4pPr>
            <a:lvl5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eorgia"/>
              <a:buNone/>
              <a:defRPr/>
            </a:lvl5pPr>
            <a:lvl6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eorgia"/>
              <a:buNone/>
              <a:defRPr/>
            </a:lvl6pPr>
            <a:lvl7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eorgia"/>
              <a:buNone/>
              <a:defRPr/>
            </a:lvl7pPr>
            <a:lvl8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eorgia"/>
              <a:buNone/>
              <a:defRPr/>
            </a:lvl8pPr>
            <a:lvl9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eorgia"/>
              <a:buNone/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556790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buClr>
                  <a:schemeClr val="dk1"/>
                </a:buClr>
                <a:buSzPct val="25000"/>
                <a:buFont typeface="Georgia"/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rot="10800000" flipH="1">
            <a:off x="0" y="1163099"/>
            <a:ext cx="9144000" cy="39803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17"/>
          <p:cNvSpPr/>
          <p:nvPr/>
        </p:nvSpPr>
        <p:spPr>
          <a:xfrm flipH="1">
            <a:off x="4526627" y="571349"/>
            <a:ext cx="4617372" cy="59050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274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Shape 18"/>
          <p:cNvSpPr/>
          <p:nvPr/>
        </p:nvSpPr>
        <p:spPr>
          <a:xfrm rot="10800000">
            <a:off x="4526627" y="1162131"/>
            <a:ext cx="4617372" cy="571094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45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556790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2"/>
              </a:buClr>
              <a:buSzPct val="25000"/>
              <a:buFont typeface="Georgia"/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buClr>
                  <a:schemeClr val="dk2"/>
                </a:buClr>
                <a:buSzPct val="25000"/>
                <a:buFont typeface="Georgia"/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6676" y="76255"/>
            <a:ext cx="9134129" cy="5054792"/>
          </a:xfrm>
          <a:custGeom>
            <a:avLst/>
            <a:gdLst/>
            <a:ahLst/>
            <a:cxnLst/>
            <a:rect l="0" t="0" r="0" b="0"/>
            <a:pathLst>
              <a:path w="9157023" h="6739723" extrusionOk="0">
                <a:moveTo>
                  <a:pt x="1629" y="0"/>
                </a:moveTo>
                <a:lnTo>
                  <a:pt x="9157023" y="4340980"/>
                </a:lnTo>
                <a:lnTo>
                  <a:pt x="1593" y="6739723"/>
                </a:lnTo>
                <a:cubicBezTo>
                  <a:pt x="-3941" y="5123960"/>
                  <a:pt x="7163" y="1615763"/>
                  <a:pt x="1629" y="0"/>
                </a:cubicBezTo>
                <a:close/>
              </a:path>
            </a:pathLst>
          </a:custGeom>
          <a:solidFill>
            <a:srgbClr val="FFFFFF">
              <a:alpha val="6274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556790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lt2"/>
              </a:buClr>
              <a:buSzPct val="25000"/>
              <a:buFont typeface="Georgia"/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buClr>
                  <a:schemeClr val="lt2"/>
                </a:buClr>
                <a:buSzPct val="25000"/>
                <a:buFont typeface="Georgia"/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 rot="10800000" flipH="1">
            <a:off x="0" y="1163099"/>
            <a:ext cx="9144000" cy="39803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Shape 27"/>
          <p:cNvSpPr/>
          <p:nvPr/>
        </p:nvSpPr>
        <p:spPr>
          <a:xfrm flipH="1">
            <a:off x="4526627" y="571349"/>
            <a:ext cx="4617372" cy="59050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274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/>
          <p:nvPr/>
        </p:nvSpPr>
        <p:spPr>
          <a:xfrm rot="10800000">
            <a:off x="4526627" y="1162131"/>
            <a:ext cx="4617372" cy="571094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45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556790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Font typeface="Georgia"/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buClr>
                  <a:schemeClr val="dk1"/>
                </a:buClr>
                <a:buSzPct val="25000"/>
                <a:buFont typeface="Georgia"/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rot="10800000" flipH="1">
            <a:off x="0" y="1163099"/>
            <a:ext cx="9144000" cy="39803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Shape 33"/>
          <p:cNvSpPr/>
          <p:nvPr/>
        </p:nvSpPr>
        <p:spPr>
          <a:xfrm rot="10800000">
            <a:off x="4526627" y="1162131"/>
            <a:ext cx="4617372" cy="571094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45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/>
          <p:nvPr/>
        </p:nvSpPr>
        <p:spPr>
          <a:xfrm flipH="1">
            <a:off x="4526627" y="571349"/>
            <a:ext cx="4617372" cy="59050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274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556790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2"/>
              </a:buClr>
              <a:buSzPct val="25000"/>
              <a:buFont typeface="Georgia"/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buClr>
                  <a:schemeClr val="dk2"/>
                </a:buClr>
                <a:buSzPct val="25000"/>
                <a:buFont typeface="Georgia"/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 rot="10800000" flipH="1">
            <a:off x="0" y="4412699"/>
            <a:ext cx="9144000" cy="730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Shape 41"/>
          <p:cNvSpPr/>
          <p:nvPr/>
        </p:nvSpPr>
        <p:spPr>
          <a:xfrm flipH="1">
            <a:off x="4526627" y="3820833"/>
            <a:ext cx="4617372" cy="59050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274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Shape 42"/>
          <p:cNvSpPr/>
          <p:nvPr/>
        </p:nvSpPr>
        <p:spPr>
          <a:xfrm rot="10800000">
            <a:off x="4526627" y="4411617"/>
            <a:ext cx="4617372" cy="571094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45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4421726"/>
            <a:ext cx="8229600" cy="50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buClr>
                <a:schemeClr val="dk2"/>
              </a:buClr>
              <a:buFont typeface="Georgi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556790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dk2"/>
              </a:buClr>
              <a:buSzPct val="25000"/>
              <a:buFont typeface="Georgia"/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buClr>
                  <a:schemeClr val="dk2"/>
                </a:buClr>
                <a:buSzPct val="25000"/>
                <a:buFont typeface="Georgia"/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chemeClr val="dk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eorgia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Georgia"/>
              <a:buNone/>
              <a:defRPr/>
            </a:lvl2pPr>
            <a:lvl3pPr marL="0" marR="0" indent="0" algn="l" rtl="0">
              <a:spcBef>
                <a:spcPts val="0"/>
              </a:spcBef>
              <a:buClr>
                <a:schemeClr val="lt1"/>
              </a:buClr>
              <a:buFont typeface="Georgia"/>
              <a:buNone/>
              <a:defRPr/>
            </a:lvl3pPr>
            <a:lvl4pPr marL="0" marR="0" indent="0" algn="l" rtl="0">
              <a:spcBef>
                <a:spcPts val="0"/>
              </a:spcBef>
              <a:buClr>
                <a:schemeClr val="lt1"/>
              </a:buClr>
              <a:buFont typeface="Georgia"/>
              <a:buNone/>
              <a:defRPr/>
            </a:lvl4pPr>
            <a:lvl5pPr marL="0" marR="0" indent="0" algn="l" rtl="0">
              <a:spcBef>
                <a:spcPts val="0"/>
              </a:spcBef>
              <a:buClr>
                <a:schemeClr val="lt1"/>
              </a:buClr>
              <a:buFont typeface="Georgia"/>
              <a:buNone/>
              <a:defRPr/>
            </a:lvl5pPr>
            <a:lvl6pPr marL="0" marR="0" indent="0" algn="l" rtl="0">
              <a:spcBef>
                <a:spcPts val="0"/>
              </a:spcBef>
              <a:buClr>
                <a:schemeClr val="lt1"/>
              </a:buClr>
              <a:buFont typeface="Georgia"/>
              <a:buNone/>
              <a:defRPr/>
            </a:lvl6pPr>
            <a:lvl7pPr marL="0" marR="0" indent="0" algn="l" rtl="0">
              <a:spcBef>
                <a:spcPts val="0"/>
              </a:spcBef>
              <a:buClr>
                <a:schemeClr val="lt1"/>
              </a:buClr>
              <a:buFont typeface="Georgia"/>
              <a:buNone/>
              <a:defRPr/>
            </a:lvl7pPr>
            <a:lvl8pPr marL="0" marR="0" indent="0" algn="l" rtl="0">
              <a:spcBef>
                <a:spcPts val="0"/>
              </a:spcBef>
              <a:buClr>
                <a:schemeClr val="lt1"/>
              </a:buClr>
              <a:buFont typeface="Georgia"/>
              <a:buNone/>
              <a:defRPr/>
            </a:lvl8pPr>
            <a:lvl9pPr marL="0" marR="0" indent="0" algn="l" rtl="0">
              <a:spcBef>
                <a:spcPts val="0"/>
              </a:spcBef>
              <a:buClr>
                <a:schemeClr val="lt1"/>
              </a:buClr>
              <a:buFont typeface="Georgia"/>
              <a:buNone/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/>
            </a:lvl1pPr>
            <a:lvl2pPr marL="0" marR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/>
            </a:lvl2pPr>
            <a:lvl3pPr marL="0" marR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/>
            </a:lvl3pPr>
            <a:lvl4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/>
            </a:lvl4pPr>
            <a:lvl5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/>
            </a:lvl5pPr>
            <a:lvl6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/>
            </a:lvl6pPr>
            <a:lvl7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/>
            </a:lvl7pPr>
            <a:lvl8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/>
            </a:lvl8pPr>
            <a:lvl9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0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lt2"/>
              </a:buClr>
              <a:buSzPct val="25000"/>
              <a:buFont typeface="Georgia"/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buClr>
                  <a:schemeClr val="lt2"/>
                </a:buClr>
                <a:buSzPct val="25000"/>
                <a:buFont typeface="Georgia"/>
                <a:buNone/>
              </a:pPr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nternational_Standard_Book_Number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ctrTitle"/>
          </p:nvPr>
        </p:nvSpPr>
        <p:spPr>
          <a:xfrm>
            <a:off x="685800" y="1746891"/>
            <a:ext cx="7772400" cy="1238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eorgia"/>
              <a:buNone/>
            </a:pPr>
            <a:r>
              <a:rPr lang="en" sz="48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 #3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eorgia"/>
              <a:buNone/>
            </a:pPr>
            <a:r>
              <a:rPr lang="en" sz="48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Invent Yourself: chemistry of potatoes</a:t>
            </a:r>
          </a:p>
        </p:txBody>
      </p:sp>
      <p:sp>
        <p:nvSpPr>
          <p:cNvPr id="47" name="Shape 47"/>
          <p:cNvSpPr txBox="1">
            <a:spLocks noGrp="1"/>
          </p:cNvSpPr>
          <p:nvPr>
            <p:ph type="subTitle" idx="1"/>
          </p:nvPr>
        </p:nvSpPr>
        <p:spPr>
          <a:xfrm>
            <a:off x="0" y="4270192"/>
            <a:ext cx="7772400" cy="873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eorgia"/>
              <a:buNone/>
            </a:pPr>
            <a:r>
              <a:rPr lang="en" sz="1400" b="1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Reporter: Gvantsa Tsutskhashvili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eorgia"/>
              <a:buNone/>
            </a:pPr>
            <a:r>
              <a:rPr lang="en" sz="1400" b="1" i="0" u="none" strike="noStrike" cap="none" baseline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Team: Georgians</a:t>
            </a:r>
          </a:p>
        </p:txBody>
      </p:sp>
      <p:pic>
        <p:nvPicPr>
          <p:cNvPr id="48" name="Shape 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8975" y="4098500"/>
            <a:ext cx="4875017" cy="1044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eorgia"/>
              <a:buNone/>
            </a:pPr>
            <a:r>
              <a:rPr lang="en" sz="4800" b="0" i="0" u="none" strike="noStrike" cap="none" baseline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DNA in potato</a:t>
            </a: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200150"/>
            <a:ext cx="1875033" cy="1787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" y="2988009"/>
            <a:ext cx="1875033" cy="1787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 rotWithShape="1">
          <a:blip r:embed="rId5">
            <a:alphaModFix/>
          </a:blip>
          <a:srcRect l="15243" r="11798" b="5117"/>
          <a:stretch/>
        </p:blipFill>
        <p:spPr>
          <a:xfrm>
            <a:off x="2360936" y="1200150"/>
            <a:ext cx="3507726" cy="3575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 rotWithShape="1">
          <a:blip r:embed="rId6">
            <a:alphaModFix/>
          </a:blip>
          <a:srcRect l="7004" t="398" r="1610" b="6592"/>
          <a:stretch/>
        </p:blipFill>
        <p:spPr>
          <a:xfrm>
            <a:off x="5897366" y="1200150"/>
            <a:ext cx="3000054" cy="3575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eorgia"/>
              <a:buNone/>
            </a:pPr>
            <a:r>
              <a:rPr lang="en" sz="4800" b="0" i="0" u="none" strike="noStrike" cap="none" baseline="0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Vitamins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</a:pPr>
            <a:endParaRPr/>
          </a:p>
        </p:txBody>
      </p:sp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200153"/>
            <a:ext cx="5913809" cy="372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ct val="25000"/>
            </a:pPr>
            <a:r>
              <a:rPr lang="en-US" sz="4000" dirty="0">
                <a:solidFill>
                  <a:schemeClr val="lt1"/>
                </a:solidFill>
                <a:latin typeface="Georgia"/>
                <a:ea typeface="Georgia"/>
                <a:cs typeface="Georgia"/>
              </a:rPr>
              <a:t>Potatoes boiled during 20 minutes</a:t>
            </a:r>
          </a:p>
        </p:txBody>
      </p:sp>
      <p:pic>
        <p:nvPicPr>
          <p:cNvPr id="9" name="Shape 125"/>
          <p:cNvPicPr preferRelativeResize="0"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0" y="1200151"/>
            <a:ext cx="7772400" cy="35813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 rot="16200000">
            <a:off x="-898123" y="2706389"/>
            <a:ext cx="3167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Mass of vitamins per minute (mg/min)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05600" y="4627661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(min)</a:t>
            </a:r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Shape 130"/>
          <p:cNvPicPr preferRelativeResize="0"/>
          <p:nvPr/>
        </p:nvPicPr>
        <p:blipFill rotWithShape="1">
          <a:blip r:embed="rId3">
            <a:alphaModFix/>
          </a:blip>
          <a:srcRect r="50573"/>
          <a:stretch/>
        </p:blipFill>
        <p:spPr>
          <a:xfrm>
            <a:off x="4837811" y="1809749"/>
            <a:ext cx="4077590" cy="3133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 rotWithShape="1">
          <a:blip r:embed="rId4">
            <a:alphaModFix/>
          </a:blip>
          <a:srcRect r="45931" b="4122"/>
          <a:stretch/>
        </p:blipFill>
        <p:spPr>
          <a:xfrm>
            <a:off x="230089" y="1809750"/>
            <a:ext cx="4394210" cy="313372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/>
          <p:nvPr/>
        </p:nvSpPr>
        <p:spPr>
          <a:xfrm>
            <a:off x="2643000" y="4592551"/>
            <a:ext cx="176400" cy="341399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CC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/>
          <p:nvPr/>
        </p:nvSpPr>
        <p:spPr>
          <a:xfrm>
            <a:off x="7215000" y="4592551"/>
            <a:ext cx="176400" cy="341399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CC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ct val="25000"/>
            </a:pPr>
            <a:r>
              <a:rPr lang="en-US" sz="3200" dirty="0" smtClean="0">
                <a:solidFill>
                  <a:schemeClr val="lt1"/>
                </a:solidFill>
                <a:latin typeface="Georgia"/>
                <a:ea typeface="Georgia"/>
                <a:cs typeface="Georgia"/>
              </a:rPr>
              <a:t>Measuring vitamin C</a:t>
            </a:r>
            <a:endParaRPr lang="en-US" sz="3200" dirty="0">
              <a:solidFill>
                <a:schemeClr val="lt1"/>
              </a:solidFill>
              <a:latin typeface="Georgia"/>
              <a:ea typeface="Georgia"/>
              <a:cs typeface="Georgia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3994500" cy="609600"/>
          </a:xfrm>
        </p:spPr>
        <p:txBody>
          <a:bodyPr/>
          <a:lstStyle/>
          <a:p>
            <a:pPr algn="ctr"/>
            <a:r>
              <a:rPr lang="en-US" dirty="0" smtClean="0"/>
              <a:t>Potato juice</a:t>
            </a:r>
            <a:endParaRPr lang="en-US" dirty="0"/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4692273" y="1200150"/>
            <a:ext cx="3994500" cy="609600"/>
          </a:xfrm>
        </p:spPr>
        <p:txBody>
          <a:bodyPr/>
          <a:lstStyle/>
          <a:p>
            <a:pPr algn="ctr"/>
            <a:r>
              <a:rPr lang="en-US" dirty="0"/>
              <a:t>Potato </a:t>
            </a:r>
            <a:r>
              <a:rPr lang="en-US" dirty="0" smtClean="0"/>
              <a:t>juice plus </a:t>
            </a:r>
            <a:r>
              <a:rPr lang="en-US" dirty="0" smtClean="0">
                <a:solidFill>
                  <a:schemeClr val="tx1"/>
                </a:solidFill>
              </a:rPr>
              <a:t>vitamin 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-1353838" y="3119934"/>
            <a:ext cx="3167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Mass of vitamins per minute (mg/min)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3291384" y="3119934"/>
            <a:ext cx="3167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Mass of vitamins per minute (mg/min)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876334" y="484011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(min)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304333" y="4840118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(min)</a:t>
            </a:r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eorgia"/>
              <a:buNone/>
            </a:pPr>
            <a:r>
              <a:rPr lang="en" sz="4800" b="0" i="0" u="none" strike="noStrike" cap="none" baseline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Experiments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55" t="22222" r="26196" b="10505"/>
          <a:stretch/>
        </p:blipFill>
        <p:spPr>
          <a:xfrm>
            <a:off x="0" y="1168977"/>
            <a:ext cx="2912918" cy="34601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48" t="22121" r="14613" b="10606"/>
          <a:stretch/>
        </p:blipFill>
        <p:spPr>
          <a:xfrm>
            <a:off x="2912918" y="1156856"/>
            <a:ext cx="3106882" cy="34601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90" t="22121" r="13332" b="10606"/>
          <a:stretch/>
        </p:blipFill>
        <p:spPr>
          <a:xfrm>
            <a:off x="6016336" y="1168976"/>
            <a:ext cx="3127664" cy="346017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2082675"/>
            <a:ext cx="4143375" cy="2496319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Concentration of vitamin C</a:t>
            </a:r>
            <a:endParaRPr lang="en" sz="36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9" name="Shape 1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1575" y="2082675"/>
            <a:ext cx="4143375" cy="24963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Текст 7"/>
          <p:cNvSpPr txBox="1">
            <a:spLocks/>
          </p:cNvSpPr>
          <p:nvPr/>
        </p:nvSpPr>
        <p:spPr>
          <a:xfrm>
            <a:off x="457200" y="1200150"/>
            <a:ext cx="3994500" cy="609600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 dirty="0" smtClean="0"/>
              <a:t>Boiled potato</a:t>
            </a:r>
            <a:endParaRPr lang="en-US" sz="1800" dirty="0"/>
          </a:p>
        </p:txBody>
      </p:sp>
      <p:sp>
        <p:nvSpPr>
          <p:cNvPr id="6" name="Текст 8"/>
          <p:cNvSpPr txBox="1">
            <a:spLocks/>
          </p:cNvSpPr>
          <p:nvPr/>
        </p:nvSpPr>
        <p:spPr>
          <a:xfrm>
            <a:off x="4692273" y="1200150"/>
            <a:ext cx="3994500" cy="609600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Fried potato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0" y="4627661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(min)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22535" y="4627661"/>
            <a:ext cx="1604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Temperature (</a:t>
            </a:r>
            <a:r>
              <a:rPr lang="en-US" baseline="30000" dirty="0" err="1" smtClean="0"/>
              <a:t>o</a:t>
            </a:r>
            <a:r>
              <a:rPr lang="en-US" dirty="0" err="1" smtClean="0"/>
              <a:t>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762455" y="3090252"/>
            <a:ext cx="1954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Concentration (g/cm</a:t>
            </a:r>
            <a:r>
              <a:rPr lang="en-US" baseline="30000" dirty="0" smtClean="0"/>
              <a:t>3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3887399" y="3090252"/>
            <a:ext cx="1954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Concentration (g/cm</a:t>
            </a:r>
            <a:r>
              <a:rPr lang="en-US" baseline="30000" dirty="0" smtClean="0"/>
              <a:t>3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eorgia"/>
              <a:buNone/>
            </a:pPr>
            <a:r>
              <a:rPr lang="en" sz="4800" b="0" i="0" u="none" strike="noStrike" cap="none" baseline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Conclusion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indent="-355600">
              <a:lnSpc>
                <a:spcPct val="150000"/>
              </a:lnSpc>
              <a:buSzPct val="100000"/>
              <a:buFont typeface="Times New Roman"/>
              <a:buChar char="●"/>
            </a:pPr>
            <a:r>
              <a:rPr lang="en" sz="2000" dirty="0">
                <a:latin typeface="Times New Roman"/>
                <a:ea typeface="Times New Roman"/>
                <a:cs typeface="Times New Roman"/>
                <a:sym typeface="Times New Roman"/>
              </a:rPr>
              <a:t>We </a:t>
            </a:r>
            <a:r>
              <a:rPr lang="en" sz="2000" dirty="0" smtClean="0">
                <a:latin typeface="Times New Roman"/>
                <a:ea typeface="Times New Roman"/>
                <a:cs typeface="Times New Roman"/>
                <a:sym typeface="Times New Roman"/>
              </a:rPr>
              <a:t>prove that </a:t>
            </a:r>
            <a:r>
              <a:rPr lang="en" sz="2000" dirty="0">
                <a:latin typeface="Times New Roman"/>
                <a:ea typeface="Times New Roman"/>
                <a:cs typeface="Times New Roman"/>
                <a:sym typeface="Times New Roman"/>
              </a:rPr>
              <a:t>some important </a:t>
            </a:r>
            <a:r>
              <a:rPr lang="en" sz="2000" dirty="0" smtClean="0">
                <a:latin typeface="Times New Roman"/>
                <a:ea typeface="Times New Roman"/>
                <a:cs typeface="Times New Roman"/>
                <a:sym typeface="Times New Roman"/>
              </a:rPr>
              <a:t>nutrients(O,H,P,N,C,Mg,K</a:t>
            </a:r>
            <a:r>
              <a:rPr lang="en" sz="2000" dirty="0" smtClean="0">
                <a:latin typeface="Times New Roman"/>
                <a:ea typeface="Times New Roman"/>
                <a:cs typeface="Times New Roman"/>
                <a:sym typeface="Times New Roman"/>
              </a:rPr>
              <a:t>) are </a:t>
            </a:r>
            <a:r>
              <a:rPr lang="en" sz="2000" dirty="0" smtClean="0">
                <a:latin typeface="Times New Roman"/>
                <a:ea typeface="Times New Roman"/>
                <a:cs typeface="Times New Roman"/>
                <a:sym typeface="Times New Roman"/>
              </a:rPr>
              <a:t>in </a:t>
            </a:r>
            <a:r>
              <a:rPr lang="en" sz="2000" dirty="0">
                <a:latin typeface="Times New Roman"/>
                <a:ea typeface="Times New Roman"/>
                <a:cs typeface="Times New Roman"/>
                <a:sym typeface="Times New Roman"/>
              </a:rPr>
              <a:t>potato </a:t>
            </a:r>
            <a:r>
              <a:rPr lang="en" sz="2000" dirty="0" smtClean="0">
                <a:latin typeface="Times New Roman"/>
                <a:ea typeface="Times New Roman"/>
                <a:cs typeface="Times New Roman"/>
                <a:sym typeface="Times New Roman"/>
              </a:rPr>
              <a:t>tuber </a:t>
            </a:r>
          </a:p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" sz="2000" dirty="0" smtClean="0">
                <a:latin typeface="Times New Roman"/>
                <a:ea typeface="Times New Roman"/>
                <a:cs typeface="Times New Roman"/>
                <a:sym typeface="Times New Roman"/>
              </a:rPr>
              <a:t>We </a:t>
            </a:r>
            <a:r>
              <a:rPr lang="en" sz="2000" dirty="0">
                <a:latin typeface="Times New Roman"/>
                <a:ea typeface="Times New Roman"/>
                <a:cs typeface="Times New Roman"/>
                <a:sym typeface="Times New Roman"/>
              </a:rPr>
              <a:t>discover DNA in potato</a:t>
            </a:r>
          </a:p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" sz="2000" dirty="0">
                <a:latin typeface="Times New Roman"/>
                <a:ea typeface="Times New Roman"/>
                <a:cs typeface="Times New Roman"/>
                <a:sym typeface="Times New Roman"/>
              </a:rPr>
              <a:t>We discover quantities of vitamins in potato tuber(B1,B2,B3,B6,B9,C)</a:t>
            </a:r>
          </a:p>
          <a:p>
            <a:pPr marL="4572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" sz="2000" dirty="0">
                <a:latin typeface="Times New Roman"/>
                <a:ea typeface="Times New Roman"/>
                <a:cs typeface="Times New Roman"/>
                <a:sym typeface="Times New Roman"/>
              </a:rPr>
              <a:t>We investigate which way of cooking preserve more amount of vitamins and conclude that boiled potato is better than fried potato.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eorgia"/>
              <a:buNone/>
            </a:pPr>
            <a:r>
              <a:rPr lang="en" sz="48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References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❖"/>
            </a:pPr>
            <a:r>
              <a:rPr lang="en"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Campbell, Neil A, and Jane B Reece. Biology. San Francisco: Pearson Benjamin Cummings, 2008. Print. Mauseth, James D. Botany An Introduction to Plant Biology. Sadbury: Jones and Barlett Publishers, 2009. Print.</a:t>
            </a:r>
          </a:p>
          <a:p>
            <a:pPr marL="457200" marR="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❖"/>
            </a:pPr>
            <a:r>
              <a:rPr lang="en"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Mauseth, James D. (2012), Botany : An Introduction to Plant Biology (5th ed.), Sudbury, MA: Jones and Bartlett Learning,</a:t>
            </a:r>
            <a:r>
              <a:rPr lang="en" sz="1400" b="0" i="0" u="sng" strike="noStrike" cap="none" baseline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 </a:t>
            </a:r>
            <a:r>
              <a:rPr lang="en"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ISBN 978-1-4496-6580-7, p. 672</a:t>
            </a:r>
          </a:p>
          <a:p>
            <a:pPr marL="457200" marR="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❖"/>
            </a:pPr>
            <a:r>
              <a:rPr lang="en"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Russell, Peter (2001). iGenetics. New York: Benjamin Cummings. </a:t>
            </a:r>
          </a:p>
          <a:p>
            <a:pPr marL="457200" marR="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❖"/>
            </a:pPr>
            <a:r>
              <a:rPr lang="en" sz="1400" b="0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Bouwkamp, J.C. 1985. Production requirements. In: Bouwkamp, J.C. (ed), Sweet Potato Products: A Natural Resource for the Tropics. CRC Press, Boca Raton, Florida. pp 9-33.</a:t>
            </a:r>
          </a:p>
          <a:p>
            <a:pPr marL="457200" marR="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❖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http://www.waters.com/waters/ru_RU/How-Does-High-Performance-Liquid-Chromatography-Work%3F/nav.htm?cid=10049055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endParaRPr sz="1200" b="0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/>
        </p:nvSpPr>
        <p:spPr>
          <a:xfrm>
            <a:off x="579300" y="739725"/>
            <a:ext cx="7940699" cy="3725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7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" sz="7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Thanks for your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" sz="72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attention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Boiled potato during 20 minutes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20 (2)-page-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853" y="1200150"/>
            <a:ext cx="6656294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5390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eorgia"/>
              <a:buNone/>
            </a:pPr>
            <a:r>
              <a:rPr lang="en" sz="48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About Problem</a:t>
            </a:r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eorgia"/>
              <a:buNone/>
            </a:pPr>
            <a:r>
              <a:rPr lang="en" sz="3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Different people have different taste.Some of them like fried potato others boiled potato.We have to investigate which way of cooking is</a:t>
            </a:r>
            <a:r>
              <a:rPr lang="en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3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health</a:t>
            </a:r>
            <a:r>
              <a:rPr lang="en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ier</a:t>
            </a:r>
            <a:r>
              <a:rPr lang="en" sz="3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Boiled potato during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minutes</a:t>
            </a:r>
            <a:endParaRPr lang="en-US" sz="3200" dirty="0"/>
          </a:p>
        </p:txBody>
      </p:sp>
      <p:pic>
        <p:nvPicPr>
          <p:cNvPr id="3" name="Picture 2" descr="25-page-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853" y="1200150"/>
            <a:ext cx="6656294" cy="39433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Boiled potato during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minutes</a:t>
            </a:r>
            <a:endParaRPr lang="en-US" sz="3200" dirty="0"/>
          </a:p>
        </p:txBody>
      </p:sp>
      <p:pic>
        <p:nvPicPr>
          <p:cNvPr id="3" name="Picture 2" descr="30-page-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853" y="1200150"/>
            <a:ext cx="6656294" cy="39433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Fried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potato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 the 100 degree</a:t>
            </a:r>
            <a:endParaRPr lang="en-US" sz="3200" dirty="0"/>
          </a:p>
        </p:txBody>
      </p:sp>
      <p:pic>
        <p:nvPicPr>
          <p:cNvPr id="3" name="Picture 2" descr="100-page-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853" y="1200150"/>
            <a:ext cx="6656294" cy="39433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Fried potato on the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150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degree</a:t>
            </a:r>
            <a:endParaRPr lang="en-US" sz="3200" dirty="0"/>
          </a:p>
        </p:txBody>
      </p:sp>
      <p:pic>
        <p:nvPicPr>
          <p:cNvPr id="3" name="Picture 2" descr="150-page-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853" y="1200150"/>
            <a:ext cx="6656294" cy="394335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Fried potato on the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200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degree</a:t>
            </a:r>
            <a:endParaRPr lang="en-US" sz="3200" dirty="0"/>
          </a:p>
        </p:txBody>
      </p:sp>
      <p:pic>
        <p:nvPicPr>
          <p:cNvPr id="3" name="Picture 2" descr="200-page-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853" y="1276350"/>
            <a:ext cx="6656294" cy="386715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Fried potato on the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250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degree</a:t>
            </a:r>
            <a:endParaRPr lang="en-US" sz="3200" dirty="0"/>
          </a:p>
        </p:txBody>
      </p:sp>
      <p:pic>
        <p:nvPicPr>
          <p:cNvPr id="3" name="Picture 2" descr="250-page-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853" y="1200150"/>
            <a:ext cx="6656294" cy="39433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eorgia"/>
              <a:buNone/>
            </a:pPr>
            <a:r>
              <a:rPr lang="en" sz="48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Plan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❖"/>
            </a:pPr>
            <a:r>
              <a:rPr lang="en" sz="3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Essential nutrients</a:t>
            </a:r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❖"/>
            </a:pPr>
            <a:r>
              <a:rPr lang="en" sz="3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Potato tuber</a:t>
            </a:r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❖"/>
            </a:pPr>
            <a:r>
              <a:rPr lang="en" sz="3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Vitamins in potato tuber</a:t>
            </a:r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❖"/>
            </a:pPr>
            <a:r>
              <a:rPr lang="en" sz="3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Experiments</a:t>
            </a:r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❖"/>
            </a:pPr>
            <a:r>
              <a:rPr lang="en" sz="3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Fried and boiled potato</a:t>
            </a:r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❖"/>
            </a:pPr>
            <a:r>
              <a:rPr lang="en" sz="3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Conclusion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eorgia"/>
              <a:buNone/>
            </a:pPr>
            <a:r>
              <a:rPr lang="en" sz="48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Potato tuber on the sun</a:t>
            </a:r>
          </a:p>
        </p:txBody>
      </p:sp>
      <p:pic>
        <p:nvPicPr>
          <p:cNvPr id="66" name="Shape 66"/>
          <p:cNvPicPr preferRelativeResize="0"/>
          <p:nvPr/>
        </p:nvPicPr>
        <p:blipFill rotWithShape="1">
          <a:blip r:embed="rId3">
            <a:alphaModFix/>
          </a:blip>
          <a:srcRect l="8652" t="24570" r="4158" b="11710"/>
          <a:stretch/>
        </p:blipFill>
        <p:spPr>
          <a:xfrm rot="-5400000">
            <a:off x="2272479" y="1424269"/>
            <a:ext cx="3862471" cy="3277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 rotWithShape="1">
          <a:blip r:embed="rId4">
            <a:alphaModFix/>
          </a:blip>
          <a:srcRect l="28876" t="5991" r="26329" b="5119"/>
          <a:stretch/>
        </p:blipFill>
        <p:spPr>
          <a:xfrm rot="5400000">
            <a:off x="6449303" y="600372"/>
            <a:ext cx="2176516" cy="3239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 rotWithShape="1">
          <a:blip r:embed="rId5">
            <a:alphaModFix/>
          </a:blip>
          <a:srcRect l="19439" t="6991" r="17340" b="6516"/>
          <a:stretch/>
        </p:blipFill>
        <p:spPr>
          <a:xfrm>
            <a:off x="0" y="1131762"/>
            <a:ext cx="2489518" cy="2554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 rotWithShape="1">
          <a:blip r:embed="rId6">
            <a:alphaModFix/>
          </a:blip>
          <a:srcRect l="22023" t="9388" r="11124" b="13708"/>
          <a:stretch/>
        </p:blipFill>
        <p:spPr>
          <a:xfrm>
            <a:off x="5917912" y="3109567"/>
            <a:ext cx="3226086" cy="1884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eorgia"/>
              <a:buNone/>
            </a:pPr>
            <a:r>
              <a:rPr lang="en" sz="4800" b="0" i="0" u="none" strike="noStrike" cap="non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Essential nutrients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</a:pPr>
            <a:endParaRPr sz="30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76" name="Shape 76"/>
          <p:cNvPicPr preferRelativeResize="0"/>
          <p:nvPr/>
        </p:nvPicPr>
        <p:blipFill rotWithShape="1">
          <a:blip r:embed="rId3">
            <a:alphaModFix/>
          </a:blip>
          <a:srcRect t="10130" b="2302"/>
          <a:stretch/>
        </p:blipFill>
        <p:spPr>
          <a:xfrm>
            <a:off x="4871650" y="1200150"/>
            <a:ext cx="3429000" cy="394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 rotWithShape="1">
          <a:blip r:embed="rId4">
            <a:alphaModFix/>
          </a:blip>
          <a:srcRect l="2559" t="6584" r="-3733"/>
          <a:stretch/>
        </p:blipFill>
        <p:spPr>
          <a:xfrm>
            <a:off x="457200" y="1200150"/>
            <a:ext cx="4414450" cy="394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eorgia"/>
              <a:buNone/>
            </a:pPr>
            <a:r>
              <a:rPr lang="en" sz="4800" b="0" i="0" u="none" strike="noStrike" cap="none" baseline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C,N,O,H,P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176598" cy="372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" sz="3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Carbon</a:t>
            </a: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" sz="3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Oxygen</a:t>
            </a: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" sz="3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Hydrogen</a:t>
            </a: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" sz="3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Nitrogen</a:t>
            </a: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" sz="30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Phosphorus</a:t>
            </a:r>
          </a:p>
        </p:txBody>
      </p:sp>
      <p:pic>
        <p:nvPicPr>
          <p:cNvPr id="84" name="Shape 84"/>
          <p:cNvPicPr preferRelativeResize="0"/>
          <p:nvPr/>
        </p:nvPicPr>
        <p:blipFill rotWithShape="1">
          <a:blip r:embed="rId3">
            <a:alphaModFix/>
          </a:blip>
          <a:srcRect b="7019"/>
          <a:stretch/>
        </p:blipFill>
        <p:spPr>
          <a:xfrm>
            <a:off x="4633850" y="0"/>
            <a:ext cx="4510149" cy="492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eorgia"/>
              <a:buNone/>
            </a:pPr>
            <a:r>
              <a:rPr lang="en" sz="4800" b="0" i="0" u="none" strike="noStrike" cap="none" baseline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P-phosphorus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457200" y="2366250"/>
            <a:ext cx="1846799" cy="255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</a:pPr>
            <a:endParaRPr sz="30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214425"/>
            <a:ext cx="7040099" cy="3929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eorgia"/>
              <a:buNone/>
            </a:pPr>
            <a:r>
              <a:rPr lang="en" sz="4800" b="0" i="0" u="none" strike="noStrike" cap="none" baseline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K-potassium</a:t>
            </a:r>
          </a:p>
        </p:txBody>
      </p:sp>
      <p:pic>
        <p:nvPicPr>
          <p:cNvPr id="97" name="Shape 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80917" y="1200150"/>
            <a:ext cx="3010327" cy="394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646188" y="1154998"/>
            <a:ext cx="3536236" cy="39142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Georgia"/>
              <a:buNone/>
            </a:pPr>
            <a:r>
              <a:rPr lang="en" sz="4800" b="0" i="0" u="none" strike="noStrike" cap="none" baseline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Mg-magnesium</a:t>
            </a:r>
          </a:p>
        </p:txBody>
      </p:sp>
      <p:pic>
        <p:nvPicPr>
          <p:cNvPr id="104" name="Shape 104"/>
          <p:cNvPicPr preferRelativeResize="0"/>
          <p:nvPr/>
        </p:nvPicPr>
        <p:blipFill rotWithShape="1">
          <a:blip r:embed="rId3">
            <a:alphaModFix/>
          </a:blip>
          <a:srcRect t="13701"/>
          <a:stretch/>
        </p:blipFill>
        <p:spPr>
          <a:xfrm>
            <a:off x="457200" y="1356188"/>
            <a:ext cx="5542907" cy="3287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per-plane">
  <a:themeElements>
    <a:clrScheme name="Custom 354">
      <a:dk1>
        <a:srgbClr val="000000"/>
      </a:dk1>
      <a:lt1>
        <a:srgbClr val="FFFFFF"/>
      </a:lt1>
      <a:dk2>
        <a:srgbClr val="30182B"/>
      </a:dk2>
      <a:lt2>
        <a:srgbClr val="DFDFDF"/>
      </a:lt2>
      <a:accent1>
        <a:srgbClr val="592D50"/>
      </a:accent1>
      <a:accent2>
        <a:srgbClr val="D3A67A"/>
      </a:accent2>
      <a:accent3>
        <a:srgbClr val="45485F"/>
      </a:accent3>
      <a:accent4>
        <a:srgbClr val="6B9756"/>
      </a:accent4>
      <a:accent5>
        <a:srgbClr val="7D576E"/>
      </a:accent5>
      <a:accent6>
        <a:srgbClr val="4C1A23"/>
      </a:accent6>
      <a:hlink>
        <a:srgbClr val="511E3E"/>
      </a:hlink>
      <a:folHlink>
        <a:srgbClr val="9EA0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383</Words>
  <Application>Microsoft Office PowerPoint</Application>
  <PresentationFormat>On-screen Show (16:9)</PresentationFormat>
  <Paragraphs>64</Paragraphs>
  <Slides>25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paper-plane</vt:lpstr>
      <vt:lpstr>Problem #3 Invent Yourself: chemistry of potatoes</vt:lpstr>
      <vt:lpstr>About Problem</vt:lpstr>
      <vt:lpstr>Plan</vt:lpstr>
      <vt:lpstr>Potato tuber on the sun</vt:lpstr>
      <vt:lpstr>Essential nutrients</vt:lpstr>
      <vt:lpstr>C,N,O,H,P</vt:lpstr>
      <vt:lpstr>P-phosphorus</vt:lpstr>
      <vt:lpstr>K-potassium</vt:lpstr>
      <vt:lpstr>Mg-magnesium</vt:lpstr>
      <vt:lpstr>DNA in potato</vt:lpstr>
      <vt:lpstr>Vitamins</vt:lpstr>
      <vt:lpstr>Potatoes boiled during 20 minutes</vt:lpstr>
      <vt:lpstr>Measuring vitamin C</vt:lpstr>
      <vt:lpstr>Experiments</vt:lpstr>
      <vt:lpstr>Concentration of vitamin C</vt:lpstr>
      <vt:lpstr>Conclusion</vt:lpstr>
      <vt:lpstr>References</vt:lpstr>
      <vt:lpstr>Slide 18</vt:lpstr>
      <vt:lpstr>Boiled potato during 20 minutes</vt:lpstr>
      <vt:lpstr>Boiled potato during 25 minutes</vt:lpstr>
      <vt:lpstr>Boiled potato during 30 minutes</vt:lpstr>
      <vt:lpstr>Fried potato on the 100 degree</vt:lpstr>
      <vt:lpstr>Fried potato on the 150 degree</vt:lpstr>
      <vt:lpstr>Fried potato on the 200 degree</vt:lpstr>
      <vt:lpstr>Fried potato on the 250 degree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 #3 Invent Yourself: chemistry of potatoes</dc:title>
  <cp:lastModifiedBy>Nika</cp:lastModifiedBy>
  <cp:revision>12</cp:revision>
  <dcterms:modified xsi:type="dcterms:W3CDTF">2015-06-21T15:00:36Z</dcterms:modified>
</cp:coreProperties>
</file>