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2" r:id="rId6"/>
    <p:sldId id="266" r:id="rId7"/>
    <p:sldId id="264" r:id="rId8"/>
    <p:sldId id="265"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191" autoAdjust="0"/>
    <p:restoredTop sz="94660"/>
  </p:normalViewPr>
  <p:slideViewPr>
    <p:cSldViewPr snapToGrid="0">
      <p:cViewPr varScale="1">
        <p:scale>
          <a:sx n="75" d="100"/>
          <a:sy n="75" d="100"/>
        </p:scale>
        <p:origin x="-36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D16A3-F26F-4451-BA76-7A62CD6A77C3}" type="datetimeFigureOut">
              <a:rPr lang="hr-HR" smtClean="0"/>
              <a:pPr/>
              <a:t>20.6.2015.</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C5FA0-15EB-4103-8F71-084E3834F50E}" type="slidenum">
              <a:rPr lang="hr-HR" smtClean="0"/>
              <a:pPr/>
              <a:t>‹#›</a:t>
            </a:fld>
            <a:endParaRPr lang="hr-HR"/>
          </a:p>
        </p:txBody>
      </p:sp>
    </p:spTree>
    <p:extLst>
      <p:ext uri="{BB962C8B-B14F-4D97-AF65-F5344CB8AC3E}">
        <p14:creationId xmlns:p14="http://schemas.microsoft.com/office/powerpoint/2010/main" xmlns="" val="367014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DCC5FA0-15EB-4103-8F71-084E3834F50E}" type="slidenum">
              <a:rPr lang="hr-HR" smtClean="0"/>
              <a:pPr/>
              <a:t>7</a:t>
            </a:fld>
            <a:endParaRPr lang="hr-HR"/>
          </a:p>
        </p:txBody>
      </p:sp>
    </p:spTree>
    <p:extLst>
      <p:ext uri="{BB962C8B-B14F-4D97-AF65-F5344CB8AC3E}">
        <p14:creationId xmlns:p14="http://schemas.microsoft.com/office/powerpoint/2010/main" xmlns="" val="6260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375E765A-9292-4323-818A-4DA2653FAA80}" type="datetime1">
              <a:rPr lang="hr-HR" smtClean="0"/>
              <a:pPr/>
              <a:t>20.6.2015.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401424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87969D5-FE49-4F2C-8B80-4118B61DF31B}" type="datetime1">
              <a:rPr lang="hr-HR" smtClean="0"/>
              <a:pPr/>
              <a:t>20.6.2015.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135107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4722D15E-8A4F-4C9B-9405-CD5B8454F9E5}" type="datetime1">
              <a:rPr lang="hr-HR" smtClean="0"/>
              <a:pPr/>
              <a:t>20.6.2015.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72531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1FA70A48-77C3-4204-BAD9-A5616BFEC028}" type="datetime1">
              <a:rPr lang="hr-HR" smtClean="0"/>
              <a:pPr/>
              <a:t>20.6.2015.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176438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48350EA9-EFA6-4F7F-8924-DA835BBEDD08}" type="datetime1">
              <a:rPr lang="hr-HR" smtClean="0"/>
              <a:pPr/>
              <a:t>20.6.2015.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103344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5297441-76A1-4708-90E7-F0BDBA452087}" type="datetime1">
              <a:rPr lang="hr-HR" smtClean="0"/>
              <a:pPr/>
              <a:t>20.6.2015.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118557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052EAFFE-C16A-4370-814F-32C1BA7175C1}" type="datetime1">
              <a:rPr lang="hr-HR" smtClean="0"/>
              <a:pPr/>
              <a:t>20.6.2015.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34000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1319E1C9-1A41-42BC-B342-A75BFFC8C8FE}" type="datetime1">
              <a:rPr lang="hr-HR" smtClean="0"/>
              <a:pPr/>
              <a:t>20.6.2015.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185749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4969431-BEC8-424F-9383-C12D5E27D028}" type="datetime1">
              <a:rPr lang="hr-HR" smtClean="0"/>
              <a:pPr/>
              <a:t>20.6.2015.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294332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5A0DE06-AF2C-4E5A-827F-8F98ADEE0E57}" type="datetime1">
              <a:rPr lang="hr-HR" smtClean="0"/>
              <a:pPr/>
              <a:t>20.6.2015.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80865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B570EFF9-06E4-4113-8CCF-8BE48E8E63FB}" type="datetime1">
              <a:rPr lang="hr-HR" smtClean="0"/>
              <a:pPr/>
              <a:t>20.6.2015.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33513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828DA-0D3E-4117-9638-5B66D323B65A}" type="datetime1">
              <a:rPr lang="hr-HR" smtClean="0"/>
              <a:pPr/>
              <a:t>20.6.2015.</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2A318-1BF9-4353-A700-A84DD1514A9E}" type="slidenum">
              <a:rPr lang="hr-HR" smtClean="0"/>
              <a:pPr/>
              <a:t>‹#›</a:t>
            </a:fld>
            <a:endParaRPr lang="hr-HR"/>
          </a:p>
        </p:txBody>
      </p:sp>
    </p:spTree>
    <p:extLst>
      <p:ext uri="{BB962C8B-B14F-4D97-AF65-F5344CB8AC3E}">
        <p14:creationId xmlns:p14="http://schemas.microsoft.com/office/powerpoint/2010/main" xmlns="" val="240583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9000" b="-9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473896" y="1836346"/>
            <a:ext cx="9144000" cy="2387600"/>
          </a:xfrm>
        </p:spPr>
        <p:txBody>
          <a:bodyPr>
            <a:normAutofit/>
          </a:bodyPr>
          <a:lstStyle/>
          <a:p>
            <a:r>
              <a:rPr lang="hr-HR" sz="4400" b="1" dirty="0" smtClean="0">
                <a:ln w="12700">
                  <a:solidFill>
                    <a:schemeClr val="tx1"/>
                  </a:solidFill>
                  <a:prstDash val="solid"/>
                </a:ln>
                <a:solidFill>
                  <a:srgbClr val="C00000"/>
                </a:solidFill>
                <a:effectLst>
                  <a:outerShdw dist="38100" dir="2640000" algn="bl" rotWithShape="0">
                    <a:schemeClr val="accent1"/>
                  </a:outerShdw>
                </a:effectLst>
              </a:rPr>
              <a:t>PROBLEM 10:</a:t>
            </a:r>
            <a:br>
              <a:rPr lang="hr-HR" sz="4400" b="1" dirty="0" smtClean="0">
                <a:ln w="12700">
                  <a:solidFill>
                    <a:schemeClr val="tx1"/>
                  </a:solidFill>
                  <a:prstDash val="solid"/>
                </a:ln>
                <a:solidFill>
                  <a:srgbClr val="C00000"/>
                </a:solidFill>
                <a:effectLst>
                  <a:outerShdw dist="38100" dir="2640000" algn="bl" rotWithShape="0">
                    <a:schemeClr val="accent1"/>
                  </a:outerShdw>
                </a:effectLst>
              </a:rPr>
            </a:br>
            <a:r>
              <a:rPr lang="hr-HR" sz="8000" b="1" dirty="0" smtClean="0">
                <a:ln w="12700">
                  <a:solidFill>
                    <a:schemeClr val="tx1"/>
                  </a:solidFill>
                  <a:prstDash val="solid"/>
                </a:ln>
                <a:solidFill>
                  <a:srgbClr val="C00000"/>
                </a:solidFill>
                <a:effectLst>
                  <a:outerShdw dist="38100" dir="2640000" algn="bl" rotWithShape="0">
                    <a:schemeClr val="accent1"/>
                  </a:outerShdw>
                </a:effectLst>
              </a:rPr>
              <a:t>ICE HOLE</a:t>
            </a:r>
            <a:endParaRPr lang="hr-HR" sz="8000" b="1" dirty="0">
              <a:ln w="12700">
                <a:solidFill>
                  <a:schemeClr val="tx1"/>
                </a:solidFill>
                <a:prstDash val="solid"/>
              </a:ln>
              <a:solidFill>
                <a:srgbClr val="C00000"/>
              </a:solidFill>
              <a:effectLst>
                <a:outerShdw dist="38100" dir="2640000" algn="bl" rotWithShape="0">
                  <a:schemeClr val="accent1"/>
                </a:outerShdw>
              </a:effectLst>
            </a:endParaRPr>
          </a:p>
        </p:txBody>
      </p:sp>
      <p:sp>
        <p:nvSpPr>
          <p:cNvPr id="3" name="Podnaslov 2"/>
          <p:cNvSpPr>
            <a:spLocks noGrp="1"/>
          </p:cNvSpPr>
          <p:nvPr>
            <p:ph type="subTitle" idx="1"/>
          </p:nvPr>
        </p:nvSpPr>
        <p:spPr>
          <a:xfrm>
            <a:off x="1893090" y="4852553"/>
            <a:ext cx="8165310" cy="1423555"/>
          </a:xfrm>
        </p:spPr>
        <p:txBody>
          <a:bodyPr>
            <a:normAutofit/>
          </a:bodyPr>
          <a:lstStyle/>
          <a:p>
            <a:r>
              <a:rPr lang="hr-HR" sz="4400" b="1" dirty="0">
                <a:ln/>
                <a:solidFill>
                  <a:srgbClr val="C00000"/>
                </a:solidFill>
              </a:rPr>
              <a:t>Croatian </a:t>
            </a:r>
            <a:r>
              <a:rPr lang="hr-HR" sz="4400" b="1" dirty="0" err="1">
                <a:ln/>
                <a:solidFill>
                  <a:srgbClr val="C00000"/>
                </a:solidFill>
              </a:rPr>
              <a:t>team</a:t>
            </a:r>
            <a:endParaRPr lang="hr-HR" sz="4400" b="1" dirty="0">
              <a:ln/>
              <a:solidFill>
                <a:srgbClr val="C00000"/>
              </a:solidFill>
            </a:endParaRPr>
          </a:p>
          <a:p>
            <a:r>
              <a:rPr lang="hr-HR" sz="3200" dirty="0" smtClean="0">
                <a:ln w="0">
                  <a:solidFill>
                    <a:srgbClr val="C00000"/>
                  </a:solidFill>
                </a:ln>
                <a:effectLst>
                  <a:outerShdw blurRad="38100" dist="19050" dir="2700000" algn="tl" rotWithShape="0">
                    <a:schemeClr val="dk1">
                      <a:alpha val="40000"/>
                    </a:schemeClr>
                  </a:outerShdw>
                </a:effectLst>
              </a:rPr>
              <a:t>	</a:t>
            </a:r>
            <a:endParaRPr lang="hr-HR" dirty="0"/>
          </a:p>
        </p:txBody>
      </p:sp>
      <p:sp>
        <p:nvSpPr>
          <p:cNvPr id="4" name="TekstniOkvir 3"/>
          <p:cNvSpPr txBox="1"/>
          <p:nvPr/>
        </p:nvSpPr>
        <p:spPr>
          <a:xfrm>
            <a:off x="-114300" y="877391"/>
            <a:ext cx="12521045" cy="1046440"/>
          </a:xfrm>
          <a:prstGeom prst="rect">
            <a:avLst/>
          </a:prstGeom>
          <a:noFill/>
        </p:spPr>
        <p:txBody>
          <a:bodyPr wrap="square" rtlCol="0">
            <a:spAutoFit/>
          </a:bodyPr>
          <a:lstStyle/>
          <a:p>
            <a:r>
              <a:rPr lang="hr-HR" sz="4400" dirty="0" smtClean="0">
                <a:ln>
                  <a:solidFill>
                    <a:schemeClr val="tx1"/>
                  </a:solidFill>
                </a:ln>
                <a:solidFill>
                  <a:srgbClr val="C00000"/>
                </a:solidFill>
              </a:rPr>
              <a:t>INTERNATIONAL YOUNG NATURALISTS TOURNAMENT</a:t>
            </a:r>
          </a:p>
          <a:p>
            <a:endParaRPr lang="hr-HR" dirty="0"/>
          </a:p>
        </p:txBody>
      </p:sp>
      <p:sp>
        <p:nvSpPr>
          <p:cNvPr id="5" name="Rezervirano mjesto broja slajda 4"/>
          <p:cNvSpPr>
            <a:spLocks noGrp="1"/>
          </p:cNvSpPr>
          <p:nvPr>
            <p:ph type="sldNum" sz="quarter" idx="12"/>
          </p:nvPr>
        </p:nvSpPr>
        <p:spPr/>
        <p:txBody>
          <a:bodyPr/>
          <a:lstStyle/>
          <a:p>
            <a:fld id="{694E6B9E-AE72-44C4-93A1-529C4F4334EE}" type="slidenum">
              <a:rPr lang="hr-HR" sz="2000" smtClean="0">
                <a:solidFill>
                  <a:schemeClr val="tx1"/>
                </a:solidFill>
              </a:rPr>
              <a:pPr/>
              <a:t>1</a:t>
            </a:fld>
            <a:endParaRPr lang="hr-HR" sz="2000" dirty="0">
              <a:solidFill>
                <a:schemeClr val="tx1"/>
              </a:solidFill>
            </a:endParaRPr>
          </a:p>
        </p:txBody>
      </p:sp>
    </p:spTree>
    <p:extLst>
      <p:ext uri="{BB962C8B-B14F-4D97-AF65-F5344CB8AC3E}">
        <p14:creationId xmlns:p14="http://schemas.microsoft.com/office/powerpoint/2010/main" xmlns="" val="176412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ln w="9525">
                  <a:solidFill>
                    <a:srgbClr val="C00000"/>
                  </a:solidFill>
                  <a:prstDash val="solid"/>
                </a:ln>
                <a:solidFill>
                  <a:srgbClr val="C00000"/>
                </a:solidFill>
                <a:effectLst>
                  <a:outerShdw blurRad="12700" dist="38100" dir="2700000" algn="tl" rotWithShape="0">
                    <a:schemeClr val="bg1">
                      <a:lumMod val="50000"/>
                    </a:schemeClr>
                  </a:outerShdw>
                </a:effectLst>
              </a:rPr>
              <a:t>FORMULATION OF THE PROBLEM</a:t>
            </a:r>
            <a:endParaRPr lang="hr-HR" dirty="0"/>
          </a:p>
        </p:txBody>
      </p:sp>
      <p:sp>
        <p:nvSpPr>
          <p:cNvPr id="3" name="Rezervirano mjesto sadržaja 2"/>
          <p:cNvSpPr>
            <a:spLocks noGrp="1"/>
          </p:cNvSpPr>
          <p:nvPr>
            <p:ph idx="1"/>
          </p:nvPr>
        </p:nvSpPr>
        <p:spPr/>
        <p:txBody>
          <a:bodyPr/>
          <a:lstStyle/>
          <a:p>
            <a:pPr marL="0" indent="0">
              <a:buNone/>
            </a:pPr>
            <a:r>
              <a:rPr lang="en-US" dirty="0" smtClean="0"/>
              <a:t>You have drilled two ice holes in a frozen lake on a frosty winter day. One ice hole is close to the shore, while the other ice hole is far from the shore. Surprisingly, the height difference between the ice surface and the liquid water is different for each hole. How can you explain this? How can </a:t>
            </a:r>
            <a:r>
              <a:rPr lang="hr-HR" dirty="0" err="1" smtClean="0"/>
              <a:t>you</a:t>
            </a:r>
            <a:r>
              <a:rPr lang="en-US" dirty="0" smtClean="0"/>
              <a:t> use this height difference to determine the local ice thickness? </a:t>
            </a:r>
            <a:endParaRPr lang="hr-HR" dirty="0"/>
          </a:p>
        </p:txBody>
      </p:sp>
      <p:sp>
        <p:nvSpPr>
          <p:cNvPr id="4" name="Rezervirano mjesto broja slajda 3"/>
          <p:cNvSpPr>
            <a:spLocks noGrp="1"/>
          </p:cNvSpPr>
          <p:nvPr>
            <p:ph type="sldNum" sz="quarter" idx="12"/>
          </p:nvPr>
        </p:nvSpPr>
        <p:spPr/>
        <p:txBody>
          <a:bodyPr/>
          <a:lstStyle/>
          <a:p>
            <a:fld id="{BC62A318-1BF9-4353-A700-A84DD1514A9E}" type="slidenum">
              <a:rPr lang="hr-HR" sz="2000" smtClean="0">
                <a:solidFill>
                  <a:schemeClr val="tx1"/>
                </a:solidFill>
              </a:rPr>
              <a:pPr/>
              <a:t>2</a:t>
            </a:fld>
            <a:endParaRPr lang="hr-HR" sz="2000" dirty="0">
              <a:solidFill>
                <a:schemeClr val="tx1"/>
              </a:solidFill>
            </a:endParaRPr>
          </a:p>
        </p:txBody>
      </p:sp>
    </p:spTree>
    <p:extLst>
      <p:ext uri="{BB962C8B-B14F-4D97-AF65-F5344CB8AC3E}">
        <p14:creationId xmlns:p14="http://schemas.microsoft.com/office/powerpoint/2010/main" xmlns="" val="386754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solidFill>
                  <a:srgbClr val="C00000"/>
                </a:solidFill>
                <a:latin typeface="+mn-lt"/>
              </a:rPr>
              <a:t>ICE</a:t>
            </a:r>
            <a:endParaRPr lang="hr-HR" b="1" dirty="0">
              <a:solidFill>
                <a:srgbClr val="C00000"/>
              </a:solidFill>
              <a:latin typeface="+mn-lt"/>
            </a:endParaRPr>
          </a:p>
        </p:txBody>
      </p:sp>
      <p:sp>
        <p:nvSpPr>
          <p:cNvPr id="3" name="Rezervirano mjesto sadržaja 2"/>
          <p:cNvSpPr>
            <a:spLocks noGrp="1"/>
          </p:cNvSpPr>
          <p:nvPr>
            <p:ph idx="1"/>
          </p:nvPr>
        </p:nvSpPr>
        <p:spPr/>
        <p:txBody>
          <a:bodyPr/>
          <a:lstStyle/>
          <a:p>
            <a:r>
              <a:rPr lang="en-US" dirty="0" smtClean="0"/>
              <a:t>Creates </a:t>
            </a:r>
            <a:r>
              <a:rPr lang="en-US" dirty="0" err="1" smtClean="0"/>
              <a:t>bec</a:t>
            </a:r>
            <a:r>
              <a:rPr lang="hr-HR" dirty="0" smtClean="0"/>
              <a:t>au</a:t>
            </a:r>
            <a:r>
              <a:rPr lang="en-US" dirty="0" smtClean="0"/>
              <a:t>se of</a:t>
            </a:r>
            <a:r>
              <a:rPr lang="hr-HR" dirty="0" smtClean="0"/>
              <a:t> </a:t>
            </a:r>
            <a:r>
              <a:rPr lang="en-US" dirty="0" smtClean="0"/>
              <a:t>air temperature</a:t>
            </a:r>
            <a:endParaRPr lang="hr-HR" dirty="0"/>
          </a:p>
          <a:p>
            <a:r>
              <a:rPr lang="en-US" dirty="0" smtClean="0"/>
              <a:t>Ice forms at 0 </a:t>
            </a:r>
            <a:r>
              <a:rPr lang="en-US" dirty="0" smtClean="0">
                <a:latin typeface="Wide Latin" panose="020A0A07050505020404" pitchFamily="18" charset="0"/>
              </a:rPr>
              <a:t>°</a:t>
            </a:r>
            <a:r>
              <a:rPr lang="en-US" dirty="0" smtClean="0">
                <a:latin typeface="Calibri" panose="020F0502020204030204" pitchFamily="34" charset="0"/>
              </a:rPr>
              <a:t>C</a:t>
            </a:r>
            <a:endParaRPr lang="hr-HR" dirty="0" smtClean="0">
              <a:latin typeface="Calibri" panose="020F0502020204030204" pitchFamily="34" charset="0"/>
            </a:endParaRPr>
          </a:p>
          <a:p>
            <a:r>
              <a:rPr lang="en-US" dirty="0"/>
              <a:t>The water starts to cool from the surface – the surface water starts to sink – until all the water is cooled to 4 </a:t>
            </a:r>
            <a:r>
              <a:rPr lang="en-US" dirty="0">
                <a:latin typeface="Wide Latin" panose="020A0A07050505020404" pitchFamily="18" charset="0"/>
              </a:rPr>
              <a:t>°</a:t>
            </a:r>
            <a:r>
              <a:rPr lang="en-US" dirty="0"/>
              <a:t>C – surface water continuous to cool but it stays on the surface – the water starts to freeze </a:t>
            </a:r>
          </a:p>
          <a:p>
            <a:endParaRPr lang="en-US" dirty="0" smtClean="0"/>
          </a:p>
          <a:p>
            <a:endParaRPr lang="en-US" dirty="0"/>
          </a:p>
        </p:txBody>
      </p:sp>
      <p:pic>
        <p:nvPicPr>
          <p:cNvPr id="7" name="Slika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29300" y="4112462"/>
            <a:ext cx="4538393" cy="2433265"/>
          </a:xfrm>
          <a:prstGeom prst="rect">
            <a:avLst/>
          </a:prstGeom>
        </p:spPr>
      </p:pic>
      <p:sp>
        <p:nvSpPr>
          <p:cNvPr id="5" name="Rezervirano mjesto broja slajda 4"/>
          <p:cNvSpPr>
            <a:spLocks noGrp="1"/>
          </p:cNvSpPr>
          <p:nvPr>
            <p:ph type="sldNum" sz="quarter" idx="12"/>
          </p:nvPr>
        </p:nvSpPr>
        <p:spPr/>
        <p:txBody>
          <a:bodyPr/>
          <a:lstStyle/>
          <a:p>
            <a:fld id="{BC62A318-1BF9-4353-A700-A84DD1514A9E}" type="slidenum">
              <a:rPr lang="hr-HR" sz="2000" smtClean="0">
                <a:solidFill>
                  <a:schemeClr val="tx1"/>
                </a:solidFill>
              </a:rPr>
              <a:pPr/>
              <a:t>3</a:t>
            </a:fld>
            <a:endParaRPr lang="hr-HR" sz="2000" dirty="0">
              <a:solidFill>
                <a:schemeClr val="tx1"/>
              </a:solidFill>
            </a:endParaRPr>
          </a:p>
        </p:txBody>
      </p:sp>
      <p:pic>
        <p:nvPicPr>
          <p:cNvPr id="8" name="Slika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4871" y="338056"/>
            <a:ext cx="4561609" cy="2295213"/>
          </a:xfrm>
          <a:prstGeom prst="rect">
            <a:avLst/>
          </a:prstGeom>
        </p:spPr>
      </p:pic>
      <p:pic>
        <p:nvPicPr>
          <p:cNvPr id="9" name="Slika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3092" y="4380200"/>
            <a:ext cx="5044723" cy="2114118"/>
          </a:xfrm>
          <a:prstGeom prst="rect">
            <a:avLst/>
          </a:prstGeom>
        </p:spPr>
      </p:pic>
    </p:spTree>
    <p:extLst>
      <p:ext uri="{BB962C8B-B14F-4D97-AF65-F5344CB8AC3E}">
        <p14:creationId xmlns:p14="http://schemas.microsoft.com/office/powerpoint/2010/main" xmlns="" val="217996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smtClean="0">
                <a:solidFill>
                  <a:srgbClr val="C00000"/>
                </a:solidFill>
                <a:latin typeface="+mn-lt"/>
              </a:rPr>
              <a:t>Exsperiment</a:t>
            </a:r>
            <a:endParaRPr lang="hr-HR" b="1" dirty="0">
              <a:solidFill>
                <a:srgbClr val="C00000"/>
              </a:solidFill>
              <a:latin typeface="+mn-lt"/>
            </a:endParaRPr>
          </a:p>
        </p:txBody>
      </p:sp>
      <p:sp>
        <p:nvSpPr>
          <p:cNvPr id="4" name="Rezervirano mjesto broja slajda 3"/>
          <p:cNvSpPr>
            <a:spLocks noGrp="1"/>
          </p:cNvSpPr>
          <p:nvPr>
            <p:ph type="sldNum" sz="quarter" idx="12"/>
          </p:nvPr>
        </p:nvSpPr>
        <p:spPr/>
        <p:txBody>
          <a:bodyPr/>
          <a:lstStyle/>
          <a:p>
            <a:fld id="{BC62A318-1BF9-4353-A700-A84DD1514A9E}" type="slidenum">
              <a:rPr lang="hr-HR" sz="2000" smtClean="0">
                <a:solidFill>
                  <a:schemeClr val="tx1"/>
                </a:solidFill>
              </a:rPr>
              <a:pPr/>
              <a:t>4</a:t>
            </a:fld>
            <a:endParaRPr lang="hr-HR" sz="2000" dirty="0">
              <a:solidFill>
                <a:schemeClr val="tx1"/>
              </a:solidFill>
            </a:endParaRPr>
          </a:p>
        </p:txBody>
      </p:sp>
      <p:sp>
        <p:nvSpPr>
          <p:cNvPr id="16" name="Rezervirano mjesto sadržaja 15"/>
          <p:cNvSpPr>
            <a:spLocks noGrp="1"/>
          </p:cNvSpPr>
          <p:nvPr>
            <p:ph idx="1"/>
          </p:nvPr>
        </p:nvSpPr>
        <p:spPr/>
        <p:txBody>
          <a:bodyPr/>
          <a:lstStyle/>
          <a:p>
            <a:r>
              <a:rPr lang="hr-HR" dirty="0" err="1"/>
              <a:t>liquid</a:t>
            </a:r>
            <a:r>
              <a:rPr lang="hr-HR" dirty="0"/>
              <a:t> </a:t>
            </a:r>
            <a:r>
              <a:rPr lang="hr-HR" dirty="0" err="1" smtClean="0"/>
              <a:t>nitrogen</a:t>
            </a:r>
            <a:endParaRPr lang="hr-HR" dirty="0" smtClean="0"/>
          </a:p>
          <a:p>
            <a:r>
              <a:rPr lang="hr-HR" dirty="0" smtClean="0"/>
              <a:t>2 </a:t>
            </a:r>
            <a:r>
              <a:rPr lang="hr-HR" dirty="0" err="1" smtClean="0"/>
              <a:t>plates</a:t>
            </a:r>
            <a:endParaRPr lang="hr-HR" dirty="0"/>
          </a:p>
          <a:p>
            <a:r>
              <a:rPr lang="hr-HR" dirty="0" smtClean="0"/>
              <a:t>Water</a:t>
            </a:r>
          </a:p>
          <a:p>
            <a:pPr marL="0" indent="0">
              <a:buNone/>
            </a:pPr>
            <a:endParaRPr lang="hr-HR" dirty="0"/>
          </a:p>
          <a:p>
            <a:r>
              <a:rPr lang="hr-HR" dirty="0" err="1"/>
              <a:t>we</a:t>
            </a:r>
            <a:r>
              <a:rPr lang="hr-HR" dirty="0"/>
              <a:t> </a:t>
            </a:r>
            <a:r>
              <a:rPr lang="hr-HR" dirty="0" err="1"/>
              <a:t>brought</a:t>
            </a:r>
            <a:r>
              <a:rPr lang="hr-HR" dirty="0"/>
              <a:t> </a:t>
            </a:r>
            <a:r>
              <a:rPr lang="hr-HR" dirty="0" err="1"/>
              <a:t>liquid</a:t>
            </a:r>
            <a:r>
              <a:rPr lang="hr-HR" dirty="0"/>
              <a:t> </a:t>
            </a:r>
            <a:r>
              <a:rPr lang="hr-HR" dirty="0" err="1" smtClean="0"/>
              <a:t>nitrogen</a:t>
            </a:r>
            <a:r>
              <a:rPr lang="hr-HR" dirty="0" smtClean="0"/>
              <a:t> </a:t>
            </a:r>
            <a:r>
              <a:rPr lang="hr-HR" dirty="0" err="1" smtClean="0"/>
              <a:t>with</a:t>
            </a:r>
            <a:r>
              <a:rPr lang="hr-HR" dirty="0" smtClean="0"/>
              <a:t> </a:t>
            </a:r>
            <a:br>
              <a:rPr lang="hr-HR" dirty="0" smtClean="0"/>
            </a:br>
            <a:r>
              <a:rPr lang="hr-HR" dirty="0" smtClean="0"/>
              <a:t>a </a:t>
            </a:r>
            <a:r>
              <a:rPr lang="hr-HR" dirty="0" err="1" smtClean="0"/>
              <a:t>hose</a:t>
            </a:r>
            <a:r>
              <a:rPr lang="hr-HR" dirty="0" smtClean="0"/>
              <a:t> to </a:t>
            </a:r>
            <a:r>
              <a:rPr lang="hr-HR" dirty="0" err="1" smtClean="0"/>
              <a:t>the</a:t>
            </a:r>
            <a:r>
              <a:rPr lang="hr-HR" dirty="0" smtClean="0"/>
              <a:t> plate </a:t>
            </a:r>
            <a:r>
              <a:rPr lang="hr-HR" dirty="0" err="1" smtClean="0"/>
              <a:t>with</a:t>
            </a:r>
            <a:r>
              <a:rPr lang="hr-HR" dirty="0" smtClean="0"/>
              <a:t> water </a:t>
            </a:r>
          </a:p>
          <a:p>
            <a:r>
              <a:rPr lang="hr-HR" dirty="0" err="1" smtClean="0"/>
              <a:t>Covered</a:t>
            </a:r>
            <a:r>
              <a:rPr lang="hr-HR" dirty="0" smtClean="0"/>
              <a:t> </a:t>
            </a:r>
            <a:r>
              <a:rPr lang="hr-HR" dirty="0" err="1" smtClean="0"/>
              <a:t>it</a:t>
            </a:r>
            <a:r>
              <a:rPr lang="hr-HR" dirty="0" smtClean="0"/>
              <a:t> </a:t>
            </a:r>
            <a:r>
              <a:rPr lang="hr-HR" dirty="0" err="1" smtClean="0"/>
              <a:t>with</a:t>
            </a:r>
            <a:r>
              <a:rPr lang="hr-HR" dirty="0" smtClean="0"/>
              <a:t> </a:t>
            </a:r>
            <a:r>
              <a:rPr lang="hr-HR" dirty="0" err="1" smtClean="0"/>
              <a:t>another</a:t>
            </a:r>
            <a:r>
              <a:rPr lang="hr-HR" dirty="0" smtClean="0"/>
              <a:t> plate </a:t>
            </a:r>
          </a:p>
          <a:p>
            <a:r>
              <a:rPr lang="hr-HR" dirty="0" smtClean="0"/>
              <a:t>After 15 minutes we got a icy surface </a:t>
            </a:r>
            <a:br>
              <a:rPr lang="hr-HR" dirty="0" smtClean="0"/>
            </a:br>
            <a:r>
              <a:rPr lang="hr-HR" dirty="0" smtClean="0"/>
              <a:t>of the </a:t>
            </a:r>
            <a:r>
              <a:rPr lang="hr-HR" dirty="0" smtClean="0"/>
              <a:t>water</a:t>
            </a:r>
            <a:endParaRPr lang="hr-HR" dirty="0"/>
          </a:p>
        </p:txBody>
      </p:sp>
      <p:pic>
        <p:nvPicPr>
          <p:cNvPr id="17" name="Slika 16"/>
          <p:cNvPicPr>
            <a:picLocks noChangeAspect="1"/>
          </p:cNvPicPr>
          <p:nvPr/>
        </p:nvPicPr>
        <p:blipFill>
          <a:blip r:embed="rId2"/>
          <a:stretch>
            <a:fillRect/>
          </a:stretch>
        </p:blipFill>
        <p:spPr>
          <a:xfrm>
            <a:off x="4218710" y="985044"/>
            <a:ext cx="3483075" cy="2611039"/>
          </a:xfrm>
          <a:prstGeom prst="rect">
            <a:avLst/>
          </a:prstGeom>
        </p:spPr>
      </p:pic>
      <p:pic>
        <p:nvPicPr>
          <p:cNvPr id="18" name="Slika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9946" y="3813464"/>
            <a:ext cx="3325090" cy="2493818"/>
          </a:xfrm>
          <a:prstGeom prst="rect">
            <a:avLst/>
          </a:prstGeom>
        </p:spPr>
      </p:pic>
      <p:pic>
        <p:nvPicPr>
          <p:cNvPr id="19" name="Slika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75073" y="400050"/>
            <a:ext cx="3477490" cy="2608117"/>
          </a:xfrm>
          <a:prstGeom prst="rect">
            <a:avLst/>
          </a:prstGeom>
        </p:spPr>
      </p:pic>
    </p:spTree>
    <p:extLst>
      <p:ext uri="{BB962C8B-B14F-4D97-AF65-F5344CB8AC3E}">
        <p14:creationId xmlns:p14="http://schemas.microsoft.com/office/powerpoint/2010/main" xmlns="" val="259094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solidFill>
                  <a:srgbClr val="C00000"/>
                </a:solidFill>
                <a:latin typeface="+mn-lt"/>
              </a:rPr>
              <a:t>IS THE SURFACE OF THE ICE FLAT?</a:t>
            </a:r>
            <a:endParaRPr lang="hr-HR" b="1" dirty="0">
              <a:solidFill>
                <a:srgbClr val="C00000"/>
              </a:solidFill>
              <a:latin typeface="+mn-lt"/>
            </a:endParaRPr>
          </a:p>
        </p:txBody>
      </p:sp>
      <p:sp>
        <p:nvSpPr>
          <p:cNvPr id="3" name="Rezervirano mjesto sadržaja 2"/>
          <p:cNvSpPr>
            <a:spLocks noGrp="1"/>
          </p:cNvSpPr>
          <p:nvPr>
            <p:ph idx="1"/>
          </p:nvPr>
        </p:nvSpPr>
        <p:spPr/>
        <p:txBody>
          <a:bodyPr/>
          <a:lstStyle/>
          <a:p>
            <a:r>
              <a:rPr lang="en-US" dirty="0" smtClean="0"/>
              <a:t>form</a:t>
            </a:r>
            <a:r>
              <a:rPr lang="hr-HR" dirty="0" smtClean="0"/>
              <a:t>s</a:t>
            </a:r>
            <a:r>
              <a:rPr lang="en-US" dirty="0" smtClean="0"/>
              <a:t> at the edges – to the middle</a:t>
            </a:r>
            <a:endParaRPr lang="hr-HR" dirty="0" smtClean="0"/>
          </a:p>
          <a:p>
            <a:r>
              <a:rPr lang="en-US" dirty="0"/>
              <a:t>frozen crust is </a:t>
            </a:r>
            <a:r>
              <a:rPr lang="en-US" dirty="0" err="1" smtClean="0"/>
              <a:t>thicke</a:t>
            </a:r>
            <a:r>
              <a:rPr lang="hr-HR" dirty="0" smtClean="0"/>
              <a:t>r</a:t>
            </a:r>
            <a:r>
              <a:rPr lang="en-US" dirty="0" smtClean="0"/>
              <a:t> </a:t>
            </a:r>
            <a:r>
              <a:rPr lang="en-US" dirty="0"/>
              <a:t>at the </a:t>
            </a:r>
            <a:r>
              <a:rPr lang="en-US" dirty="0" smtClean="0"/>
              <a:t>edge</a:t>
            </a:r>
            <a:endParaRPr lang="en-US" dirty="0" smtClean="0"/>
          </a:p>
          <a:p>
            <a:pPr marL="0" indent="0">
              <a:buNone/>
            </a:pPr>
            <a:endParaRPr lang="hr-HR" dirty="0"/>
          </a:p>
        </p:txBody>
      </p:sp>
      <p:sp>
        <p:nvSpPr>
          <p:cNvPr id="6" name="Rezervirano mjesto broja slajda 5"/>
          <p:cNvSpPr>
            <a:spLocks noGrp="1"/>
          </p:cNvSpPr>
          <p:nvPr>
            <p:ph type="sldNum" sz="quarter" idx="12"/>
          </p:nvPr>
        </p:nvSpPr>
        <p:spPr/>
        <p:txBody>
          <a:bodyPr/>
          <a:lstStyle/>
          <a:p>
            <a:fld id="{BC62A318-1BF9-4353-A700-A84DD1514A9E}" type="slidenum">
              <a:rPr lang="hr-HR" sz="2000" smtClean="0">
                <a:solidFill>
                  <a:schemeClr val="tx1"/>
                </a:solidFill>
              </a:rPr>
              <a:pPr/>
              <a:t>5</a:t>
            </a:fld>
            <a:endParaRPr lang="hr-HR" sz="2000" dirty="0">
              <a:solidFill>
                <a:schemeClr val="tx1"/>
              </a:solidFill>
            </a:endParaRPr>
          </a:p>
        </p:txBody>
      </p:sp>
      <p:pic>
        <p:nvPicPr>
          <p:cNvPr id="7" name="Slika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10346" y="3584863"/>
            <a:ext cx="3962397" cy="2971798"/>
          </a:xfrm>
          <a:prstGeom prst="rect">
            <a:avLst/>
          </a:prstGeom>
        </p:spPr>
      </p:pic>
    </p:spTree>
    <p:extLst>
      <p:ext uri="{BB962C8B-B14F-4D97-AF65-F5344CB8AC3E}">
        <p14:creationId xmlns:p14="http://schemas.microsoft.com/office/powerpoint/2010/main" xmlns="" val="4072025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C00000"/>
                </a:solidFill>
              </a:rPr>
              <a:t>WATER LEVELS IN ICE HOLES</a:t>
            </a:r>
            <a:endParaRPr lang="hr-HR" b="1" dirty="0">
              <a:solidFill>
                <a:srgbClr val="C00000"/>
              </a:solidFill>
            </a:endParaRPr>
          </a:p>
        </p:txBody>
      </p:sp>
      <p:sp>
        <p:nvSpPr>
          <p:cNvPr id="49" name="Content Placeholder 48"/>
          <p:cNvSpPr>
            <a:spLocks noGrp="1"/>
          </p:cNvSpPr>
          <p:nvPr>
            <p:ph idx="1"/>
          </p:nvPr>
        </p:nvSpPr>
        <p:spPr/>
        <p:txBody>
          <a:bodyPr/>
          <a:lstStyle/>
          <a:p>
            <a:r>
              <a:rPr lang="hr-HR" dirty="0" smtClean="0"/>
              <a:t>Bulge in the middle</a:t>
            </a:r>
            <a:r>
              <a:rPr lang="hr-HR" dirty="0" smtClean="0">
                <a:sym typeface="Wingdings" pitchFamily="2" charset="2"/>
              </a:rPr>
              <a:t> water is low in the hole</a:t>
            </a:r>
          </a:p>
          <a:p>
            <a:r>
              <a:rPr lang="hr-HR" dirty="0" smtClean="0"/>
              <a:t>Edges </a:t>
            </a:r>
            <a:r>
              <a:rPr lang="hr-HR" dirty="0" smtClean="0">
                <a:sym typeface="Wingdings" pitchFamily="2" charset="2"/>
              </a:rPr>
              <a:t> water is high in the hole</a:t>
            </a:r>
          </a:p>
          <a:p>
            <a:r>
              <a:rPr lang="hr-HR" dirty="0" smtClean="0">
                <a:sym typeface="Wingdings" pitchFamily="2" charset="2"/>
              </a:rPr>
              <a:t>In between  water is in the middle of the hole</a:t>
            </a:r>
            <a:endParaRPr lang="hr-HR" dirty="0"/>
          </a:p>
        </p:txBody>
      </p:sp>
      <p:sp>
        <p:nvSpPr>
          <p:cNvPr id="4" name="Slide Number Placeholder 3"/>
          <p:cNvSpPr>
            <a:spLocks noGrp="1"/>
          </p:cNvSpPr>
          <p:nvPr>
            <p:ph type="sldNum" sz="quarter" idx="12"/>
          </p:nvPr>
        </p:nvSpPr>
        <p:spPr/>
        <p:txBody>
          <a:bodyPr/>
          <a:lstStyle/>
          <a:p>
            <a:fld id="{BC62A318-1BF9-4353-A700-A84DD1514A9E}" type="slidenum">
              <a:rPr lang="hr-HR" smtClean="0"/>
              <a:pPr/>
              <a:t>6</a:t>
            </a:fld>
            <a:endParaRPr lang="hr-HR"/>
          </a:p>
        </p:txBody>
      </p:sp>
      <p:sp>
        <p:nvSpPr>
          <p:cNvPr id="5" name="Arc 4"/>
          <p:cNvSpPr/>
          <p:nvPr/>
        </p:nvSpPr>
        <p:spPr>
          <a:xfrm rot="10800000">
            <a:off x="698500" y="2781300"/>
            <a:ext cx="2044700" cy="35306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hr-HR"/>
          </a:p>
        </p:txBody>
      </p:sp>
      <p:sp>
        <p:nvSpPr>
          <p:cNvPr id="6" name="Arc 5"/>
          <p:cNvSpPr/>
          <p:nvPr/>
        </p:nvSpPr>
        <p:spPr>
          <a:xfrm rot="5400000">
            <a:off x="8534400" y="3416300"/>
            <a:ext cx="3556000" cy="21844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hr-HR"/>
          </a:p>
        </p:txBody>
      </p:sp>
      <p:cxnSp>
        <p:nvCxnSpPr>
          <p:cNvPr id="8" name="Straight Connector 7"/>
          <p:cNvCxnSpPr/>
          <p:nvPr/>
        </p:nvCxnSpPr>
        <p:spPr>
          <a:xfrm flipV="1">
            <a:off x="1708148" y="6273800"/>
            <a:ext cx="8629652" cy="38100"/>
          </a:xfrm>
          <a:prstGeom prst="line">
            <a:avLst/>
          </a:prstGeom>
        </p:spPr>
        <p:style>
          <a:lnRef idx="3">
            <a:schemeClr val="dk1"/>
          </a:lnRef>
          <a:fillRef idx="0">
            <a:schemeClr val="dk1"/>
          </a:fillRef>
          <a:effectRef idx="2">
            <a:schemeClr val="dk1"/>
          </a:effectRef>
          <a:fontRef idx="minor">
            <a:schemeClr val="tx1"/>
          </a:fontRef>
        </p:style>
      </p:cxnSp>
      <p:sp>
        <p:nvSpPr>
          <p:cNvPr id="15" name="Freeform 14"/>
          <p:cNvSpPr/>
          <p:nvPr/>
        </p:nvSpPr>
        <p:spPr>
          <a:xfrm>
            <a:off x="711200" y="4584700"/>
            <a:ext cx="304800" cy="203725"/>
          </a:xfrm>
          <a:custGeom>
            <a:avLst/>
            <a:gdLst>
              <a:gd name="connsiteX0" fmla="*/ 0 w 304800"/>
              <a:gd name="connsiteY0" fmla="*/ 0 h 203725"/>
              <a:gd name="connsiteX1" fmla="*/ 12700 w 304800"/>
              <a:gd name="connsiteY1" fmla="*/ 63500 h 203725"/>
              <a:gd name="connsiteX2" fmla="*/ 88900 w 304800"/>
              <a:gd name="connsiteY2" fmla="*/ 101600 h 203725"/>
              <a:gd name="connsiteX3" fmla="*/ 152400 w 304800"/>
              <a:gd name="connsiteY3" fmla="*/ 177800 h 203725"/>
              <a:gd name="connsiteX4" fmla="*/ 190500 w 304800"/>
              <a:gd name="connsiteY4" fmla="*/ 190500 h 203725"/>
              <a:gd name="connsiteX5" fmla="*/ 304800 w 304800"/>
              <a:gd name="connsiteY5" fmla="*/ 203200 h 20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203725">
                <a:moveTo>
                  <a:pt x="0" y="0"/>
                </a:moveTo>
                <a:cubicBezTo>
                  <a:pt x="4233" y="21167"/>
                  <a:pt x="1990" y="44758"/>
                  <a:pt x="12700" y="63500"/>
                </a:cubicBezTo>
                <a:cubicBezTo>
                  <a:pt x="24286" y="83775"/>
                  <a:pt x="69344" y="95081"/>
                  <a:pt x="88900" y="101600"/>
                </a:cubicBezTo>
                <a:cubicBezTo>
                  <a:pt x="107642" y="129713"/>
                  <a:pt x="123064" y="158243"/>
                  <a:pt x="152400" y="177800"/>
                </a:cubicBezTo>
                <a:cubicBezTo>
                  <a:pt x="163539" y="185226"/>
                  <a:pt x="177329" y="188105"/>
                  <a:pt x="190500" y="190500"/>
                </a:cubicBezTo>
                <a:cubicBezTo>
                  <a:pt x="263238" y="203725"/>
                  <a:pt x="262071" y="203200"/>
                  <a:pt x="304800" y="20320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hr-HR" dirty="0"/>
          </a:p>
        </p:txBody>
      </p:sp>
      <p:sp>
        <p:nvSpPr>
          <p:cNvPr id="16" name="Freeform 15"/>
          <p:cNvSpPr/>
          <p:nvPr/>
        </p:nvSpPr>
        <p:spPr>
          <a:xfrm>
            <a:off x="774700" y="4963023"/>
            <a:ext cx="254000" cy="269377"/>
          </a:xfrm>
          <a:custGeom>
            <a:avLst/>
            <a:gdLst>
              <a:gd name="connsiteX0" fmla="*/ 0 w 254000"/>
              <a:gd name="connsiteY0" fmla="*/ 269377 h 269377"/>
              <a:gd name="connsiteX1" fmla="*/ 25400 w 254000"/>
              <a:gd name="connsiteY1" fmla="*/ 231277 h 269377"/>
              <a:gd name="connsiteX2" fmla="*/ 88900 w 254000"/>
              <a:gd name="connsiteY2" fmla="*/ 155077 h 269377"/>
              <a:gd name="connsiteX3" fmla="*/ 114300 w 254000"/>
              <a:gd name="connsiteY3" fmla="*/ 53477 h 269377"/>
              <a:gd name="connsiteX4" fmla="*/ 152400 w 254000"/>
              <a:gd name="connsiteY4" fmla="*/ 28077 h 269377"/>
              <a:gd name="connsiteX5" fmla="*/ 254000 w 254000"/>
              <a:gd name="connsiteY5" fmla="*/ 2677 h 26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 h="269377">
                <a:moveTo>
                  <a:pt x="0" y="269377"/>
                </a:moveTo>
                <a:cubicBezTo>
                  <a:pt x="8467" y="256677"/>
                  <a:pt x="15629" y="243003"/>
                  <a:pt x="25400" y="231277"/>
                </a:cubicBezTo>
                <a:cubicBezTo>
                  <a:pt x="106888" y="133491"/>
                  <a:pt x="25837" y="249672"/>
                  <a:pt x="88900" y="155077"/>
                </a:cubicBezTo>
                <a:cubicBezTo>
                  <a:pt x="89532" y="151915"/>
                  <a:pt x="103886" y="66494"/>
                  <a:pt x="114300" y="53477"/>
                </a:cubicBezTo>
                <a:cubicBezTo>
                  <a:pt x="123835" y="41558"/>
                  <a:pt x="138452" y="34276"/>
                  <a:pt x="152400" y="28077"/>
                </a:cubicBezTo>
                <a:cubicBezTo>
                  <a:pt x="215574" y="0"/>
                  <a:pt x="208485" y="2677"/>
                  <a:pt x="254000" y="2677"/>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hr-HR"/>
          </a:p>
        </p:txBody>
      </p:sp>
      <p:cxnSp>
        <p:nvCxnSpPr>
          <p:cNvPr id="18" name="Straight Connector 17"/>
          <p:cNvCxnSpPr>
            <a:stCxn id="15" idx="5"/>
          </p:cNvCxnSpPr>
          <p:nvPr/>
        </p:nvCxnSpPr>
        <p:spPr>
          <a:xfrm flipV="1">
            <a:off x="1016000" y="4775200"/>
            <a:ext cx="4394200" cy="127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a:stCxn id="16" idx="5"/>
          </p:cNvCxnSpPr>
          <p:nvPr/>
        </p:nvCxnSpPr>
        <p:spPr>
          <a:xfrm flipV="1">
            <a:off x="1028700" y="4902200"/>
            <a:ext cx="4381500" cy="63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flipV="1">
            <a:off x="6565900" y="4749800"/>
            <a:ext cx="4394200" cy="127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591300" y="4889500"/>
            <a:ext cx="4394200" cy="1016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Freeform 27"/>
          <p:cNvSpPr/>
          <p:nvPr/>
        </p:nvSpPr>
        <p:spPr>
          <a:xfrm>
            <a:off x="10960100" y="4546600"/>
            <a:ext cx="444500" cy="235118"/>
          </a:xfrm>
          <a:custGeom>
            <a:avLst/>
            <a:gdLst>
              <a:gd name="connsiteX0" fmla="*/ 0 w 444500"/>
              <a:gd name="connsiteY0" fmla="*/ 203200 h 235118"/>
              <a:gd name="connsiteX1" fmla="*/ 38100 w 444500"/>
              <a:gd name="connsiteY1" fmla="*/ 228600 h 235118"/>
              <a:gd name="connsiteX2" fmla="*/ 152400 w 444500"/>
              <a:gd name="connsiteY2" fmla="*/ 190500 h 235118"/>
              <a:gd name="connsiteX3" fmla="*/ 177800 w 444500"/>
              <a:gd name="connsiteY3" fmla="*/ 152400 h 235118"/>
              <a:gd name="connsiteX4" fmla="*/ 279400 w 444500"/>
              <a:gd name="connsiteY4" fmla="*/ 114300 h 235118"/>
              <a:gd name="connsiteX5" fmla="*/ 393700 w 444500"/>
              <a:gd name="connsiteY5" fmla="*/ 50800 h 235118"/>
              <a:gd name="connsiteX6" fmla="*/ 444500 w 444500"/>
              <a:gd name="connsiteY6" fmla="*/ 0 h 23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500" h="235118">
                <a:moveTo>
                  <a:pt x="0" y="203200"/>
                </a:moveTo>
                <a:cubicBezTo>
                  <a:pt x="12700" y="211667"/>
                  <a:pt x="22930" y="226914"/>
                  <a:pt x="38100" y="228600"/>
                </a:cubicBezTo>
                <a:cubicBezTo>
                  <a:pt x="96764" y="235118"/>
                  <a:pt x="112193" y="217305"/>
                  <a:pt x="152400" y="190500"/>
                </a:cubicBezTo>
                <a:cubicBezTo>
                  <a:pt x="160867" y="177800"/>
                  <a:pt x="166074" y="162171"/>
                  <a:pt x="177800" y="152400"/>
                </a:cubicBezTo>
                <a:cubicBezTo>
                  <a:pt x="208680" y="126667"/>
                  <a:pt x="242992" y="124702"/>
                  <a:pt x="279400" y="114300"/>
                </a:cubicBezTo>
                <a:cubicBezTo>
                  <a:pt x="338078" y="97535"/>
                  <a:pt x="325477" y="96282"/>
                  <a:pt x="393700" y="50800"/>
                </a:cubicBezTo>
                <a:cubicBezTo>
                  <a:pt x="439676" y="20149"/>
                  <a:pt x="424974" y="39052"/>
                  <a:pt x="444500"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hr-HR"/>
          </a:p>
        </p:txBody>
      </p:sp>
      <p:sp>
        <p:nvSpPr>
          <p:cNvPr id="31" name="Freeform 30"/>
          <p:cNvSpPr/>
          <p:nvPr/>
        </p:nvSpPr>
        <p:spPr>
          <a:xfrm>
            <a:off x="11010900" y="4991100"/>
            <a:ext cx="342900" cy="228600"/>
          </a:xfrm>
          <a:custGeom>
            <a:avLst/>
            <a:gdLst>
              <a:gd name="connsiteX0" fmla="*/ 0 w 342900"/>
              <a:gd name="connsiteY0" fmla="*/ 0 h 228600"/>
              <a:gd name="connsiteX1" fmla="*/ 38100 w 342900"/>
              <a:gd name="connsiteY1" fmla="*/ 12700 h 228600"/>
              <a:gd name="connsiteX2" fmla="*/ 76200 w 342900"/>
              <a:gd name="connsiteY2" fmla="*/ 38100 h 228600"/>
              <a:gd name="connsiteX3" fmla="*/ 190500 w 342900"/>
              <a:gd name="connsiteY3" fmla="*/ 88900 h 228600"/>
              <a:gd name="connsiteX4" fmla="*/ 215900 w 342900"/>
              <a:gd name="connsiteY4" fmla="*/ 127000 h 228600"/>
              <a:gd name="connsiteX5" fmla="*/ 330200 w 342900"/>
              <a:gd name="connsiteY5" fmla="*/ 190500 h 228600"/>
              <a:gd name="connsiteX6" fmla="*/ 342900 w 342900"/>
              <a:gd name="connsiteY6"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228600">
                <a:moveTo>
                  <a:pt x="0" y="0"/>
                </a:moveTo>
                <a:cubicBezTo>
                  <a:pt x="12700" y="4233"/>
                  <a:pt x="26126" y="6713"/>
                  <a:pt x="38100" y="12700"/>
                </a:cubicBezTo>
                <a:cubicBezTo>
                  <a:pt x="51752" y="19526"/>
                  <a:pt x="62252" y="31901"/>
                  <a:pt x="76200" y="38100"/>
                </a:cubicBezTo>
                <a:cubicBezTo>
                  <a:pt x="212220" y="98553"/>
                  <a:pt x="104275" y="31417"/>
                  <a:pt x="190500" y="88900"/>
                </a:cubicBezTo>
                <a:cubicBezTo>
                  <a:pt x="198967" y="101600"/>
                  <a:pt x="204413" y="116949"/>
                  <a:pt x="215900" y="127000"/>
                </a:cubicBezTo>
                <a:cubicBezTo>
                  <a:pt x="269647" y="174028"/>
                  <a:pt x="277871" y="173057"/>
                  <a:pt x="330200" y="190500"/>
                </a:cubicBezTo>
                <a:lnTo>
                  <a:pt x="342900" y="228600"/>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hr-HR"/>
          </a:p>
        </p:txBody>
      </p:sp>
      <p:cxnSp>
        <p:nvCxnSpPr>
          <p:cNvPr id="33" name="Straight Connector 32"/>
          <p:cNvCxnSpPr/>
          <p:nvPr/>
        </p:nvCxnSpPr>
        <p:spPr>
          <a:xfrm flipV="1">
            <a:off x="5384800" y="4876800"/>
            <a:ext cx="1219200" cy="12700"/>
          </a:xfrm>
          <a:prstGeom prst="line">
            <a:avLst/>
          </a:prstGeom>
        </p:spPr>
        <p:style>
          <a:lnRef idx="3">
            <a:schemeClr val="accent1"/>
          </a:lnRef>
          <a:fillRef idx="0">
            <a:schemeClr val="accent1"/>
          </a:fillRef>
          <a:effectRef idx="2">
            <a:schemeClr val="accent1"/>
          </a:effectRef>
          <a:fontRef idx="minor">
            <a:schemeClr val="tx1"/>
          </a:fontRef>
        </p:style>
      </p:cxnSp>
      <p:sp>
        <p:nvSpPr>
          <p:cNvPr id="35" name="Freeform 34"/>
          <p:cNvSpPr/>
          <p:nvPr/>
        </p:nvSpPr>
        <p:spPr>
          <a:xfrm>
            <a:off x="5397500" y="4698663"/>
            <a:ext cx="1181100" cy="76537"/>
          </a:xfrm>
          <a:custGeom>
            <a:avLst/>
            <a:gdLst>
              <a:gd name="connsiteX0" fmla="*/ 0 w 1181100"/>
              <a:gd name="connsiteY0" fmla="*/ 76537 h 76537"/>
              <a:gd name="connsiteX1" fmla="*/ 127000 w 1181100"/>
              <a:gd name="connsiteY1" fmla="*/ 63837 h 76537"/>
              <a:gd name="connsiteX2" fmla="*/ 203200 w 1181100"/>
              <a:gd name="connsiteY2" fmla="*/ 38437 h 76537"/>
              <a:gd name="connsiteX3" fmla="*/ 241300 w 1181100"/>
              <a:gd name="connsiteY3" fmla="*/ 25737 h 76537"/>
              <a:gd name="connsiteX4" fmla="*/ 812800 w 1181100"/>
              <a:gd name="connsiteY4" fmla="*/ 337 h 76537"/>
              <a:gd name="connsiteX5" fmla="*/ 1130300 w 1181100"/>
              <a:gd name="connsiteY5" fmla="*/ 13037 h 76537"/>
              <a:gd name="connsiteX6" fmla="*/ 1181100 w 1181100"/>
              <a:gd name="connsiteY6" fmla="*/ 51137 h 7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100" h="76537">
                <a:moveTo>
                  <a:pt x="0" y="76537"/>
                </a:moveTo>
                <a:cubicBezTo>
                  <a:pt x="42333" y="72304"/>
                  <a:pt x="85184" y="71677"/>
                  <a:pt x="127000" y="63837"/>
                </a:cubicBezTo>
                <a:cubicBezTo>
                  <a:pt x="153315" y="58903"/>
                  <a:pt x="177800" y="46904"/>
                  <a:pt x="203200" y="38437"/>
                </a:cubicBezTo>
                <a:cubicBezTo>
                  <a:pt x="215900" y="34204"/>
                  <a:pt x="227968" y="26949"/>
                  <a:pt x="241300" y="25737"/>
                </a:cubicBezTo>
                <a:cubicBezTo>
                  <a:pt x="524404" y="0"/>
                  <a:pt x="334262" y="14412"/>
                  <a:pt x="812800" y="337"/>
                </a:cubicBezTo>
                <a:cubicBezTo>
                  <a:pt x="918633" y="4570"/>
                  <a:pt x="1024651" y="5491"/>
                  <a:pt x="1130300" y="13037"/>
                </a:cubicBezTo>
                <a:cubicBezTo>
                  <a:pt x="1170987" y="15943"/>
                  <a:pt x="1166934" y="22805"/>
                  <a:pt x="1181100" y="51137"/>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hr-HR"/>
          </a:p>
        </p:txBody>
      </p:sp>
      <p:sp>
        <p:nvSpPr>
          <p:cNvPr id="36" name="Rectangle 35"/>
          <p:cNvSpPr/>
          <p:nvPr/>
        </p:nvSpPr>
        <p:spPr>
          <a:xfrm>
            <a:off x="711200" y="4826000"/>
            <a:ext cx="10706100" cy="1435100"/>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38" name="Straight Connector 37"/>
          <p:cNvCxnSpPr>
            <a:stCxn id="15" idx="2"/>
          </p:cNvCxnSpPr>
          <p:nvPr/>
        </p:nvCxnSpPr>
        <p:spPr>
          <a:xfrm>
            <a:off x="800100" y="4686300"/>
            <a:ext cx="1588" cy="48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5" idx="4"/>
          </p:cNvCxnSpPr>
          <p:nvPr/>
        </p:nvCxnSpPr>
        <p:spPr>
          <a:xfrm>
            <a:off x="901700" y="4775200"/>
            <a:ext cx="25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816600" y="4800600"/>
            <a:ext cx="17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6" idx="0"/>
          </p:cNvCxnSpPr>
          <p:nvPr/>
        </p:nvCxnSpPr>
        <p:spPr>
          <a:xfrm rot="5400000">
            <a:off x="5997575" y="4752975"/>
            <a:ext cx="13970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613650" y="4832350"/>
            <a:ext cx="152400"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7829550" y="4832350"/>
            <a:ext cx="190500" cy="25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t="-9000" b="-9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565564" y="2484871"/>
            <a:ext cx="10515600" cy="1325563"/>
          </a:xfrm>
        </p:spPr>
        <p:txBody>
          <a:bodyPr/>
          <a:lstStyle/>
          <a:p>
            <a:r>
              <a:rPr lang="hr-HR" b="1" dirty="0" smtClean="0">
                <a:solidFill>
                  <a:srgbClr val="C00000"/>
                </a:solidFill>
                <a:latin typeface="+mn-lt"/>
              </a:rPr>
              <a:t>THANK YOU FOR YOUR ATENTION!</a:t>
            </a:r>
            <a:endParaRPr lang="hr-HR" b="1" dirty="0">
              <a:solidFill>
                <a:srgbClr val="C00000"/>
              </a:solidFill>
              <a:latin typeface="+mn-lt"/>
            </a:endParaRPr>
          </a:p>
        </p:txBody>
      </p:sp>
      <p:sp>
        <p:nvSpPr>
          <p:cNvPr id="3" name="Rezervirano mjesto sadržaja 2"/>
          <p:cNvSpPr>
            <a:spLocks noGrp="1"/>
          </p:cNvSpPr>
          <p:nvPr>
            <p:ph idx="1"/>
          </p:nvPr>
        </p:nvSpPr>
        <p:spPr>
          <a:xfrm>
            <a:off x="0" y="5992380"/>
            <a:ext cx="4045527" cy="678584"/>
          </a:xfrm>
        </p:spPr>
        <p:txBody>
          <a:bodyPr/>
          <a:lstStyle/>
          <a:p>
            <a:pPr marL="0" indent="0">
              <a:buNone/>
            </a:pPr>
            <a:r>
              <a:rPr lang="hr-HR" dirty="0" err="1">
                <a:ln w="0">
                  <a:solidFill>
                    <a:srgbClr val="C00000"/>
                  </a:solidFill>
                </a:ln>
                <a:effectLst>
                  <a:outerShdw blurRad="38100" dist="19050" dir="2700000" algn="tl" rotWithShape="0">
                    <a:schemeClr val="dk1">
                      <a:alpha val="40000"/>
                    </a:schemeClr>
                  </a:outerShdw>
                </a:effectLst>
              </a:rPr>
              <a:t>Presenter</a:t>
            </a:r>
            <a:r>
              <a:rPr lang="hr-HR" dirty="0">
                <a:ln w="0">
                  <a:solidFill>
                    <a:srgbClr val="C00000"/>
                  </a:solidFill>
                </a:ln>
                <a:effectLst>
                  <a:outerShdw blurRad="38100" dist="19050" dir="2700000" algn="tl" rotWithShape="0">
                    <a:schemeClr val="dk1">
                      <a:alpha val="40000"/>
                    </a:schemeClr>
                  </a:outerShdw>
                </a:effectLst>
              </a:rPr>
              <a:t>: Klara Stojčević </a:t>
            </a:r>
          </a:p>
          <a:p>
            <a:pPr marL="0" indent="0">
              <a:buNone/>
            </a:pPr>
            <a:endParaRPr lang="hr-HR" dirty="0"/>
          </a:p>
        </p:txBody>
      </p:sp>
      <p:sp>
        <p:nvSpPr>
          <p:cNvPr id="4" name="Nasmiješeno lice 3"/>
          <p:cNvSpPr/>
          <p:nvPr/>
        </p:nvSpPr>
        <p:spPr>
          <a:xfrm>
            <a:off x="9532307" y="626301"/>
            <a:ext cx="2317315" cy="2442575"/>
          </a:xfrm>
          <a:prstGeom prst="smileyFace">
            <a:avLst/>
          </a:prstGeom>
          <a:gradFill>
            <a:gsLst>
              <a:gs pos="100000">
                <a:schemeClr val="accent1">
                  <a:lumMod val="0"/>
                  <a:lumOff val="100000"/>
                  <a:alpha val="41000"/>
                </a:schemeClr>
              </a:gs>
              <a:gs pos="0">
                <a:srgbClr val="C00000"/>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a:ln w="22225">
                <a:solidFill>
                  <a:schemeClr val="accent2"/>
                </a:solidFill>
                <a:prstDash val="solid"/>
              </a:ln>
              <a:solidFill>
                <a:schemeClr val="accent2">
                  <a:lumMod val="40000"/>
                  <a:lumOff val="60000"/>
                </a:schemeClr>
              </a:solidFill>
            </a:endParaRPr>
          </a:p>
        </p:txBody>
      </p:sp>
      <p:sp>
        <p:nvSpPr>
          <p:cNvPr id="5" name="Rezervirano mjesto broja slajda 4"/>
          <p:cNvSpPr>
            <a:spLocks noGrp="1"/>
          </p:cNvSpPr>
          <p:nvPr>
            <p:ph type="sldNum" sz="quarter" idx="12"/>
          </p:nvPr>
        </p:nvSpPr>
        <p:spPr/>
        <p:txBody>
          <a:bodyPr/>
          <a:lstStyle/>
          <a:p>
            <a:fld id="{BC62A318-1BF9-4353-A700-A84DD1514A9E}" type="slidenum">
              <a:rPr lang="hr-HR" sz="2000" smtClean="0">
                <a:solidFill>
                  <a:schemeClr val="tx1"/>
                </a:solidFill>
              </a:rPr>
              <a:pPr/>
              <a:t>7</a:t>
            </a:fld>
            <a:endParaRPr lang="hr-HR" sz="2000" dirty="0">
              <a:solidFill>
                <a:schemeClr val="tx1"/>
              </a:solidFill>
            </a:endParaRPr>
          </a:p>
        </p:txBody>
      </p:sp>
    </p:spTree>
    <p:extLst>
      <p:ext uri="{BB962C8B-B14F-4D97-AF65-F5344CB8AC3E}">
        <p14:creationId xmlns:p14="http://schemas.microsoft.com/office/powerpoint/2010/main" xmlns="" val="782696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Position of nitrogen inlet</a:t>
            </a:r>
            <a:endParaRPr lang="hr-HR" dirty="0"/>
          </a:p>
        </p:txBody>
      </p:sp>
      <p:pic>
        <p:nvPicPr>
          <p:cNvPr id="5" name="Content Placeholder 4" descr="IMG_20150617_145931_popravleno.jpg"/>
          <p:cNvPicPr>
            <a:picLocks noGrp="1" noChangeAspect="1"/>
          </p:cNvPicPr>
          <p:nvPr>
            <p:ph idx="1"/>
          </p:nvPr>
        </p:nvPicPr>
        <p:blipFill>
          <a:blip r:embed="rId2" cstate="print"/>
          <a:stretch>
            <a:fillRect/>
          </a:stretch>
        </p:blipFill>
        <p:spPr>
          <a:xfrm>
            <a:off x="6103408" y="1647825"/>
            <a:ext cx="5801784" cy="4351338"/>
          </a:xfrm>
        </p:spPr>
      </p:pic>
      <p:sp>
        <p:nvSpPr>
          <p:cNvPr id="4" name="Slide Number Placeholder 3"/>
          <p:cNvSpPr>
            <a:spLocks noGrp="1"/>
          </p:cNvSpPr>
          <p:nvPr>
            <p:ph type="sldNum" sz="quarter" idx="12"/>
          </p:nvPr>
        </p:nvSpPr>
        <p:spPr/>
        <p:txBody>
          <a:bodyPr/>
          <a:lstStyle/>
          <a:p>
            <a:fld id="{BC62A318-1BF9-4353-A700-A84DD1514A9E}" type="slidenum">
              <a:rPr lang="hr-HR" smtClean="0"/>
              <a:pPr/>
              <a:t>8</a:t>
            </a:fld>
            <a:endParaRPr lang="hr-HR"/>
          </a:p>
        </p:txBody>
      </p:sp>
      <p:pic>
        <p:nvPicPr>
          <p:cNvPr id="7" name="Picture 6" descr="IMG_20150617_145931.jpg"/>
          <p:cNvPicPr>
            <a:picLocks noChangeAspect="1"/>
          </p:cNvPicPr>
          <p:nvPr/>
        </p:nvPicPr>
        <p:blipFill>
          <a:blip r:embed="rId3" cstate="print"/>
          <a:stretch>
            <a:fillRect/>
          </a:stretch>
        </p:blipFill>
        <p:spPr>
          <a:xfrm>
            <a:off x="508001" y="1666876"/>
            <a:ext cx="5803899" cy="4352924"/>
          </a:xfrm>
          <a:prstGeom prst="rect">
            <a:avLst/>
          </a:prstGeom>
        </p:spPr>
      </p:pic>
    </p:spTree>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240</Words>
  <Application>Microsoft Office PowerPoint</Application>
  <PresentationFormat>Custom</PresentationFormat>
  <Paragraphs>37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Tema sustava Office</vt:lpstr>
      <vt:lpstr>PROBLEM 10: ICE HOLE</vt:lpstr>
      <vt:lpstr>FORMULATION OF THE PROBLEM</vt:lpstr>
      <vt:lpstr>ICE</vt:lpstr>
      <vt:lpstr>Exsperiment</vt:lpstr>
      <vt:lpstr>IS THE SURFACE OF THE ICE FLAT?</vt:lpstr>
      <vt:lpstr>WATER LEVELS IN ICE HOLES</vt:lpstr>
      <vt:lpstr>THANK YOU FOR YOUR ATENTION!</vt:lpstr>
      <vt:lpstr>Position of nitrogen inlet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HOLE</dc:title>
  <dc:creator>Tomy</dc:creator>
  <cp:lastModifiedBy>Luc</cp:lastModifiedBy>
  <cp:revision>41</cp:revision>
  <dcterms:created xsi:type="dcterms:W3CDTF">2015-05-30T10:32:20Z</dcterms:created>
  <dcterms:modified xsi:type="dcterms:W3CDTF">2015-06-20T06:53:49Z</dcterms:modified>
</cp:coreProperties>
</file>