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67" r:id="rId4"/>
    <p:sldId id="271" r:id="rId5"/>
    <p:sldId id="258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4FE"/>
    <a:srgbClr val="EFBDC8"/>
    <a:srgbClr val="FF7C80"/>
    <a:srgbClr val="E2F5FE"/>
    <a:srgbClr val="FFE7E8"/>
    <a:srgbClr val="F2F9DF"/>
    <a:srgbClr val="DFECFD"/>
    <a:srgbClr val="DBEAFD"/>
    <a:srgbClr val="7DF026"/>
    <a:srgbClr val="F6A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4" autoAdjust="0"/>
    <p:restoredTop sz="96503" autoAdjust="0"/>
  </p:normalViewPr>
  <p:slideViewPr>
    <p:cSldViewPr>
      <p:cViewPr>
        <p:scale>
          <a:sx n="76" d="100"/>
          <a:sy n="76" d="100"/>
        </p:scale>
        <p:origin x="-960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C0682-C3BC-4F38-9E49-463D97E8215E}" type="datetimeFigureOut">
              <a:rPr lang="en-US" smtClean="0"/>
              <a:pPr/>
              <a:t>6/21/15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15B66-E545-4AC6-A33A-AC4A73C24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6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15B66-E545-4AC6-A33A-AC4A73C243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15B66-E545-4AC6-A33A-AC4A73C243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6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s.scribd.com/doc/265724003/Izolacija-Bakterija-Rezistentnih-Na-Metale-Iz-Zemlji%C5%A1ta%23scrib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cteria" TargetMode="External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2426"/>
            <a:ext cx="7772400" cy="1759974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8600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International Young  </a:t>
            </a:r>
            <a:br>
              <a:rPr lang="en-US" sz="4800" dirty="0" smtClean="0">
                <a:solidFill>
                  <a:srgbClr val="FF8600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</a:br>
            <a:r>
              <a:rPr lang="en-US" sz="4800" dirty="0" smtClean="0">
                <a:solidFill>
                  <a:srgbClr val="FF8600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Naturalists’ Tournament</a:t>
            </a:r>
            <a:endParaRPr lang="en-US" dirty="0"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2. Invent yourself</a:t>
            </a:r>
            <a:r>
              <a:rPr lang="x-none" sz="40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-Biology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Serbian team          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          Regional Center For Talented Youth II</a:t>
            </a:r>
          </a:p>
          <a:p>
            <a:endParaRPr lang="en-US" dirty="0"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6672"/>
            <a:ext cx="5095238" cy="1028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48270"/>
            <a:ext cx="2264595" cy="150973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325236" cy="169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377697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14876" y="4357694"/>
            <a:ext cx="4071966" cy="2357430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This research has potential for future investigation based on bioremediation 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Microorganisms may be used in removal of heavy metals in soil</a:t>
            </a:r>
            <a:endParaRPr lang="en-US" dirty="0">
              <a:solidFill>
                <a:schemeClr val="tx1"/>
              </a:solidFill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Conclusion</a:t>
            </a:r>
            <a:endParaRPr lang="en-US" sz="5400" b="1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885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928670"/>
            <a:ext cx="38576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400" dirty="0" smtClean="0"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All 26 resistant bacteria grew up on base in presence of 200 mg/l  lead (Pb)</a:t>
            </a:r>
          </a:p>
          <a:p>
            <a:pPr>
              <a:buBlip>
                <a:blip r:embed="rId4"/>
              </a:buBlip>
            </a:pPr>
            <a:r>
              <a:rPr lang="en-US" sz="2400" dirty="0" smtClean="0"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500 mg/l Pb - 25 bacteria</a:t>
            </a:r>
          </a:p>
          <a:p>
            <a:pPr>
              <a:buBlip>
                <a:blip r:embed="rId4"/>
              </a:buBlip>
            </a:pPr>
            <a:r>
              <a:rPr lang="en-US" sz="2400" dirty="0" smtClean="0"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1000 mg/l Pb -  22 bacteria</a:t>
            </a:r>
          </a:p>
          <a:p>
            <a:endParaRPr lang="en-US" dirty="0"/>
          </a:p>
        </p:txBody>
      </p:sp>
      <p:pic>
        <p:nvPicPr>
          <p:cNvPr id="9" name="Picture 8" descr="a32a4361f06f585bf3a0a59da2ddca59.jpg"/>
          <p:cNvPicPr>
            <a:picLocks noChangeAspect="1"/>
          </p:cNvPicPr>
          <p:nvPr/>
        </p:nvPicPr>
        <p:blipFill>
          <a:blip r:embed="rId5"/>
          <a:srcRect r="-1269" b="11315"/>
          <a:stretch>
            <a:fillRect/>
          </a:stretch>
        </p:blipFill>
        <p:spPr>
          <a:xfrm>
            <a:off x="928662" y="3143248"/>
            <a:ext cx="2357454" cy="3359198"/>
          </a:xfrm>
          <a:prstGeom prst="rect">
            <a:avLst/>
          </a:prstGeom>
        </p:spPr>
      </p:pic>
      <p:pic>
        <p:nvPicPr>
          <p:cNvPr id="10" name="Picture 9" descr="3620078-Happy-world-globe-surrounded-by-bacteria-and-germs-Stock-Phot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785794"/>
            <a:ext cx="3392072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00737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http://bs.scribd.com/doc/265724003/Izolacija-Bakterija-Rezistentnih-Na-Metale-Iz-Zemlji%C5%A1ta#scribd</a:t>
            </a:r>
            <a:endParaRPr lang="en-US" sz="36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Beric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T. ,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Janackovic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P. ,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Biologija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1, Logos, 2014, pages 37-88</a:t>
            </a:r>
          </a:p>
          <a:p>
            <a:endParaRPr lang="en-US" sz="36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548680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/>
                <a:cs typeface="Times New Roman"/>
              </a:rPr>
              <a:t>References</a:t>
            </a:r>
            <a:endParaRPr lang="en-US"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928670"/>
            <a:ext cx="7848600" cy="250033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Thank you on your attention</a:t>
            </a:r>
            <a:endParaRPr lang="en-US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6274670-Cute-cartoon-yellow-germ-with-three-eyes-and-a-happy-smiling-face-isolated-on-white--Stock-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786190"/>
            <a:ext cx="3286148" cy="28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83243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14488"/>
            <a:ext cx="7408333" cy="4411675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Escherichia coli</a:t>
            </a: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Yeast </a:t>
            </a: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Pseudomonas Aeruginosa Bacteria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p-eco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428736"/>
            <a:ext cx="1969887" cy="1084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yeast (1).jpg"/>
          <p:cNvPicPr>
            <a:picLocks noChangeAspect="1"/>
          </p:cNvPicPr>
          <p:nvPr/>
        </p:nvPicPr>
        <p:blipFill>
          <a:blip r:embed="rId3" cstate="print"/>
          <a:srcRect l="11855" r="11090" b="594"/>
          <a:stretch>
            <a:fillRect/>
          </a:stretch>
        </p:blipFill>
        <p:spPr>
          <a:xfrm>
            <a:off x="2143108" y="3143248"/>
            <a:ext cx="1571636" cy="1197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000504"/>
            <a:ext cx="2143134" cy="214313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rotifers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otif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357562"/>
            <a:ext cx="4373562" cy="286155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FE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8736"/>
            <a:ext cx="7848599" cy="469742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icroorganisms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. Suggest an investigation of such cases that allow for a quantitative study and reproducible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measurements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35729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2. Invent yourself: Biology Topic:</a:t>
            </a:r>
          </a:p>
        </p:txBody>
      </p:sp>
      <p:pic>
        <p:nvPicPr>
          <p:cNvPr id="4" name="Picture 3" descr="Bacteria_with_finger_in_air.jpg"/>
          <p:cNvPicPr>
            <a:picLocks noChangeAspect="1"/>
          </p:cNvPicPr>
          <p:nvPr/>
        </p:nvPicPr>
        <p:blipFill>
          <a:blip r:embed="rId2"/>
          <a:srcRect l="38634"/>
          <a:stretch>
            <a:fillRect/>
          </a:stretch>
        </p:blipFill>
        <p:spPr>
          <a:xfrm>
            <a:off x="3500430" y="3143248"/>
            <a:ext cx="2500330" cy="3055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597326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5" y="1214422"/>
            <a:ext cx="8072494" cy="528641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microscopic living organism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discovered in 1674 by Antonie van Leeuwenhoek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live in every part of the biosphere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include bacteria, archea, protozoa, some fungi, algae, and certain animals, such as rotifers</a:t>
            </a:r>
          </a:p>
          <a:p>
            <a:pPr>
              <a:buNone/>
            </a:pPr>
            <a:endParaRPr lang="en-US" dirty="0" smtClean="0">
              <a:hlinkClick r:id="rId3" tooltip="Bacteri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9034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Microorganisms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yeast (1).jpg"/>
          <p:cNvPicPr>
            <a:picLocks noChangeAspect="1"/>
          </p:cNvPicPr>
          <p:nvPr/>
        </p:nvPicPr>
        <p:blipFill>
          <a:blip r:embed="rId4" cstate="print"/>
          <a:srcRect l="11855" r="11090" b="594"/>
          <a:stretch>
            <a:fillRect/>
          </a:stretch>
        </p:blipFill>
        <p:spPr>
          <a:xfrm>
            <a:off x="5357818" y="3929066"/>
            <a:ext cx="3000396" cy="228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fp-ecol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3929066"/>
            <a:ext cx="4170162" cy="2295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We have used scientific work for results of resistant bacteria  and suggested an investigation  about bioremediation with those results</a:t>
            </a:r>
            <a:endParaRPr lang="en-US" sz="32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D0D0D"/>
                </a:solidFill>
              </a:rPr>
              <a:t>Suggestion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84435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/>
            </a:gs>
            <a:gs pos="39999">
              <a:srgbClr val="ECF4FE"/>
            </a:gs>
            <a:gs pos="0">
              <a:srgbClr val="E2F5FE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1357298"/>
            <a:ext cx="3857652" cy="2286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  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Pollution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of soil with heavy metals is a great ecological problem, due to their strong negative effects on all living organisms, including humans.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4143380"/>
            <a:ext cx="3422397" cy="2281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736"/>
            <a:ext cx="3509392" cy="2246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1472" y="4143380"/>
            <a:ext cx="3571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Numerous physical and chemical methods are employed in their removal from polluted areas, most of them very expensive and inefficient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28572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Soil pollution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91123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39999">
              <a:schemeClr val="accent1">
                <a:lumMod val="20000"/>
                <a:lumOff val="80000"/>
              </a:schemeClr>
            </a:gs>
            <a:gs pos="70000">
              <a:schemeClr val="accent1">
                <a:lumMod val="60000"/>
                <a:lumOff val="40000"/>
              </a:schemeClr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Bioremediation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-using biological agents, such as bacteria or plants, to remove or neutralize contaminants, as in polluted soil or water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Bioremediation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is, on the contrary, a very efficient and cost-effective solution to the soil pollution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problem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Microorganisms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are able to accumulate and immobilize heavy metals, so they are considered a key factor in the process of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bioremediation</a:t>
            </a:r>
            <a:endParaRPr lang="en-US" dirty="0">
              <a:solidFill>
                <a:schemeClr val="tx1"/>
              </a:solidFill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38737"/>
            <a:ext cx="2891634" cy="3211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2" y="285728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Bioremediation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645024"/>
            <a:ext cx="3000390" cy="300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44160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2F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785926"/>
            <a:ext cx="8610599" cy="4554551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Microorganisms were isolated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from potentially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polluted soil (in park)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50" y="3929066"/>
            <a:ext cx="3000396" cy="2244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214290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First step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63407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69742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The chemical analysis of the sample found 30mg/l of lead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Result was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within the limits of permitted amounts for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this  metal</a:t>
            </a:r>
            <a:endParaRPr lang="en-US" dirty="0">
              <a:solidFill>
                <a:schemeClr val="tx1"/>
              </a:solidFill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214290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Results of isolation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chibi_luke_found_something_by_mad_owl-d376azt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143248"/>
            <a:ext cx="4662132" cy="348570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715008" y="5715016"/>
            <a:ext cx="1071570" cy="7143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19940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3000">
              <a:srgbClr val="ECF4FE"/>
            </a:gs>
            <a:gs pos="12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in the presence of 100 mg/l of lead (the legal limit for Pb in soil) 26 bacteria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were isolated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which were then tested on two-, five- and ten- fold greater concentration of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lead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975717"/>
              </p:ext>
            </p:extLst>
          </p:nvPr>
        </p:nvGraphicFramePr>
        <p:xfrm>
          <a:off x="357158" y="3429000"/>
          <a:ext cx="8358246" cy="292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1286"/>
                <a:gridCol w="1764427"/>
                <a:gridCol w="1883707"/>
                <a:gridCol w="1928826"/>
              </a:tblGrid>
              <a:tr h="136531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Concentration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lead </a:t>
                      </a:r>
                      <a:r>
                        <a:rPr lang="en-US" sz="3200" u="none" strike="noStrike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(mg/l)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dobe Fan Heiti Std B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en-US" sz="5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Adobe Fan Heiti Std B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en-US" sz="54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Adobe Fan Heiti Std B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en-US" sz="5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Adobe Fan Heiti Std B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6363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The number of resistant bacteria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dobe Fan Heiti Std B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5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Adobe Fan Heiti Std B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54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Adobe Fan Heiti Std B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5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Adobe Fan Heiti Std B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44" y="214290"/>
            <a:ext cx="885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65964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14">
      <a:dk1>
        <a:sysClr val="windowText" lastClr="000000"/>
      </a:dk1>
      <a:lt1>
        <a:sysClr val="window" lastClr="FFFFFF"/>
      </a:lt1>
      <a:dk2>
        <a:srgbClr val="B9D5FB"/>
      </a:dk2>
      <a:lt2>
        <a:srgbClr val="C6E7FC"/>
      </a:lt2>
      <a:accent1>
        <a:srgbClr val="92D8FC"/>
      </a:accent1>
      <a:accent2>
        <a:srgbClr val="E4EDF8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383</TotalTime>
  <Words>407</Words>
  <Application>Microsoft Macintosh PowerPoint</Application>
  <PresentationFormat>On-screen Show (4:3)</PresentationFormat>
  <Paragraphs>60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Waveform</vt:lpstr>
      <vt:lpstr>International Young   Naturalists’ Tournament</vt:lpstr>
      <vt:lpstr>2. Invent yourself: Biology Topic:</vt:lpstr>
      <vt:lpstr>Microorganisms</vt:lpstr>
      <vt:lpstr>Suggestion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Thank you on your attention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Young   Naturalists’ Tournament</dc:title>
  <dc:creator>talenti</dc:creator>
  <cp:lastModifiedBy>Dean Polimac</cp:lastModifiedBy>
  <cp:revision>41</cp:revision>
  <dcterms:created xsi:type="dcterms:W3CDTF">2006-08-16T00:00:00Z</dcterms:created>
  <dcterms:modified xsi:type="dcterms:W3CDTF">2015-06-21T15:41:41Z</dcterms:modified>
</cp:coreProperties>
</file>