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63" r:id="rId2"/>
    <p:sldId id="264" r:id="rId3"/>
    <p:sldId id="288" r:id="rId4"/>
    <p:sldId id="325" r:id="rId5"/>
    <p:sldId id="269" r:id="rId6"/>
    <p:sldId id="327" r:id="rId7"/>
    <p:sldId id="326" r:id="rId8"/>
    <p:sldId id="298" r:id="rId9"/>
    <p:sldId id="297" r:id="rId10"/>
    <p:sldId id="299" r:id="rId11"/>
    <p:sldId id="295" r:id="rId12"/>
    <p:sldId id="308" r:id="rId13"/>
    <p:sldId id="310" r:id="rId14"/>
    <p:sldId id="260" r:id="rId15"/>
    <p:sldId id="282" r:id="rId16"/>
    <p:sldId id="306" r:id="rId17"/>
    <p:sldId id="328" r:id="rId18"/>
    <p:sldId id="331" r:id="rId19"/>
    <p:sldId id="332" r:id="rId20"/>
    <p:sldId id="333" r:id="rId21"/>
    <p:sldId id="304" r:id="rId22"/>
    <p:sldId id="329" r:id="rId23"/>
    <p:sldId id="307" r:id="rId24"/>
    <p:sldId id="314" r:id="rId25"/>
    <p:sldId id="315" r:id="rId26"/>
    <p:sldId id="317" r:id="rId27"/>
    <p:sldId id="318" r:id="rId28"/>
    <p:sldId id="319" r:id="rId29"/>
    <p:sldId id="334" r:id="rId30"/>
    <p:sldId id="290" r:id="rId31"/>
    <p:sldId id="320" r:id="rId32"/>
    <p:sldId id="301" r:id="rId33"/>
    <p:sldId id="293" r:id="rId34"/>
    <p:sldId id="294" r:id="rId35"/>
    <p:sldId id="302" r:id="rId36"/>
    <p:sldId id="300" r:id="rId37"/>
    <p:sldId id="303" r:id="rId38"/>
    <p:sldId id="316" r:id="rId39"/>
    <p:sldId id="284" r:id="rId4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3190" autoAdjust="0"/>
  </p:normalViewPr>
  <p:slideViewPr>
    <p:cSldViewPr>
      <p:cViewPr>
        <p:scale>
          <a:sx n="50" d="100"/>
          <a:sy n="50" d="100"/>
        </p:scale>
        <p:origin x="-104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2CF1-8BF8-444F-9F93-5345D500B6B6}" type="datetimeFigureOut">
              <a:rPr lang="hr-HR" smtClean="0"/>
              <a:pPr/>
              <a:t>2.10.2011.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65070-AABF-42E8-9BEB-65D8DD8C6A6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109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070-AABF-42E8-9BEB-65D8DD8C6A6E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097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070-AABF-42E8-9BEB-65D8DD8C6A6E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795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BD4F5-F83F-467F-8E91-60DB2294CC1D}" type="slidenum">
              <a:rPr lang="hr-HR" smtClean="0"/>
              <a:pPr/>
              <a:t>39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3F05566-B856-4DF2-ADC2-F457C47AD19E}" type="datetimeFigureOut">
              <a:rPr lang="hr-HR" smtClean="0"/>
              <a:pPr/>
              <a:t>2.10.2011.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0B996A6-A257-41C5-BD59-D2B8CA0883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5566-B856-4DF2-ADC2-F457C47AD19E}" type="datetimeFigureOut">
              <a:rPr lang="hr-HR" smtClean="0"/>
              <a:pPr/>
              <a:t>2.10.2011.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6A6-A257-41C5-BD59-D2B8CA0883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5566-B856-4DF2-ADC2-F457C47AD19E}" type="datetimeFigureOut">
              <a:rPr lang="hr-HR" smtClean="0"/>
              <a:pPr/>
              <a:t>2.10.2011.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6A6-A257-41C5-BD59-D2B8CA0883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F05566-B856-4DF2-ADC2-F457C47AD19E}" type="datetimeFigureOut">
              <a:rPr lang="hr-HR" smtClean="0"/>
              <a:pPr/>
              <a:t>2.10.2011.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B996A6-A257-41C5-BD59-D2B8CA0883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3F05566-B856-4DF2-ADC2-F457C47AD19E}" type="datetimeFigureOut">
              <a:rPr lang="hr-HR" smtClean="0"/>
              <a:pPr/>
              <a:t>2.10.2011.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0B996A6-A257-41C5-BD59-D2B8CA0883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5566-B856-4DF2-ADC2-F457C47AD19E}" type="datetimeFigureOut">
              <a:rPr lang="hr-HR" smtClean="0"/>
              <a:pPr/>
              <a:t>2.10.2011.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6A6-A257-41C5-BD59-D2B8CA0883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5566-B856-4DF2-ADC2-F457C47AD19E}" type="datetimeFigureOut">
              <a:rPr lang="hr-HR" smtClean="0"/>
              <a:pPr/>
              <a:t>2.10.2011.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6A6-A257-41C5-BD59-D2B8CA0883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F05566-B856-4DF2-ADC2-F457C47AD19E}" type="datetimeFigureOut">
              <a:rPr lang="hr-HR" smtClean="0"/>
              <a:pPr/>
              <a:t>2.10.2011.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B996A6-A257-41C5-BD59-D2B8CA0883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5566-B856-4DF2-ADC2-F457C47AD19E}" type="datetimeFigureOut">
              <a:rPr lang="hr-HR" smtClean="0"/>
              <a:pPr/>
              <a:t>2.10.2011.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6A6-A257-41C5-BD59-D2B8CA0883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F05566-B856-4DF2-ADC2-F457C47AD19E}" type="datetimeFigureOut">
              <a:rPr lang="hr-HR" smtClean="0"/>
              <a:pPr/>
              <a:t>2.10.2011.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B996A6-A257-41C5-BD59-D2B8CA0883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F05566-B856-4DF2-ADC2-F457C47AD19E}" type="datetimeFigureOut">
              <a:rPr lang="hr-HR" smtClean="0"/>
              <a:pPr/>
              <a:t>2.10.2011.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B996A6-A257-41C5-BD59-D2B8CA0883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F05566-B856-4DF2-ADC2-F457C47AD19E}" type="datetimeFigureOut">
              <a:rPr lang="hr-HR" smtClean="0"/>
              <a:pPr/>
              <a:t>2.10.2011.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B996A6-A257-41C5-BD59-D2B8CA0883E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png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0.png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9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6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Relationship Id="rId9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410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07704" y="2703534"/>
            <a:ext cx="6552728" cy="653458"/>
          </a:xfrm>
        </p:spPr>
        <p:txBody>
          <a:bodyPr>
            <a:noAutofit/>
          </a:bodyPr>
          <a:lstStyle/>
          <a:p>
            <a:r>
              <a:rPr lang="hr-HR" sz="3600" dirty="0" smtClean="0">
                <a:solidFill>
                  <a:schemeClr val="accent1">
                    <a:lumMod val="50000"/>
                  </a:schemeClr>
                </a:solidFill>
              </a:rPr>
              <a:t>Problem No. 5: “CAR”</a:t>
            </a:r>
            <a:endParaRPr lang="hr-H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39752" y="3717032"/>
            <a:ext cx="4464496" cy="24482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Build a model car powered by an engine using an elastic air-filled toy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balloon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as the energy source. Determine how the distance travelled by the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car depends on relevant parameters and maximize the efficiency of the car.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Consistency of measurements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stress-strain curve depends </a:t>
            </a:r>
            <a:r>
              <a:rPr lang="en-US" dirty="0">
                <a:solidFill>
                  <a:schemeClr val="accent2"/>
                </a:solidFill>
              </a:rPr>
              <a:t>on the maximum loading previously </a:t>
            </a:r>
            <a:r>
              <a:rPr lang="en-US" dirty="0" smtClean="0">
                <a:solidFill>
                  <a:schemeClr val="accent2"/>
                </a:solidFill>
              </a:rPr>
              <a:t>encountered</a:t>
            </a:r>
            <a:r>
              <a:rPr lang="hr-HR" dirty="0" smtClean="0">
                <a:solidFill>
                  <a:schemeClr val="accent2"/>
                </a:solidFill>
              </a:rPr>
              <a:t> (Mullins effect)</a:t>
            </a:r>
          </a:p>
          <a:p>
            <a:pPr lvl="1"/>
            <a:r>
              <a:rPr lang="hr-HR" dirty="0" smtClean="0"/>
              <a:t>later measurements – rubber already deformed</a:t>
            </a:r>
          </a:p>
          <a:p>
            <a:pPr lvl="2"/>
            <a:r>
              <a:rPr lang="hr-HR" dirty="0" smtClean="0"/>
              <a:t>occurs when the </a:t>
            </a:r>
            <a:r>
              <a:rPr lang="en-US" dirty="0" smtClean="0"/>
              <a:t>load </a:t>
            </a:r>
            <a:r>
              <a:rPr lang="hr-HR" dirty="0" smtClean="0"/>
              <a:t>is </a:t>
            </a:r>
            <a:r>
              <a:rPr lang="en-US" dirty="0" smtClean="0"/>
              <a:t>increase</a:t>
            </a:r>
            <a:r>
              <a:rPr lang="hr-HR" dirty="0" smtClean="0"/>
              <a:t>d</a:t>
            </a:r>
            <a:r>
              <a:rPr lang="en-US" dirty="0" smtClean="0"/>
              <a:t> </a:t>
            </a:r>
            <a:r>
              <a:rPr lang="en-US" dirty="0"/>
              <a:t>beyond its prior </a:t>
            </a:r>
            <a:r>
              <a:rPr lang="en-US" dirty="0" smtClean="0"/>
              <a:t>value</a:t>
            </a:r>
            <a:endParaRPr lang="hr-HR" dirty="0" smtClean="0"/>
          </a:p>
          <a:p>
            <a:pPr lvl="2"/>
            <a:r>
              <a:rPr lang="hr-HR" dirty="0" smtClean="0"/>
              <a:t>less pressure difference needed to inflate to a certian volume</a:t>
            </a:r>
          </a:p>
          <a:p>
            <a:r>
              <a:rPr lang="hr-HR" dirty="0"/>
              <a:t>pV relations </a:t>
            </a:r>
          </a:p>
          <a:p>
            <a:pPr lvl="1"/>
            <a:r>
              <a:rPr lang="hr-HR" dirty="0"/>
              <a:t>same balloon – multiple usage</a:t>
            </a:r>
          </a:p>
          <a:p>
            <a:pPr lvl="1"/>
            <a:r>
              <a:rPr lang="hr-HR" dirty="0"/>
              <a:t>initial volume (pressure)</a:t>
            </a:r>
          </a:p>
          <a:p>
            <a:pPr lvl="1"/>
            <a:endParaRPr lang="hr-HR" dirty="0"/>
          </a:p>
          <a:p>
            <a:pPr lvl="1"/>
            <a:r>
              <a:rPr lang="hr-HR" sz="2400" dirty="0" smtClean="0"/>
              <a:t>OBSERVATION</a:t>
            </a:r>
          </a:p>
          <a:p>
            <a:pPr lvl="2"/>
            <a:r>
              <a:rPr lang="hr-HR" sz="2000" dirty="0" smtClean="0"/>
              <a:t>pV graph for 1st and 10th measurement greatly differ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8703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Consistency of measurements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1560" y="5373216"/>
            <a:ext cx="3528392" cy="1172744"/>
          </a:xfrm>
        </p:spPr>
        <p:txBody>
          <a:bodyPr>
            <a:normAutofit lnSpcReduction="10000"/>
          </a:bodyPr>
          <a:lstStyle/>
          <a:p>
            <a:r>
              <a:rPr lang="hr-HR" sz="1800" dirty="0" smtClean="0"/>
              <a:t>1st and 21st measurement vary greatly</a:t>
            </a:r>
          </a:p>
          <a:p>
            <a:r>
              <a:rPr lang="hr-HR" sz="1800" dirty="0" smtClean="0"/>
              <a:t>rubber deforms after few measurements</a:t>
            </a:r>
            <a:endParaRPr lang="hr-HR" sz="1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487174"/>
              </p:ext>
            </p:extLst>
          </p:nvPr>
        </p:nvGraphicFramePr>
        <p:xfrm>
          <a:off x="4427984" y="1670745"/>
          <a:ext cx="4279392" cy="3583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9" name="SPW 11.0 Graph" r:id="rId3" imgW="5349240" imgH="4479480" progId="SigmaPlotGraphicObject.10">
                  <p:embed/>
                </p:oleObj>
              </mc:Choice>
              <mc:Fallback>
                <p:oleObj name="SPW 11.0 Graph" r:id="rId3" imgW="5349240" imgH="447948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7984" y="1670745"/>
                        <a:ext cx="4279392" cy="3583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891660"/>
              </p:ext>
            </p:extLst>
          </p:nvPr>
        </p:nvGraphicFramePr>
        <p:xfrm>
          <a:off x="107504" y="1628800"/>
          <a:ext cx="4485312" cy="351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0" name="SPW 11.0 Graph" r:id="rId5" imgW="5606640" imgH="4397400" progId="SigmaPlotGraphicObject.10">
                  <p:embed/>
                </p:oleObj>
              </mc:Choice>
              <mc:Fallback>
                <p:oleObj name="SPW 11.0 Graph" r:id="rId5" imgW="5606640" imgH="4397400" progId="SigmaPlotGraphicObject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628800"/>
                        <a:ext cx="4485312" cy="3517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6"/>
          <p:cNvSpPr txBox="1">
            <a:spLocks/>
          </p:cNvSpPr>
          <p:nvPr/>
        </p:nvSpPr>
        <p:spPr>
          <a:xfrm>
            <a:off x="4644008" y="5445224"/>
            <a:ext cx="3528392" cy="11727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 smtClean="0"/>
              <a:t>10th-25th </a:t>
            </a:r>
            <a:r>
              <a:rPr lang="hr-HR" sz="1800" dirty="0"/>
              <a:t>measurement comparable (similar</a:t>
            </a:r>
            <a:r>
              <a:rPr lang="hr-HR" sz="1800" dirty="0" smtClean="0"/>
              <a:t>)</a:t>
            </a:r>
          </a:p>
          <a:p>
            <a:r>
              <a:rPr lang="hr-HR" sz="1800" dirty="0" smtClean="0"/>
              <a:t>afterwards balloon breaks</a:t>
            </a:r>
            <a:endParaRPr lang="hr-HR" sz="1800" dirty="0"/>
          </a:p>
          <a:p>
            <a:endParaRPr lang="hr-HR" sz="1800" dirty="0" smtClean="0"/>
          </a:p>
        </p:txBody>
      </p:sp>
    </p:spTree>
    <p:extLst>
      <p:ext uri="{BB962C8B-B14F-4D97-AF65-F5344CB8AC3E}">
        <p14:creationId xmlns:p14="http://schemas.microsoft.com/office/powerpoint/2010/main" val="330291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Initial volume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424936" cy="2088232"/>
          </a:xfrm>
        </p:spPr>
        <p:txBody>
          <a:bodyPr>
            <a:normAutofit/>
          </a:bodyPr>
          <a:lstStyle/>
          <a:p>
            <a:r>
              <a:rPr lang="hr-HR" sz="2000" dirty="0" smtClean="0"/>
              <a:t>surface under the curve enlarges with initial volume</a:t>
            </a:r>
          </a:p>
          <a:p>
            <a:pPr lvl="1"/>
            <a:r>
              <a:rPr lang="hr-HR" sz="1600" dirty="0" smtClean="0"/>
              <a:t>determining part of total input and output energy</a:t>
            </a:r>
          </a:p>
          <a:p>
            <a:r>
              <a:rPr lang="hr-HR" sz="2000" dirty="0" smtClean="0"/>
              <a:t>efficiency is determined by the deflation and inflation surfaces under the curve</a:t>
            </a:r>
          </a:p>
          <a:p>
            <a:pPr lvl="1"/>
            <a:r>
              <a:rPr lang="hr-HR" sz="1600" dirty="0" smtClean="0"/>
              <a:t> ratio between </a:t>
            </a:r>
            <a:r>
              <a:rPr lang="hr-HR" sz="1800" i="1" dirty="0" smtClean="0">
                <a:solidFill>
                  <a:schemeClr val="accent6">
                    <a:lumMod val="50000"/>
                  </a:schemeClr>
                </a:solidFill>
              </a:rPr>
              <a:t>(initial + final conditions) + surface under the curve</a:t>
            </a:r>
            <a:endParaRPr lang="hr-HR" sz="1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708063"/>
              </p:ext>
            </p:extLst>
          </p:nvPr>
        </p:nvGraphicFramePr>
        <p:xfrm>
          <a:off x="107504" y="2492897"/>
          <a:ext cx="5485068" cy="439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7" name="SPW 11.0 Graph" r:id="rId3" imgW="5519880" imgH="4429080" progId="SigmaPlotGraphicObject.10">
                  <p:embed/>
                </p:oleObj>
              </mc:Choice>
              <mc:Fallback>
                <p:oleObj name="SPW 11.0 Graph" r:id="rId3" imgW="5519880" imgH="442908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2492897"/>
                        <a:ext cx="5485068" cy="439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98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888939"/>
              </p:ext>
            </p:extLst>
          </p:nvPr>
        </p:nvGraphicFramePr>
        <p:xfrm>
          <a:off x="4320000" y="2520000"/>
          <a:ext cx="4353696" cy="35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8" name="SPW 11.0 Graph" r:id="rId3" imgW="5440680" imgH="4442760" progId="SigmaPlotGraphicObject.10">
                  <p:embed/>
                </p:oleObj>
              </mc:Choice>
              <mc:Fallback>
                <p:oleObj name="SPW 11.0 Graph" r:id="rId3" imgW="5440680" imgH="44427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0000" y="2520000"/>
                        <a:ext cx="4353696" cy="35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Initial volume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59803" y="1916832"/>
                <a:ext cx="1288661" cy="782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i="1" smtClean="0">
                          <a:latin typeface="Cambria Math"/>
                        </a:rPr>
                        <m:t>𝜂</m:t>
                      </m:r>
                      <m:r>
                        <a:rPr lang="hr-HR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hr-HR" sz="2400" b="0" i="1" baseline="-25000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hr-HR" sz="2400" b="0" i="1" baseline="-25000" smtClean="0">
                              <a:latin typeface="Cambria Math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803" y="1916832"/>
                <a:ext cx="1288661" cy="782971"/>
              </a:xfrm>
              <a:prstGeom prst="rect">
                <a:avLst/>
              </a:prstGeom>
              <a:blipFill rotWithShape="1"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521973"/>
              </p:ext>
            </p:extLst>
          </p:nvPr>
        </p:nvGraphicFramePr>
        <p:xfrm>
          <a:off x="82550" y="2517775"/>
          <a:ext cx="4548188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9" name="SPW 11.0 Graph" r:id="rId6" imgW="5568480" imgH="4442760" progId="SigmaPlotGraphicObject.10">
                  <p:embed/>
                </p:oleObj>
              </mc:Choice>
              <mc:Fallback>
                <p:oleObj name="SPW 11.0 Graph" r:id="rId6" imgW="5568480" imgH="44427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550" y="2517775"/>
                        <a:ext cx="4548188" cy="359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3"/>
          <p:cNvSpPr txBox="1">
            <a:spLocks/>
          </p:cNvSpPr>
          <p:nvPr/>
        </p:nvSpPr>
        <p:spPr>
          <a:xfrm>
            <a:off x="457200" y="1600200"/>
            <a:ext cx="3657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input energy</a:t>
            </a:r>
          </a:p>
          <a:p>
            <a:pPr lvl="1"/>
            <a:r>
              <a:rPr lang="hr-HR" dirty="0" smtClean="0"/>
              <a:t>inflation</a:t>
            </a:r>
          </a:p>
          <a:p>
            <a:pPr marL="365760" lvl="1" indent="0">
              <a:buNone/>
            </a:pPr>
            <a:endParaRPr lang="hr-HR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4579325" y="1752600"/>
            <a:ext cx="3657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 smtClean="0"/>
              <a:t>inflation/deflation varies</a:t>
            </a:r>
          </a:p>
          <a:p>
            <a:pPr lvl="1"/>
            <a:r>
              <a:rPr lang="hr-HR" dirty="0" smtClean="0"/>
              <a:t>rubber stretching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13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Construction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2267744" y="2996952"/>
            <a:ext cx="1440160" cy="842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2411760" y="3861048"/>
            <a:ext cx="288032" cy="2663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3275856" y="3861048"/>
            <a:ext cx="288032" cy="2663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Ravni poveznik 9"/>
          <p:cNvCxnSpPr/>
          <p:nvPr/>
        </p:nvCxnSpPr>
        <p:spPr>
          <a:xfrm>
            <a:off x="755576" y="4149080"/>
            <a:ext cx="464400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3779912" y="2204864"/>
            <a:ext cx="1512168" cy="1152128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3347864" y="2708920"/>
            <a:ext cx="504056" cy="216024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2627784" y="2636912"/>
            <a:ext cx="108012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5" name="Ravni poveznik 14"/>
          <p:cNvCxnSpPr/>
          <p:nvPr/>
        </p:nvCxnSpPr>
        <p:spPr>
          <a:xfrm rot="5400000" flipH="1" flipV="1">
            <a:off x="4608004" y="1952836"/>
            <a:ext cx="792088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 rot="10800000">
            <a:off x="1979712" y="2132856"/>
            <a:ext cx="864096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 rot="10800000">
            <a:off x="1475656" y="3356992"/>
            <a:ext cx="936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kstniOkvir 19"/>
          <p:cNvSpPr txBox="1"/>
          <p:nvPr/>
        </p:nvSpPr>
        <p:spPr>
          <a:xfrm>
            <a:off x="466384" y="313145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cart /</a:t>
            </a:r>
          </a:p>
          <a:p>
            <a:r>
              <a:rPr lang="hr-HR" sz="2000" dirty="0" smtClean="0"/>
              <a:t>styrofoam</a:t>
            </a:r>
            <a:endParaRPr lang="hr-HR" sz="2000" dirty="0"/>
          </a:p>
        </p:txBody>
      </p:sp>
      <p:sp>
        <p:nvSpPr>
          <p:cNvPr id="21" name="TekstniOkvir 20"/>
          <p:cNvSpPr txBox="1"/>
          <p:nvPr/>
        </p:nvSpPr>
        <p:spPr>
          <a:xfrm>
            <a:off x="683568" y="170080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plastic tube</a:t>
            </a:r>
            <a:endParaRPr lang="hr-HR" sz="2000" dirty="0"/>
          </a:p>
        </p:txBody>
      </p:sp>
      <p:sp>
        <p:nvSpPr>
          <p:cNvPr id="22" name="TekstniOkvir 21"/>
          <p:cNvSpPr txBox="1"/>
          <p:nvPr/>
        </p:nvSpPr>
        <p:spPr>
          <a:xfrm>
            <a:off x="5220072" y="148478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balloon</a:t>
            </a:r>
            <a:endParaRPr lang="hr-HR" sz="2000" dirty="0"/>
          </a:p>
        </p:txBody>
      </p:sp>
      <p:pic>
        <p:nvPicPr>
          <p:cNvPr id="29" name="Picture 2" descr="G:\DCIM\104CANON\IMG_1621.JPG"/>
          <p:cNvPicPr>
            <a:picLocks noChangeAspect="1" noChangeArrowheads="1"/>
          </p:cNvPicPr>
          <p:nvPr/>
        </p:nvPicPr>
        <p:blipFill rotWithShape="1">
          <a:blip r:embed="rId2" cstate="print"/>
          <a:srcRect r="18970" b="25149"/>
          <a:stretch/>
        </p:blipFill>
        <p:spPr bwMode="auto">
          <a:xfrm>
            <a:off x="4535996" y="3637755"/>
            <a:ext cx="4162510" cy="2883744"/>
          </a:xfrm>
          <a:prstGeom prst="rect">
            <a:avLst/>
          </a:prstGeom>
          <a:noFill/>
        </p:spPr>
      </p:pic>
      <p:sp>
        <p:nvSpPr>
          <p:cNvPr id="23" name="TekstniOkvir 22"/>
          <p:cNvSpPr txBox="1"/>
          <p:nvPr/>
        </p:nvSpPr>
        <p:spPr>
          <a:xfrm>
            <a:off x="467544" y="4938090"/>
            <a:ext cx="4068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/>
              <a:t>plastic cart (lenght ~ 12cm)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/>
              <a:t>styrofoam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/>
              <a:t>plastic tube (d = 2,9 cm)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/>
              <a:t>metal jets / cardboard noozles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/>
              <a:t>car mass ~120g</a:t>
            </a:r>
          </a:p>
          <a:p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Observed motion - setup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573016"/>
            <a:ext cx="4258816" cy="2900936"/>
          </a:xfrm>
        </p:spPr>
        <p:txBody>
          <a:bodyPr>
            <a:normAutofit lnSpcReduction="10000"/>
          </a:bodyPr>
          <a:lstStyle/>
          <a:p>
            <a:r>
              <a:rPr lang="hr-HR" sz="2000" dirty="0"/>
              <a:t>rails</a:t>
            </a:r>
          </a:p>
          <a:p>
            <a:pPr marL="651510" lvl="1" indent="-285750">
              <a:buFont typeface="Arial" pitchFamily="34" charset="0"/>
              <a:buChar char="•"/>
            </a:pPr>
            <a:r>
              <a:rPr lang="hr-HR" sz="1700" dirty="0"/>
              <a:t>car moving straight</a:t>
            </a:r>
          </a:p>
          <a:p>
            <a:pPr marL="651510" lvl="1" indent="-285750">
              <a:buFont typeface="Arial" pitchFamily="34" charset="0"/>
              <a:buChar char="•"/>
            </a:pPr>
            <a:r>
              <a:rPr lang="hr-HR" sz="1700" dirty="0"/>
              <a:t>position determination</a:t>
            </a:r>
          </a:p>
          <a:p>
            <a:pPr marL="651510" lvl="1" indent="-285750">
              <a:buFont typeface="Arial" pitchFamily="34" charset="0"/>
              <a:buChar char="•"/>
            </a:pPr>
            <a:r>
              <a:rPr lang="hr-HR" sz="1700" dirty="0"/>
              <a:t>lenght 5 m</a:t>
            </a:r>
          </a:p>
          <a:p>
            <a:r>
              <a:rPr lang="hr-HR" sz="2000" dirty="0"/>
              <a:t>video </a:t>
            </a:r>
          </a:p>
          <a:p>
            <a:pPr marL="651510" lvl="1" indent="-285750">
              <a:buFont typeface="Arial" pitchFamily="34" charset="0"/>
              <a:buChar char="•"/>
            </a:pPr>
            <a:r>
              <a:rPr lang="hr-HR" sz="1700" dirty="0"/>
              <a:t>camera 120 fps</a:t>
            </a:r>
          </a:p>
          <a:p>
            <a:pPr marL="651510" lvl="1" indent="-285750">
              <a:buFont typeface="Arial" pitchFamily="34" charset="0"/>
              <a:buChar char="•"/>
            </a:pPr>
            <a:r>
              <a:rPr lang="hr-HR" sz="1700" dirty="0"/>
              <a:t>placed 10 m from the rails</a:t>
            </a:r>
          </a:p>
          <a:p>
            <a:r>
              <a:rPr lang="hr-HR" sz="2000" dirty="0"/>
              <a:t>analysis </a:t>
            </a:r>
          </a:p>
          <a:p>
            <a:r>
              <a:rPr lang="hr-HR" sz="2000" dirty="0"/>
              <a:t>time / distance coordinates</a:t>
            </a:r>
          </a:p>
          <a:p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899592" y="3068960"/>
            <a:ext cx="6552728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1259632" y="2852936"/>
            <a:ext cx="6552728" cy="72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1907704" y="2420888"/>
            <a:ext cx="864096" cy="48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12" name="Elipsa 11"/>
          <p:cNvSpPr/>
          <p:nvPr/>
        </p:nvSpPr>
        <p:spPr>
          <a:xfrm>
            <a:off x="1979712" y="2852936"/>
            <a:ext cx="216024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/>
          <p:cNvSpPr/>
          <p:nvPr/>
        </p:nvSpPr>
        <p:spPr>
          <a:xfrm>
            <a:off x="2483768" y="2852936"/>
            <a:ext cx="216024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/>
          <p:cNvSpPr/>
          <p:nvPr/>
        </p:nvSpPr>
        <p:spPr>
          <a:xfrm>
            <a:off x="2843808" y="1916832"/>
            <a:ext cx="1224136" cy="1008112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2555776" y="2276872"/>
            <a:ext cx="288032" cy="144016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1979712" y="2204864"/>
            <a:ext cx="792088" cy="2160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TekstniOkvir 45"/>
          <p:cNvSpPr txBox="1"/>
          <p:nvPr/>
        </p:nvSpPr>
        <p:spPr>
          <a:xfrm>
            <a:off x="1403648" y="16288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car</a:t>
            </a:r>
            <a:endParaRPr lang="hr-HR" dirty="0"/>
          </a:p>
        </p:txBody>
      </p:sp>
      <p:sp>
        <p:nvSpPr>
          <p:cNvPr id="47" name="TekstniOkvir 46"/>
          <p:cNvSpPr txBox="1"/>
          <p:nvPr/>
        </p:nvSpPr>
        <p:spPr>
          <a:xfrm>
            <a:off x="4716016" y="223622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rails – with distance scale</a:t>
            </a:r>
            <a:endParaRPr lang="hr-HR" dirty="0"/>
          </a:p>
        </p:txBody>
      </p:sp>
      <p:cxnSp>
        <p:nvCxnSpPr>
          <p:cNvPr id="49" name="Ravni poveznik 48"/>
          <p:cNvCxnSpPr/>
          <p:nvPr/>
        </p:nvCxnSpPr>
        <p:spPr>
          <a:xfrm rot="16200000" flipH="1">
            <a:off x="1547664" y="2060848"/>
            <a:ext cx="288032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Ravni poveznik 53"/>
          <p:cNvCxnSpPr/>
          <p:nvPr/>
        </p:nvCxnSpPr>
        <p:spPr>
          <a:xfrm rot="5400000">
            <a:off x="5184068" y="2744924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83664"/>
            <a:ext cx="379422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Observed motion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83421" y="5085184"/>
            <a:ext cx="7467600" cy="1556792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distance/time graph obtained from video </a:t>
            </a:r>
            <a:r>
              <a:rPr lang="hr-HR" dirty="0"/>
              <a:t>coordinates</a:t>
            </a:r>
          </a:p>
          <a:p>
            <a:r>
              <a:rPr lang="hr-HR" dirty="0" smtClean="0"/>
              <a:t>program time-distance graph: </a:t>
            </a:r>
          </a:p>
          <a:p>
            <a:pPr lvl="1"/>
            <a:r>
              <a:rPr lang="hr-HR" dirty="0" smtClean="0"/>
              <a:t>5 </a:t>
            </a:r>
            <a:r>
              <a:rPr lang="hr-HR" dirty="0"/>
              <a:t>data points frame – cubic or linear curve </a:t>
            </a:r>
            <a:r>
              <a:rPr lang="hr-HR" dirty="0" smtClean="0"/>
              <a:t>fitted</a:t>
            </a:r>
          </a:p>
          <a:p>
            <a:pPr lvl="1"/>
            <a:r>
              <a:rPr lang="hr-HR" dirty="0" smtClean="0"/>
              <a:t>derived: one point in the v-t graph</a:t>
            </a:r>
            <a:r>
              <a:rPr lang="hr-HR" dirty="0"/>
              <a:t>		  </a:t>
            </a:r>
            <a:endParaRPr lang="hr-HR" dirty="0" smtClean="0"/>
          </a:p>
          <a:p>
            <a:pPr lvl="1"/>
            <a:r>
              <a:rPr lang="hr-HR" dirty="0" smtClean="0"/>
              <a:t>moves </a:t>
            </a:r>
            <a:r>
              <a:rPr lang="hr-HR" dirty="0"/>
              <a:t>one point to the next frame </a:t>
            </a:r>
          </a:p>
          <a:p>
            <a:endParaRPr lang="hr-H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257882"/>
              </p:ext>
            </p:extLst>
          </p:nvPr>
        </p:nvGraphicFramePr>
        <p:xfrm>
          <a:off x="4139952" y="1440000"/>
          <a:ext cx="4491360" cy="348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9" name="SPW 11.0 Graph" r:id="rId3" imgW="5611320" imgH="4367160" progId="SigmaPlotGraphicObject.10">
                  <p:embed/>
                </p:oleObj>
              </mc:Choice>
              <mc:Fallback>
                <p:oleObj name="SPW 11.0 Graph" r:id="rId3" imgW="5611320" imgH="43671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9952" y="1440000"/>
                        <a:ext cx="4491360" cy="3488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6579572" y="1551407"/>
            <a:ext cx="577492" cy="35803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09492" y="1268760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i="1" dirty="0" smtClean="0">
                <a:solidFill>
                  <a:schemeClr val="accent2"/>
                </a:solidFill>
              </a:rPr>
              <a:t>v</a:t>
            </a:r>
            <a:r>
              <a:rPr lang="hr-HR" sz="2400" b="1" i="1" baseline="-25000" dirty="0" smtClean="0">
                <a:solidFill>
                  <a:schemeClr val="accent2"/>
                </a:solidFill>
              </a:rPr>
              <a:t>max</a:t>
            </a:r>
            <a:endParaRPr lang="hr-HR" sz="2400" b="1" i="1" baseline="-25000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505145" y="1415915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23388" y="3718462"/>
            <a:ext cx="1972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deflation </a:t>
            </a:r>
          </a:p>
          <a:p>
            <a:r>
              <a:rPr lang="hr-HR" sz="1600" dirty="0" smtClean="0"/>
              <a:t>accelerated motion</a:t>
            </a:r>
            <a:endParaRPr lang="hr-HR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716756" y="2455385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decceleration</a:t>
            </a:r>
            <a:endParaRPr lang="hr-HR" sz="16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127942"/>
              </p:ext>
            </p:extLst>
          </p:nvPr>
        </p:nvGraphicFramePr>
        <p:xfrm>
          <a:off x="179512" y="1440000"/>
          <a:ext cx="4251168" cy="348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0" name="SPW 11.0 Graph" r:id="rId5" imgW="5312520" imgH="4367160" progId="SigmaPlotGraphicObject.10">
                  <p:embed/>
                </p:oleObj>
              </mc:Choice>
              <mc:Fallback>
                <p:oleObj name="SPW 11.0 Graph" r:id="rId5" imgW="5312520" imgH="43671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1440000"/>
                        <a:ext cx="4251168" cy="3488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4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Travelled distance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471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travelled distance: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𝑠</m:t>
                    </m:r>
                    <m:r>
                      <a:rPr lang="hr-HR" b="0" i="1" smtClean="0">
                        <a:latin typeface="Cambria Math"/>
                      </a:rPr>
                      <m:t>=</m:t>
                    </m:r>
                    <m:r>
                      <a:rPr lang="hr-HR" b="0" i="1" smtClean="0">
                        <a:latin typeface="Cambria Math"/>
                      </a:rPr>
                      <m:t>𝑠</m:t>
                    </m:r>
                    <m:r>
                      <a:rPr lang="hr-HR" b="0" i="1" baseline="-25000" smtClean="0">
                        <a:latin typeface="Cambria Math"/>
                      </a:rPr>
                      <m:t>0</m:t>
                    </m:r>
                    <m:r>
                      <a:rPr lang="hr-HR" b="0" i="1" smtClean="0">
                        <a:latin typeface="Cambria Math"/>
                      </a:rPr>
                      <m:t>+</m:t>
                    </m:r>
                    <m:r>
                      <a:rPr lang="hr-HR" b="0" i="1" smtClean="0">
                        <a:latin typeface="Cambria Math"/>
                      </a:rPr>
                      <m:t>𝑠</m:t>
                    </m:r>
                    <m:r>
                      <a:rPr lang="hr-HR" b="0" i="1" baseline="-25000" smtClean="0">
                        <a:latin typeface="Cambria Math"/>
                      </a:rPr>
                      <m:t>1</m:t>
                    </m:r>
                  </m:oMath>
                </a14:m>
                <a:endParaRPr lang="hr-HR" baseline="-25000" dirty="0" smtClean="0"/>
              </a:p>
              <a:p>
                <a:pPr lvl="1"/>
                <a:r>
                  <a:rPr lang="hr-HR" dirty="0" smtClean="0"/>
                  <a:t>acceleration path </a:t>
                </a:r>
                <a:endParaRPr lang="hr-HR" dirty="0"/>
              </a:p>
              <a:p>
                <a:pPr lvl="2"/>
                <a:r>
                  <a:rPr lang="hr-HR" dirty="0" smtClean="0"/>
                  <a:t>v</a:t>
                </a:r>
                <a:r>
                  <a:rPr lang="hr-HR" baseline="-25000" dirty="0" smtClean="0"/>
                  <a:t>max</a:t>
                </a:r>
                <a:r>
                  <a:rPr lang="hr-HR" dirty="0" smtClean="0"/>
                  <a:t> time</a:t>
                </a:r>
              </a:p>
              <a:p>
                <a:pPr lvl="2"/>
                <a:r>
                  <a:rPr lang="hr-HR" dirty="0" smtClean="0"/>
                  <a:t>distance </a:t>
                </a:r>
                <a:r>
                  <a:rPr lang="hr-HR" sz="2000" dirty="0" smtClean="0"/>
                  <a:t>s</a:t>
                </a:r>
                <a:r>
                  <a:rPr lang="hr-HR" sz="2000" baseline="-25000" dirty="0" smtClean="0"/>
                  <a:t>0</a:t>
                </a:r>
              </a:p>
              <a:p>
                <a:pPr lvl="2"/>
                <a:r>
                  <a:rPr lang="hr-HR" dirty="0" smtClean="0"/>
                  <a:t>determined from the video</a:t>
                </a:r>
                <a:endParaRPr lang="hr-HR" baseline="-25000" dirty="0" smtClean="0"/>
              </a:p>
              <a:p>
                <a:pPr lvl="1"/>
                <a:endParaRPr lang="hr-HR" dirty="0" smtClean="0"/>
              </a:p>
              <a:p>
                <a:pPr lvl="1"/>
                <a:r>
                  <a:rPr lang="hr-HR" dirty="0" smtClean="0"/>
                  <a:t>decceleration</a:t>
                </a:r>
              </a:p>
              <a:p>
                <a:pPr lvl="2"/>
                <a:r>
                  <a:rPr lang="hr-HR" dirty="0" smtClean="0"/>
                  <a:t>a determined from the graph</a:t>
                </a:r>
              </a:p>
              <a:p>
                <a:pPr lvl="2"/>
                <a:r>
                  <a:rPr lang="hr-HR" dirty="0" smtClean="0"/>
                  <a:t>linear fit coefficient</a:t>
                </a:r>
              </a:p>
              <a:p>
                <a:pPr lvl="1"/>
                <a:r>
                  <a:rPr lang="hr-HR" dirty="0" smtClean="0"/>
                  <a:t>decceleration path </a:t>
                </a:r>
              </a:p>
              <a:p>
                <a:pPr marL="365760" lvl="1" indent="0">
                  <a:buNone/>
                </a:pPr>
                <a:r>
                  <a:rPr lang="hr-HR" sz="2000" dirty="0" smtClean="0"/>
                  <a:t>    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/>
                      </a:rPr>
                      <m:t>𝑠</m:t>
                    </m:r>
                    <m:r>
                      <a:rPr lang="hr-HR" sz="2400" i="1" baseline="-25000">
                        <a:latin typeface="Cambria Math"/>
                      </a:rPr>
                      <m:t>1</m:t>
                    </m:r>
                    <m:r>
                      <a:rPr lang="hr-HR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sz="2400" i="1">
                            <a:latin typeface="Cambria Math"/>
                          </a:rPr>
                          <m:t>𝑣</m:t>
                        </m:r>
                        <m:r>
                          <a:rPr lang="hr-HR" sz="2400" i="1" baseline="-25000">
                            <a:latin typeface="Cambria Math"/>
                          </a:rPr>
                          <m:t>𝑚𝑎𝑥</m:t>
                        </m:r>
                        <m:r>
                          <a:rPr lang="hr-HR" sz="2400" i="1" baseline="3000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hr-HR" sz="2400" i="1">
                            <a:latin typeface="Cambria Math"/>
                          </a:rPr>
                          <m:t>2</m:t>
                        </m:r>
                        <m:r>
                          <a:rPr lang="hr-HR" sz="2400" i="1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hr-HR" sz="2400" i="1">
                        <a:latin typeface="Cambria Math"/>
                      </a:rPr>
                      <m:t> </m:t>
                    </m:r>
                  </m:oMath>
                </a14:m>
                <a:r>
                  <a:rPr lang="hr-HR" i="1" dirty="0" smtClean="0"/>
                  <a:t>			</a:t>
                </a:r>
                <a:endParaRPr lang="hr-HR" i="1" dirty="0"/>
              </a:p>
              <a:p>
                <a:pPr lvl="1"/>
                <a:endParaRPr lang="hr-HR" sz="2400" dirty="0"/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4711161"/>
              </a:xfrm>
              <a:prstGeom prst="rect">
                <a:avLst/>
              </a:prstGeom>
              <a:blipFill rotWithShape="1">
                <a:blip r:embed="rId3"/>
                <a:stretch>
                  <a:fillRect l="-327" t="-10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19520"/>
              </p:ext>
            </p:extLst>
          </p:nvPr>
        </p:nvGraphicFramePr>
        <p:xfrm>
          <a:off x="4660551" y="2517403"/>
          <a:ext cx="4375945" cy="3399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3" name="SPW 11.0 Graph" r:id="rId4" imgW="5611320" imgH="4367160" progId="SigmaPlotGraphicObject.10">
                  <p:embed/>
                </p:oleObj>
              </mc:Choice>
              <mc:Fallback>
                <p:oleObj name="SPW 11.0 Graph" r:id="rId4" imgW="5611320" imgH="4367160" progId="SigmaPlotGraphicObject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551" y="2517403"/>
                        <a:ext cx="4375945" cy="3399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7010671" y="3045968"/>
            <a:ext cx="1593777" cy="21602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4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Basic working principle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579296" cy="4873752"/>
              </a:xfrm>
            </p:spPr>
            <p:txBody>
              <a:bodyPr/>
              <a:lstStyle/>
              <a:p>
                <a:r>
                  <a:rPr lang="hr-HR" sz="2000" dirty="0" smtClean="0"/>
                  <a:t>input energy is used for inflation </a:t>
                </a:r>
              </a:p>
              <a:p>
                <a:r>
                  <a:rPr lang="hr-HR" sz="2000" dirty="0" smtClean="0"/>
                  <a:t>deflation transforms it into </a:t>
                </a:r>
                <a:r>
                  <a:rPr lang="hr-HR" sz="2000" i="1" dirty="0" smtClean="0">
                    <a:solidFill>
                      <a:schemeClr val="accent2"/>
                    </a:solidFill>
                  </a:rPr>
                  <a:t>kinetic energy of the air molecules</a:t>
                </a:r>
              </a:p>
              <a:p>
                <a:pPr lvl="2"/>
                <a:r>
                  <a:rPr lang="hr-HR" sz="1600" dirty="0" smtClean="0"/>
                  <a:t>losses due to resistance to movement (mutual collisions)</a:t>
                </a:r>
              </a:p>
              <a:p>
                <a:pPr lvl="1"/>
                <a:r>
                  <a:rPr lang="hr-HR" sz="2000" dirty="0" smtClean="0"/>
                  <a:t>momentum conservation</a:t>
                </a:r>
              </a:p>
              <a:p>
                <a:pPr lvl="1"/>
                <a:endParaRPr lang="hr-HR" sz="2000" dirty="0" smtClean="0"/>
              </a:p>
              <a:p>
                <a:pPr lvl="1"/>
                <a:endParaRPr lang="hr-HR" sz="1000" dirty="0"/>
              </a:p>
              <a:p>
                <a:pPr lvl="1"/>
                <a:r>
                  <a:rPr lang="hr-HR" dirty="0" smtClean="0"/>
                  <a:t>simplified model: air behavior</a:t>
                </a:r>
              </a:p>
              <a:p>
                <a:pPr lvl="2"/>
                <a:r>
                  <a:rPr lang="hr-HR" dirty="0" smtClean="0"/>
                  <a:t>mass </a:t>
                </a:r>
                <a:r>
                  <a:rPr lang="hr-HR" dirty="0"/>
                  <a:t>inside the balloon </a:t>
                </a:r>
                <a:r>
                  <a:rPr lang="hr-H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hr-HR" sz="2000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hr-HR" sz="2000" i="1">
                        <a:latin typeface="Cambria Math"/>
                      </a:rPr>
                      <m:t>𝑉</m:t>
                    </m:r>
                    <m:r>
                      <a:rPr lang="hr-H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0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hr-HR" sz="20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hr-HR" sz="2000" i="1">
                            <a:latin typeface="Cambria Math"/>
                          </a:rPr>
                          <m:t>𝑀</m:t>
                        </m:r>
                      </m:den>
                    </m:f>
                    <m:r>
                      <a:rPr lang="hr-HR" sz="2000" i="1">
                        <a:latin typeface="Cambria Math"/>
                      </a:rPr>
                      <m:t>𝑅𝑇</m:t>
                    </m:r>
                    <m:r>
                      <a:rPr lang="hr-HR" sz="2000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hr-HR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hr-HR" sz="200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hr-H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hr-HR" sz="2000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hr-HR" sz="2000" i="1">
                        <a:latin typeface="Cambria Math"/>
                      </a:rPr>
                      <m:t>𝑉</m:t>
                    </m:r>
                    <m:f>
                      <m:fPr>
                        <m:ctrlPr>
                          <a:rPr lang="hr-H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i="1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hr-HR" sz="2000" i="1">
                            <a:latin typeface="Cambria Math"/>
                          </a:rPr>
                          <m:t>𝑅𝑇</m:t>
                        </m:r>
                      </m:den>
                    </m:f>
                  </m:oMath>
                </a14:m>
                <a:endParaRPr lang="hr-HR" dirty="0"/>
              </a:p>
              <a:p>
                <a:pPr lvl="2"/>
                <a:r>
                  <a:rPr lang="hr-HR" dirty="0"/>
                  <a:t>velocity according to Bernoulli's </a:t>
                </a:r>
                <a:r>
                  <a:rPr lang="hr-HR" dirty="0" smtClean="0"/>
                  <a:t>principle (valid for turbulent flows)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𝜌</m:t>
                        </m:r>
                        <m:sSub>
                          <m:sSubPr>
                            <m:ctrlPr>
                              <a:rPr lang="hr-HR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hr-HR" sz="2000" i="1" baseline="3000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hr-HR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hr-HR" sz="2000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hr-H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hr-HR" sz="2000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hr-HR" sz="20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hr-HR" sz="2000" i="1">
                        <a:latin typeface="Cambria Math"/>
                        <a:ea typeface="Cambria Math"/>
                      </a:rPr>
                      <m:t>𝑣𝑎</m:t>
                    </m:r>
                    <m:r>
                      <a:rPr lang="hr-HR" sz="2000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sz="20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hr-HR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acc>
                              <m:accPr>
                                <m:chr m:val="̅"/>
                                <m:ctrlPr>
                                  <a:rPr lang="hr-HR" sz="2000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hr-HR" sz="2000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acc>
                          </m:num>
                          <m:den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den>
                        </m:f>
                      </m:e>
                    </m:rad>
                  </m:oMath>
                </a14:m>
                <a:endParaRPr lang="hr-HR" dirty="0"/>
              </a:p>
              <a:p>
                <a:pPr marL="617220" lvl="2" indent="-342900">
                  <a:spcBef>
                    <a:spcPts val="600"/>
                  </a:spcBef>
                  <a:buSzPct val="70000"/>
                </a:pPr>
                <a:endParaRPr lang="hr-HR" dirty="0" smtClean="0"/>
              </a:p>
              <a:p>
                <a:endParaRPr lang="hr-HR" dirty="0" smtClean="0"/>
              </a:p>
              <a:p>
                <a:endParaRPr lang="hr-HR" dirty="0" smtClean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579296" cy="4873752"/>
              </a:xfrm>
              <a:blipFill rotWithShape="1">
                <a:blip r:embed="rId3"/>
                <a:stretch>
                  <a:fillRect l="-71" t="-62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3" name="Group 172"/>
          <p:cNvGrpSpPr>
            <a:grpSpLocks noChangeAspect="1"/>
          </p:cNvGrpSpPr>
          <p:nvPr/>
        </p:nvGrpSpPr>
        <p:grpSpPr>
          <a:xfrm>
            <a:off x="631210" y="5318338"/>
            <a:ext cx="2644646" cy="1440000"/>
            <a:chOff x="276681" y="2033047"/>
            <a:chExt cx="3493076" cy="1901967"/>
          </a:xfrm>
        </p:grpSpPr>
        <p:sp>
          <p:nvSpPr>
            <p:cNvPr id="4" name="Pravokutnik 3"/>
            <p:cNvSpPr/>
            <p:nvPr/>
          </p:nvSpPr>
          <p:spPr>
            <a:xfrm>
              <a:off x="648708" y="2848301"/>
              <a:ext cx="1440160" cy="84239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 </a:t>
              </a:r>
              <a:endParaRPr lang="hr-HR" dirty="0"/>
            </a:p>
          </p:txBody>
        </p:sp>
        <p:sp>
          <p:nvSpPr>
            <p:cNvPr id="5" name="Elipsa 4"/>
            <p:cNvSpPr/>
            <p:nvPr/>
          </p:nvSpPr>
          <p:spPr>
            <a:xfrm>
              <a:off x="806018" y="3642046"/>
              <a:ext cx="288032" cy="26632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Elipsa 5"/>
            <p:cNvSpPr/>
            <p:nvPr/>
          </p:nvSpPr>
          <p:spPr>
            <a:xfrm>
              <a:off x="1670114" y="3642046"/>
              <a:ext cx="288032" cy="26632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7" name="Ravni poveznik 9"/>
            <p:cNvCxnSpPr/>
            <p:nvPr/>
          </p:nvCxnSpPr>
          <p:spPr>
            <a:xfrm>
              <a:off x="276681" y="3935014"/>
              <a:ext cx="24183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Elipsa 10"/>
            <p:cNvSpPr/>
            <p:nvPr/>
          </p:nvSpPr>
          <p:spPr>
            <a:xfrm>
              <a:off x="2090389" y="2033047"/>
              <a:ext cx="1679368" cy="123645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Zaobljeni pravokutnik 11"/>
            <p:cNvSpPr/>
            <p:nvPr/>
          </p:nvSpPr>
          <p:spPr>
            <a:xfrm>
              <a:off x="1668389" y="2549661"/>
              <a:ext cx="504056" cy="216024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Zaobljeni pravokutnik 12"/>
            <p:cNvSpPr/>
            <p:nvPr/>
          </p:nvSpPr>
          <p:spPr>
            <a:xfrm>
              <a:off x="939219" y="2479066"/>
              <a:ext cx="1080120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Elipsa 34"/>
            <p:cNvSpPr/>
            <p:nvPr/>
          </p:nvSpPr>
          <p:spPr>
            <a:xfrm>
              <a:off x="2534210" y="2201886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Elipsa 35"/>
            <p:cNvSpPr/>
            <p:nvPr/>
          </p:nvSpPr>
          <p:spPr>
            <a:xfrm>
              <a:off x="2686610" y="2354286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Elipsa 36"/>
            <p:cNvSpPr/>
            <p:nvPr/>
          </p:nvSpPr>
          <p:spPr>
            <a:xfrm>
              <a:off x="2839010" y="2506686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Elipsa 37"/>
            <p:cNvSpPr/>
            <p:nvPr/>
          </p:nvSpPr>
          <p:spPr>
            <a:xfrm>
              <a:off x="2991410" y="2659086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Elipsa 38"/>
            <p:cNvSpPr/>
            <p:nvPr/>
          </p:nvSpPr>
          <p:spPr>
            <a:xfrm>
              <a:off x="3143810" y="2811486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Elipsa 39"/>
            <p:cNvSpPr/>
            <p:nvPr/>
          </p:nvSpPr>
          <p:spPr>
            <a:xfrm>
              <a:off x="2750234" y="2129878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Elipsa 40"/>
            <p:cNvSpPr/>
            <p:nvPr/>
          </p:nvSpPr>
          <p:spPr>
            <a:xfrm>
              <a:off x="2902634" y="2282278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Elipsa 41"/>
            <p:cNvSpPr/>
            <p:nvPr/>
          </p:nvSpPr>
          <p:spPr>
            <a:xfrm>
              <a:off x="3055034" y="2434678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" name="Elipsa 42"/>
            <p:cNvSpPr/>
            <p:nvPr/>
          </p:nvSpPr>
          <p:spPr>
            <a:xfrm>
              <a:off x="3207434" y="2587078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Elipsa 43"/>
            <p:cNvSpPr/>
            <p:nvPr/>
          </p:nvSpPr>
          <p:spPr>
            <a:xfrm>
              <a:off x="3359834" y="2739478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Elipsa 44"/>
            <p:cNvSpPr/>
            <p:nvPr/>
          </p:nvSpPr>
          <p:spPr>
            <a:xfrm>
              <a:off x="2966258" y="2057870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2" name="Elipsa 45"/>
            <p:cNvSpPr/>
            <p:nvPr/>
          </p:nvSpPr>
          <p:spPr>
            <a:xfrm>
              <a:off x="3118658" y="2210270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3" name="Elipsa 46"/>
            <p:cNvSpPr/>
            <p:nvPr/>
          </p:nvSpPr>
          <p:spPr>
            <a:xfrm>
              <a:off x="3271058" y="2362670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Elipsa 47"/>
            <p:cNvSpPr/>
            <p:nvPr/>
          </p:nvSpPr>
          <p:spPr>
            <a:xfrm>
              <a:off x="3423458" y="2515070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" name="Elipsa 48"/>
            <p:cNvSpPr/>
            <p:nvPr/>
          </p:nvSpPr>
          <p:spPr>
            <a:xfrm>
              <a:off x="2302882" y="2333326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Elipsa 50"/>
            <p:cNvSpPr/>
            <p:nvPr/>
          </p:nvSpPr>
          <p:spPr>
            <a:xfrm>
              <a:off x="2470586" y="2426294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7" name="Elipsa 51"/>
            <p:cNvSpPr/>
            <p:nvPr/>
          </p:nvSpPr>
          <p:spPr>
            <a:xfrm>
              <a:off x="2622986" y="2578694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Elipsa 52"/>
            <p:cNvSpPr/>
            <p:nvPr/>
          </p:nvSpPr>
          <p:spPr>
            <a:xfrm>
              <a:off x="2775386" y="2731094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9" name="Elipsa 53"/>
            <p:cNvSpPr/>
            <p:nvPr/>
          </p:nvSpPr>
          <p:spPr>
            <a:xfrm>
              <a:off x="2927786" y="2883494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0" name="Elipsa 54"/>
            <p:cNvSpPr/>
            <p:nvPr/>
          </p:nvSpPr>
          <p:spPr>
            <a:xfrm>
              <a:off x="2174170" y="2417910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1" name="Elipsa 55"/>
            <p:cNvSpPr/>
            <p:nvPr/>
          </p:nvSpPr>
          <p:spPr>
            <a:xfrm>
              <a:off x="2326570" y="2570310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2" name="Elipsa 56"/>
            <p:cNvSpPr/>
            <p:nvPr/>
          </p:nvSpPr>
          <p:spPr>
            <a:xfrm>
              <a:off x="2478970" y="2722710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3" name="Elipsa 57"/>
            <p:cNvSpPr/>
            <p:nvPr/>
          </p:nvSpPr>
          <p:spPr>
            <a:xfrm>
              <a:off x="2631370" y="2875110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4" name="Elipsa 58"/>
            <p:cNvSpPr/>
            <p:nvPr/>
          </p:nvSpPr>
          <p:spPr>
            <a:xfrm>
              <a:off x="2783770" y="3027510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75" name="Group 174"/>
          <p:cNvGrpSpPr>
            <a:grpSpLocks noChangeAspect="1"/>
          </p:cNvGrpSpPr>
          <p:nvPr/>
        </p:nvGrpSpPr>
        <p:grpSpPr>
          <a:xfrm>
            <a:off x="4151468" y="5182687"/>
            <a:ext cx="3054262" cy="1680857"/>
            <a:chOff x="2416199" y="4341911"/>
            <a:chExt cx="4048685" cy="2228120"/>
          </a:xfrm>
        </p:grpSpPr>
        <p:sp>
          <p:nvSpPr>
            <p:cNvPr id="82" name="Pravokutnik 26"/>
            <p:cNvSpPr/>
            <p:nvPr/>
          </p:nvSpPr>
          <p:spPr>
            <a:xfrm>
              <a:off x="3726147" y="5229199"/>
              <a:ext cx="1440160" cy="88286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3" name="Elipsa 27"/>
            <p:cNvSpPr/>
            <p:nvPr/>
          </p:nvSpPr>
          <p:spPr>
            <a:xfrm>
              <a:off x="3870163" y="6093296"/>
              <a:ext cx="288032" cy="26632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4" name="Elipsa 28"/>
            <p:cNvSpPr/>
            <p:nvPr/>
          </p:nvSpPr>
          <p:spPr>
            <a:xfrm>
              <a:off x="4734259" y="6093296"/>
              <a:ext cx="288032" cy="26632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85" name="Ravni poveznik 29"/>
            <p:cNvCxnSpPr/>
            <p:nvPr/>
          </p:nvCxnSpPr>
          <p:spPr>
            <a:xfrm>
              <a:off x="3222091" y="6381328"/>
              <a:ext cx="273568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Elipsa 30"/>
            <p:cNvSpPr/>
            <p:nvPr/>
          </p:nvSpPr>
          <p:spPr>
            <a:xfrm>
              <a:off x="5155206" y="4644752"/>
              <a:ext cx="844608" cy="656456"/>
            </a:xfrm>
            <a:prstGeom prst="ellipse">
              <a:avLst/>
            </a:prstGeom>
            <a:ln>
              <a:solidFill>
                <a:schemeClr val="accent4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7" name="Zaobljeni pravokutnik 31"/>
            <p:cNvSpPr/>
            <p:nvPr/>
          </p:nvSpPr>
          <p:spPr>
            <a:xfrm>
              <a:off x="4734259" y="4941168"/>
              <a:ext cx="504056" cy="216024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8" name="Zaobljeni pravokutnik 32"/>
            <p:cNvSpPr/>
            <p:nvPr/>
          </p:nvSpPr>
          <p:spPr>
            <a:xfrm>
              <a:off x="4014179" y="4869160"/>
              <a:ext cx="1080120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9" name="Elipsa 86"/>
            <p:cNvSpPr/>
            <p:nvPr/>
          </p:nvSpPr>
          <p:spPr>
            <a:xfrm>
              <a:off x="2754039" y="4553508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0" name="Elipsa 87"/>
            <p:cNvSpPr/>
            <p:nvPr/>
          </p:nvSpPr>
          <p:spPr>
            <a:xfrm>
              <a:off x="3069691" y="4716760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1" name="Elipsa 88"/>
            <p:cNvSpPr/>
            <p:nvPr/>
          </p:nvSpPr>
          <p:spPr>
            <a:xfrm>
              <a:off x="3222091" y="4869160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2" name="Elipsa 89"/>
            <p:cNvSpPr/>
            <p:nvPr/>
          </p:nvSpPr>
          <p:spPr>
            <a:xfrm>
              <a:off x="3374491" y="5021560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3" name="Elipsa 90"/>
            <p:cNvSpPr/>
            <p:nvPr/>
          </p:nvSpPr>
          <p:spPr>
            <a:xfrm>
              <a:off x="3526891" y="5173960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4" name="Elipsa 91"/>
            <p:cNvSpPr/>
            <p:nvPr/>
          </p:nvSpPr>
          <p:spPr>
            <a:xfrm>
              <a:off x="3133315" y="4492352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5" name="Elipsa 92"/>
            <p:cNvSpPr/>
            <p:nvPr/>
          </p:nvSpPr>
          <p:spPr>
            <a:xfrm>
              <a:off x="3285715" y="4644752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6" name="Elipsa 93"/>
            <p:cNvSpPr/>
            <p:nvPr/>
          </p:nvSpPr>
          <p:spPr>
            <a:xfrm>
              <a:off x="3438115" y="4797152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7" name="Elipsa 94"/>
            <p:cNvSpPr/>
            <p:nvPr/>
          </p:nvSpPr>
          <p:spPr>
            <a:xfrm>
              <a:off x="3590515" y="4949552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8" name="Elipsa 95"/>
            <p:cNvSpPr/>
            <p:nvPr/>
          </p:nvSpPr>
          <p:spPr>
            <a:xfrm>
              <a:off x="3742915" y="5101952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9" name="Elipsa 96"/>
            <p:cNvSpPr/>
            <p:nvPr/>
          </p:nvSpPr>
          <p:spPr>
            <a:xfrm>
              <a:off x="3349339" y="4420344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0" name="Elipsa 97"/>
            <p:cNvSpPr/>
            <p:nvPr/>
          </p:nvSpPr>
          <p:spPr>
            <a:xfrm>
              <a:off x="3501739" y="4572744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1" name="Elipsa 98"/>
            <p:cNvSpPr/>
            <p:nvPr/>
          </p:nvSpPr>
          <p:spPr>
            <a:xfrm>
              <a:off x="3654139" y="4725144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2" name="Elipsa 99"/>
            <p:cNvSpPr/>
            <p:nvPr/>
          </p:nvSpPr>
          <p:spPr>
            <a:xfrm>
              <a:off x="3806539" y="4877544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3" name="Elipsa 100"/>
            <p:cNvSpPr/>
            <p:nvPr/>
          </p:nvSpPr>
          <p:spPr>
            <a:xfrm>
              <a:off x="4138263" y="5089186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4" name="Elipsa 101"/>
            <p:cNvSpPr/>
            <p:nvPr/>
          </p:nvSpPr>
          <p:spPr>
            <a:xfrm>
              <a:off x="2690415" y="4777916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05" name="Elipsa 102"/>
            <p:cNvSpPr/>
            <p:nvPr/>
          </p:nvSpPr>
          <p:spPr>
            <a:xfrm>
              <a:off x="3006067" y="4941168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6" name="Elipsa 103"/>
            <p:cNvSpPr/>
            <p:nvPr/>
          </p:nvSpPr>
          <p:spPr>
            <a:xfrm>
              <a:off x="3158467" y="5093568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7" name="Elipsa 104"/>
            <p:cNvSpPr/>
            <p:nvPr/>
          </p:nvSpPr>
          <p:spPr>
            <a:xfrm>
              <a:off x="3310867" y="5245968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8" name="Elipsa 105"/>
            <p:cNvSpPr/>
            <p:nvPr/>
          </p:nvSpPr>
          <p:spPr>
            <a:xfrm>
              <a:off x="4274591" y="4910389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9" name="Elipsa 106"/>
            <p:cNvSpPr/>
            <p:nvPr/>
          </p:nvSpPr>
          <p:spPr>
            <a:xfrm>
              <a:off x="4554239" y="4972980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0" name="Elipsa 107"/>
            <p:cNvSpPr/>
            <p:nvPr/>
          </p:nvSpPr>
          <p:spPr>
            <a:xfrm>
              <a:off x="4158195" y="4957368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1" name="Elipsa 108"/>
            <p:cNvSpPr/>
            <p:nvPr/>
          </p:nvSpPr>
          <p:spPr>
            <a:xfrm>
              <a:off x="3014451" y="5237584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2" name="Elipsa 109"/>
            <p:cNvSpPr/>
            <p:nvPr/>
          </p:nvSpPr>
          <p:spPr>
            <a:xfrm>
              <a:off x="3166851" y="5389984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13" name="Ravni poveznik sa strelicom 112"/>
            <p:cNvCxnSpPr/>
            <p:nvPr/>
          </p:nvCxnSpPr>
          <p:spPr>
            <a:xfrm>
              <a:off x="5233241" y="5736432"/>
              <a:ext cx="94117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TekstniOkvir 113"/>
            <p:cNvSpPr txBox="1"/>
            <p:nvPr/>
          </p:nvSpPr>
          <p:spPr>
            <a:xfrm>
              <a:off x="5271733" y="5700228"/>
              <a:ext cx="1193151" cy="687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b="1" i="1" dirty="0" smtClean="0"/>
                <a:t>v</a:t>
              </a:r>
              <a:r>
                <a:rPr lang="hr-HR" sz="2400" b="1" i="1" baseline="-25000" dirty="0" smtClean="0"/>
                <a:t>car</a:t>
              </a:r>
              <a:endParaRPr lang="hr-HR" b="1" i="1" dirty="0"/>
            </a:p>
          </p:txBody>
        </p:sp>
        <p:cxnSp>
          <p:nvCxnSpPr>
            <p:cNvPr id="115" name="Ravni poveznik 77"/>
            <p:cNvCxnSpPr/>
            <p:nvPr/>
          </p:nvCxnSpPr>
          <p:spPr>
            <a:xfrm rot="5400000">
              <a:off x="3906167" y="5049180"/>
              <a:ext cx="216024" cy="0"/>
            </a:xfrm>
            <a:prstGeom prst="line">
              <a:avLst/>
            </a:prstGeom>
            <a:ln w="412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avni poveznik sa strelicom 111"/>
            <p:cNvCxnSpPr/>
            <p:nvPr/>
          </p:nvCxnSpPr>
          <p:spPr>
            <a:xfrm rot="10800000">
              <a:off x="2574020" y="5013176"/>
              <a:ext cx="1296144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Ravni poveznik sa strelicom 124"/>
            <p:cNvCxnSpPr/>
            <p:nvPr/>
          </p:nvCxnSpPr>
          <p:spPr>
            <a:xfrm rot="10800000">
              <a:off x="2911018" y="4517144"/>
              <a:ext cx="288032" cy="145604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Ravni poveznik sa strelicom 126"/>
            <p:cNvCxnSpPr>
              <a:endCxn id="134" idx="2"/>
            </p:cNvCxnSpPr>
            <p:nvPr/>
          </p:nvCxnSpPr>
          <p:spPr>
            <a:xfrm flipH="1" flipV="1">
              <a:off x="5218830" y="4967270"/>
              <a:ext cx="324037" cy="65019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Ravni poveznik sa strelicom 129"/>
            <p:cNvCxnSpPr/>
            <p:nvPr/>
          </p:nvCxnSpPr>
          <p:spPr>
            <a:xfrm rot="10800000">
              <a:off x="3357723" y="4571155"/>
              <a:ext cx="296416" cy="15398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Ravni poveznik sa strelicom 131"/>
            <p:cNvCxnSpPr/>
            <p:nvPr/>
          </p:nvCxnSpPr>
          <p:spPr>
            <a:xfrm rot="10800000">
              <a:off x="3438116" y="4725144"/>
              <a:ext cx="332420" cy="162372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Ravni poveznik sa strelicom 135"/>
            <p:cNvCxnSpPr>
              <a:stCxn id="107" idx="1"/>
            </p:cNvCxnSpPr>
            <p:nvPr/>
          </p:nvCxnSpPr>
          <p:spPr>
            <a:xfrm rot="16200000" flipH="1" flipV="1">
              <a:off x="3141393" y="5193196"/>
              <a:ext cx="116702" cy="2433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Ravni poveznik sa strelicom 137"/>
            <p:cNvCxnSpPr>
              <a:endCxn id="106" idx="3"/>
            </p:cNvCxnSpPr>
            <p:nvPr/>
          </p:nvCxnSpPr>
          <p:spPr>
            <a:xfrm rot="10800000" flipV="1">
              <a:off x="3169013" y="5085183"/>
              <a:ext cx="269103" cy="69847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Ravni poveznik sa strelicom 142"/>
            <p:cNvCxnSpPr/>
            <p:nvPr/>
          </p:nvCxnSpPr>
          <p:spPr>
            <a:xfrm rot="10800000" flipV="1">
              <a:off x="3366107" y="5229200"/>
              <a:ext cx="216024" cy="14401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Ravni poveznik sa strelicom 144"/>
            <p:cNvCxnSpPr/>
            <p:nvPr/>
          </p:nvCxnSpPr>
          <p:spPr>
            <a:xfrm rot="10800000" flipV="1">
              <a:off x="3839082" y="5085513"/>
              <a:ext cx="288033" cy="7200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2594555" y="4341911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2400" b="1" i="1" dirty="0" smtClean="0"/>
                <a:t>v</a:t>
              </a:r>
              <a:r>
                <a:rPr lang="hr-HR" sz="2400" b="1" i="1" baseline="-25000" dirty="0" smtClean="0"/>
                <a:t>air</a:t>
              </a:r>
              <a:endParaRPr lang="hr-HR" sz="2400" b="1" i="1" dirty="0"/>
            </a:p>
          </p:txBody>
        </p:sp>
        <p:cxnSp>
          <p:nvCxnSpPr>
            <p:cNvPr id="127" name="Ravni poveznik sa strelicom 111"/>
            <p:cNvCxnSpPr/>
            <p:nvPr/>
          </p:nvCxnSpPr>
          <p:spPr>
            <a:xfrm flipH="1">
              <a:off x="2826047" y="5900847"/>
              <a:ext cx="728461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2416199" y="5882888"/>
              <a:ext cx="1251745" cy="687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2400" b="1" i="1" dirty="0" smtClean="0"/>
                <a:t>F</a:t>
              </a:r>
              <a:r>
                <a:rPr lang="hr-HR" sz="2400" b="1" i="1" baseline="-25000" dirty="0" smtClean="0"/>
                <a:t>fr</a:t>
              </a:r>
              <a:endParaRPr lang="hr-HR" sz="2400" b="1" dirty="0"/>
            </a:p>
          </p:txBody>
        </p:sp>
        <p:sp>
          <p:nvSpPr>
            <p:cNvPr id="129" name="Elipsa 107"/>
            <p:cNvSpPr/>
            <p:nvPr/>
          </p:nvSpPr>
          <p:spPr>
            <a:xfrm>
              <a:off x="4310595" y="5109768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0" name="Elipsa 107"/>
            <p:cNvSpPr/>
            <p:nvPr/>
          </p:nvSpPr>
          <p:spPr>
            <a:xfrm>
              <a:off x="4842271" y="4977172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1" name="Elipsa 107"/>
            <p:cNvSpPr/>
            <p:nvPr/>
          </p:nvSpPr>
          <p:spPr>
            <a:xfrm>
              <a:off x="5458746" y="4949552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2" name="Elipsa 107"/>
            <p:cNvSpPr/>
            <p:nvPr/>
          </p:nvSpPr>
          <p:spPr>
            <a:xfrm>
              <a:off x="5611146" y="5101952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3" name="Elipsa 107"/>
            <p:cNvSpPr/>
            <p:nvPr/>
          </p:nvSpPr>
          <p:spPr>
            <a:xfrm>
              <a:off x="4698255" y="5029376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4" name="Elipsa 107"/>
            <p:cNvSpPr/>
            <p:nvPr/>
          </p:nvSpPr>
          <p:spPr>
            <a:xfrm flipV="1">
              <a:off x="5218830" y="4941168"/>
              <a:ext cx="60066" cy="522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5" name="Elipsa 107"/>
            <p:cNvSpPr/>
            <p:nvPr/>
          </p:nvSpPr>
          <p:spPr>
            <a:xfrm>
              <a:off x="4437111" y="4923432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6" name="Elipsa 106"/>
            <p:cNvSpPr/>
            <p:nvPr/>
          </p:nvSpPr>
          <p:spPr>
            <a:xfrm>
              <a:off x="4706639" y="5125380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7" name="Elipsa 106"/>
            <p:cNvSpPr/>
            <p:nvPr/>
          </p:nvSpPr>
          <p:spPr>
            <a:xfrm>
              <a:off x="5572571" y="4993271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8" name="Elipsa 106"/>
            <p:cNvSpPr/>
            <p:nvPr/>
          </p:nvSpPr>
          <p:spPr>
            <a:xfrm>
              <a:off x="5570486" y="4812940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9" name="Elipsa 106"/>
            <p:cNvSpPr/>
            <p:nvPr/>
          </p:nvSpPr>
          <p:spPr>
            <a:xfrm>
              <a:off x="5337205" y="4870337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40" name="Ravni poveznik sa strelicom 131"/>
            <p:cNvCxnSpPr>
              <a:endCxn id="97" idx="2"/>
            </p:cNvCxnSpPr>
            <p:nvPr/>
          </p:nvCxnSpPr>
          <p:spPr>
            <a:xfrm flipH="1" flipV="1">
              <a:off x="3590515" y="4985556"/>
              <a:ext cx="332421" cy="5436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Ravni poveznik sa strelicom 131"/>
            <p:cNvCxnSpPr>
              <a:endCxn id="135" idx="1"/>
            </p:cNvCxnSpPr>
            <p:nvPr/>
          </p:nvCxnSpPr>
          <p:spPr>
            <a:xfrm flipH="1" flipV="1">
              <a:off x="4447656" y="4933977"/>
              <a:ext cx="357879" cy="44713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Ravni poveznik sa strelicom 131"/>
            <p:cNvCxnSpPr>
              <a:stCxn id="130" idx="4"/>
            </p:cNvCxnSpPr>
            <p:nvPr/>
          </p:nvCxnSpPr>
          <p:spPr>
            <a:xfrm flipH="1">
              <a:off x="4509119" y="5049180"/>
              <a:ext cx="369156" cy="7092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Ravni poveznik sa strelicom 131"/>
            <p:cNvCxnSpPr>
              <a:endCxn id="110" idx="2"/>
            </p:cNvCxnSpPr>
            <p:nvPr/>
          </p:nvCxnSpPr>
          <p:spPr>
            <a:xfrm flipH="1" flipV="1">
              <a:off x="4158195" y="4993372"/>
              <a:ext cx="388151" cy="215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Ravni poveznik sa strelicom 126"/>
            <p:cNvCxnSpPr/>
            <p:nvPr/>
          </p:nvCxnSpPr>
          <p:spPr>
            <a:xfrm flipH="1">
              <a:off x="5390715" y="5184689"/>
              <a:ext cx="304551" cy="16891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Ravni poveznik sa strelicom 126"/>
            <p:cNvCxnSpPr>
              <a:endCxn id="86" idx="1"/>
            </p:cNvCxnSpPr>
            <p:nvPr/>
          </p:nvCxnSpPr>
          <p:spPr>
            <a:xfrm flipH="1" flipV="1">
              <a:off x="5278896" y="4740888"/>
              <a:ext cx="283207" cy="169501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Ravni poveznik sa strelicom 126"/>
            <p:cNvCxnSpPr/>
            <p:nvPr/>
          </p:nvCxnSpPr>
          <p:spPr>
            <a:xfrm flipH="1">
              <a:off x="5605091" y="4944016"/>
              <a:ext cx="302306" cy="4754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Ravni poveznik sa strelicom 126"/>
            <p:cNvCxnSpPr/>
            <p:nvPr/>
          </p:nvCxnSpPr>
          <p:spPr>
            <a:xfrm flipH="1" flipV="1">
              <a:off x="4684120" y="5096365"/>
              <a:ext cx="324037" cy="65019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Ravni poveznik sa strelicom 126"/>
            <p:cNvCxnSpPr/>
            <p:nvPr/>
          </p:nvCxnSpPr>
          <p:spPr>
            <a:xfrm flipH="1">
              <a:off x="5542866" y="5052034"/>
              <a:ext cx="293728" cy="7055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Ravni poveznik sa strelicom 126"/>
            <p:cNvCxnSpPr/>
            <p:nvPr/>
          </p:nvCxnSpPr>
          <p:spPr>
            <a:xfrm flipH="1" flipV="1">
              <a:off x="5521135" y="4773820"/>
              <a:ext cx="324037" cy="65019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Elipsa 96"/>
            <p:cNvSpPr/>
            <p:nvPr/>
          </p:nvSpPr>
          <p:spPr>
            <a:xfrm>
              <a:off x="3958939" y="5029944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2" name="Elipsa 96"/>
            <p:cNvSpPr/>
            <p:nvPr/>
          </p:nvSpPr>
          <p:spPr>
            <a:xfrm>
              <a:off x="4101940" y="4980789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3" name="Elipsa 96"/>
            <p:cNvSpPr/>
            <p:nvPr/>
          </p:nvSpPr>
          <p:spPr>
            <a:xfrm>
              <a:off x="5248863" y="4740932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4" name="Elipsa 96"/>
            <p:cNvSpPr/>
            <p:nvPr/>
          </p:nvSpPr>
          <p:spPr>
            <a:xfrm>
              <a:off x="5769742" y="4954543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5" name="Elipsa 96"/>
            <p:cNvSpPr/>
            <p:nvPr/>
          </p:nvSpPr>
          <p:spPr>
            <a:xfrm>
              <a:off x="5779910" y="4797152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744351" y="2996952"/>
                <a:ext cx="7378277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hr-HR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hr-HR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hr-HR" sz="2400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400" b="0" i="1" dirty="0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400" b="0" i="1" dirty="0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hr-HR" sz="2400" b="0" i="1" dirty="0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hr-HR" sz="2400" i="1" dirty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sz="2400" i="1" dirty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400" i="1" dirty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hr-HR" sz="2400" b="0" i="1" dirty="0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hr-HR" sz="2400" i="1" dirty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hr-HR" sz="2400" b="0" i="1" dirty="0" smtClean="0">
                          <a:latin typeface="Cambria Math"/>
                          <a:ea typeface="Cambria Math"/>
                        </a:rPr>
                        <m:t>𝑑𝑡</m:t>
                      </m:r>
                      <m:r>
                        <a:rPr lang="hr-HR" sz="24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400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400" b="0" i="1" dirty="0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hr-HR" sz="2400" b="0" i="1" dirty="0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hr-HR" sz="2400" b="0" i="1" dirty="0" smtClean="0">
                          <a:latin typeface="Cambria Math"/>
                          <a:ea typeface="Cambria Math"/>
                        </a:rPr>
                        <m:t>𝑑</m:t>
                      </m:r>
                      <m:sSub>
                        <m:sSubPr>
                          <m:ctrlPr>
                            <a:rPr lang="hr-HR" sz="2400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400" b="0" i="1" dirty="0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400" b="0" i="1" dirty="0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51" y="2996952"/>
                <a:ext cx="7378277" cy="491288"/>
              </a:xfrm>
              <a:prstGeom prst="rect">
                <a:avLst/>
              </a:prstGeom>
              <a:blipFill rotWithShape="1"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Elipsa 38"/>
          <p:cNvSpPr/>
          <p:nvPr/>
        </p:nvSpPr>
        <p:spPr>
          <a:xfrm>
            <a:off x="2954345" y="6060103"/>
            <a:ext cx="54518" cy="545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9" name="Elipsa 38"/>
          <p:cNvSpPr/>
          <p:nvPr/>
        </p:nvSpPr>
        <p:spPr>
          <a:xfrm>
            <a:off x="2713820" y="6071257"/>
            <a:ext cx="54518" cy="545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0" name="Elipsa 38"/>
          <p:cNvSpPr/>
          <p:nvPr/>
        </p:nvSpPr>
        <p:spPr>
          <a:xfrm>
            <a:off x="3068187" y="5841039"/>
            <a:ext cx="54518" cy="545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1" name="Elipsa 38"/>
          <p:cNvSpPr/>
          <p:nvPr/>
        </p:nvSpPr>
        <p:spPr>
          <a:xfrm>
            <a:off x="3051722" y="5524300"/>
            <a:ext cx="54518" cy="545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7" name="Elipsa 38"/>
          <p:cNvSpPr/>
          <p:nvPr/>
        </p:nvSpPr>
        <p:spPr>
          <a:xfrm>
            <a:off x="2949743" y="5449405"/>
            <a:ext cx="54518" cy="545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8" name="Elipsa 38"/>
          <p:cNvSpPr/>
          <p:nvPr/>
        </p:nvSpPr>
        <p:spPr>
          <a:xfrm>
            <a:off x="2219787" y="5960686"/>
            <a:ext cx="54518" cy="545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9" name="Oval 178"/>
          <p:cNvSpPr/>
          <p:nvPr/>
        </p:nvSpPr>
        <p:spPr>
          <a:xfrm>
            <a:off x="7797925" y="5519698"/>
            <a:ext cx="72008" cy="10638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3" name="Oval 182"/>
          <p:cNvSpPr/>
          <p:nvPr/>
        </p:nvSpPr>
        <p:spPr>
          <a:xfrm>
            <a:off x="6950604" y="5648249"/>
            <a:ext cx="72008" cy="10638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4" name="Oval 183"/>
          <p:cNvSpPr/>
          <p:nvPr/>
        </p:nvSpPr>
        <p:spPr>
          <a:xfrm>
            <a:off x="7133722" y="5444731"/>
            <a:ext cx="72008" cy="10638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5" name="Oval 184"/>
          <p:cNvSpPr/>
          <p:nvPr/>
        </p:nvSpPr>
        <p:spPr>
          <a:xfrm>
            <a:off x="7452320" y="5763076"/>
            <a:ext cx="72008" cy="10638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6" name="Oval 185"/>
          <p:cNvSpPr/>
          <p:nvPr/>
        </p:nvSpPr>
        <p:spPr>
          <a:xfrm>
            <a:off x="6986608" y="5880444"/>
            <a:ext cx="72008" cy="10638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7" name="Oval 186"/>
          <p:cNvSpPr/>
          <p:nvPr/>
        </p:nvSpPr>
        <p:spPr>
          <a:xfrm>
            <a:off x="6878596" y="5331922"/>
            <a:ext cx="72008" cy="10638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8" name="Oval 187"/>
          <p:cNvSpPr/>
          <p:nvPr/>
        </p:nvSpPr>
        <p:spPr>
          <a:xfrm>
            <a:off x="7103004" y="5800649"/>
            <a:ext cx="72008" cy="10638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9" name="Oval 188"/>
          <p:cNvSpPr/>
          <p:nvPr/>
        </p:nvSpPr>
        <p:spPr>
          <a:xfrm>
            <a:off x="7366514" y="5369473"/>
            <a:ext cx="72008" cy="10638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0" name="Oval 189"/>
          <p:cNvSpPr/>
          <p:nvPr/>
        </p:nvSpPr>
        <p:spPr>
          <a:xfrm>
            <a:off x="7139008" y="6032844"/>
            <a:ext cx="72008" cy="10638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1" name="Oval 190"/>
          <p:cNvSpPr/>
          <p:nvPr/>
        </p:nvSpPr>
        <p:spPr>
          <a:xfrm>
            <a:off x="7488324" y="5489473"/>
            <a:ext cx="72008" cy="10638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2" name="Oval 191"/>
          <p:cNvSpPr/>
          <p:nvPr/>
        </p:nvSpPr>
        <p:spPr>
          <a:xfrm>
            <a:off x="7685112" y="5758712"/>
            <a:ext cx="72008" cy="10638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3" name="Oval 192"/>
          <p:cNvSpPr/>
          <p:nvPr/>
        </p:nvSpPr>
        <p:spPr>
          <a:xfrm>
            <a:off x="7613104" y="5211954"/>
            <a:ext cx="72008" cy="10638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4" name="Oval 193"/>
          <p:cNvSpPr/>
          <p:nvPr/>
        </p:nvSpPr>
        <p:spPr>
          <a:xfrm>
            <a:off x="7407804" y="6105449"/>
            <a:ext cx="72008" cy="10638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5" name="Oval 194"/>
          <p:cNvSpPr/>
          <p:nvPr/>
        </p:nvSpPr>
        <p:spPr>
          <a:xfrm>
            <a:off x="7292340" y="5852043"/>
            <a:ext cx="72008" cy="10638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6" name="Oval 195"/>
          <p:cNvSpPr/>
          <p:nvPr/>
        </p:nvSpPr>
        <p:spPr>
          <a:xfrm>
            <a:off x="7620351" y="5601256"/>
            <a:ext cx="72008" cy="10638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7" name="Oval 196"/>
          <p:cNvSpPr/>
          <p:nvPr/>
        </p:nvSpPr>
        <p:spPr>
          <a:xfrm>
            <a:off x="7286122" y="5597131"/>
            <a:ext cx="72008" cy="10638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8" name="Oval 197"/>
          <p:cNvSpPr/>
          <p:nvPr/>
        </p:nvSpPr>
        <p:spPr>
          <a:xfrm>
            <a:off x="7683469" y="5880109"/>
            <a:ext cx="72008" cy="10638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17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Basic working principle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16768" y="1600200"/>
                <a:ext cx="8331696" cy="4873752"/>
              </a:xfrm>
            </p:spPr>
            <p:txBody>
              <a:bodyPr/>
              <a:lstStyle/>
              <a:p>
                <a:r>
                  <a:rPr lang="hr-HR" sz="2800" dirty="0" smtClean="0"/>
                  <a:t>simplified model: </a:t>
                </a:r>
                <a:endParaRPr lang="hr-HR" sz="2800" dirty="0"/>
              </a:p>
              <a:p>
                <a:pPr marL="617220" lvl="2" indent="-342900">
                  <a:spcBef>
                    <a:spcPts val="600"/>
                  </a:spcBef>
                  <a:buSzPct val="70000"/>
                </a:pPr>
                <a:r>
                  <a:rPr lang="hr-HR" sz="2000" dirty="0" smtClean="0"/>
                  <a:t>friction force</a:t>
                </a:r>
              </a:p>
              <a:p>
                <a:pPr marL="891540" lvl="3" indent="-342900">
                  <a:spcBef>
                    <a:spcPts val="600"/>
                  </a:spcBef>
                  <a:buSzPct val="70000"/>
                </a:pPr>
                <a:r>
                  <a:rPr lang="hr-HR" sz="2000" dirty="0" smtClean="0"/>
                  <a:t>main </a:t>
                </a:r>
                <a:r>
                  <a:rPr lang="hr-HR" sz="2000" dirty="0"/>
                  <a:t>friction force source is the air drag</a:t>
                </a:r>
                <a:r>
                  <a:rPr lang="hr-HR" sz="2000" dirty="0" smtClean="0"/>
                  <a:t>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/>
                      </a:rPr>
                      <m:t>𝐹</m:t>
                    </m:r>
                    <m:r>
                      <a:rPr lang="hr-HR" sz="2000" i="1" baseline="-25000">
                        <a:latin typeface="Cambria Math"/>
                      </a:rPr>
                      <m:t>𝑓𝑟</m:t>
                    </m:r>
                    <m:r>
                      <a:rPr lang="hr-HR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r-HR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hr-HR" sz="2000" b="0" i="1" smtClean="0">
                        <a:latin typeface="Cambria Math"/>
                      </a:rPr>
                      <m:t>𝐶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hr-HR" sz="2000" b="0" i="1" smtClean="0">
                        <a:latin typeface="Cambria Math"/>
                      </a:rPr>
                      <m:t>𝑆</m:t>
                    </m:r>
                    <m:r>
                      <a:rPr lang="hr-HR" sz="20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𝒗</m:t>
                    </m:r>
                    <m:r>
                      <a:rPr lang="hr-HR" sz="2000" b="1" i="1" baseline="-25000" smtClean="0">
                        <a:solidFill>
                          <a:schemeClr val="accent2"/>
                        </a:solidFill>
                        <a:latin typeface="Cambria Math"/>
                      </a:rPr>
                      <m:t>𝒄</m:t>
                    </m:r>
                    <m:r>
                      <a:rPr lang="hr-HR" sz="2000" b="1" i="1" baseline="30000" smtClean="0">
                        <a:solidFill>
                          <a:schemeClr val="accent2"/>
                        </a:solidFill>
                        <a:latin typeface="Cambria Math"/>
                      </a:rPr>
                      <m:t>𝟐</m:t>
                    </m:r>
                    <m:r>
                      <a:rPr lang="hr-HR" sz="2000" i="1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hr-H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i="1">
                            <a:latin typeface="Cambria Math"/>
                          </a:rPr>
                          <m:t>𝑉</m:t>
                        </m:r>
                      </m:e>
                      <m:sup>
                        <m:f>
                          <m:fPr>
                            <m:ctrlPr>
                              <a:rPr lang="hr-H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r-HR" sz="20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hr-HR" sz="2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hr-HR" sz="20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𝒗</m:t>
                    </m:r>
                    <m:r>
                      <a:rPr lang="hr-HR" sz="2000" b="1" i="1" baseline="-25000" smtClean="0">
                        <a:solidFill>
                          <a:schemeClr val="accent2"/>
                        </a:solidFill>
                        <a:latin typeface="Cambria Math"/>
                      </a:rPr>
                      <m:t>𝒄</m:t>
                    </m:r>
                    <m:r>
                      <a:rPr lang="hr-HR" sz="2000" b="1" i="1" baseline="30000">
                        <a:solidFill>
                          <a:schemeClr val="accent2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hr-HR" sz="2000" b="1" dirty="0" smtClean="0"/>
              </a:p>
              <a:p>
                <a:pPr marL="891540" lvl="3" indent="-342900">
                  <a:spcBef>
                    <a:spcPts val="600"/>
                  </a:spcBef>
                  <a:buSzPct val="70000"/>
                </a:pPr>
                <a:r>
                  <a:rPr lang="hr-HR" sz="2000" dirty="0" smtClean="0"/>
                  <a:t>friction force duration - flow rate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/>
                      </a:rPr>
                      <m:t>𝑄</m:t>
                    </m:r>
                    <m:r>
                      <a:rPr lang="hr-HR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hr-HR" sz="2000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hr-HR" sz="2000" b="0" i="1" smtClean="0">
                        <a:latin typeface="Cambria Math"/>
                      </a:rPr>
                      <m:t>=</m:t>
                    </m:r>
                    <m:r>
                      <a:rPr lang="hr-HR" sz="2000" b="0" i="1" smtClean="0">
                        <a:latin typeface="Cambria Math"/>
                      </a:rPr>
                      <m:t>𝑆𝑣𝑎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hr-HR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r-HR" sz="20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hr-HR" sz="20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endParaRPr lang="hr-HR" sz="2000" baseline="-25000" dirty="0" smtClean="0"/>
              </a:p>
              <a:p>
                <a:pPr marL="365760" lvl="1" indent="-36576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hr-HR" sz="2400" b="0" i="1" smtClean="0">
                        <a:latin typeface="Cambria Math"/>
                      </a:rPr>
                      <m:t> </m:t>
                    </m:r>
                    <m:r>
                      <a:rPr lang="hr-HR" sz="2400" b="0" i="1" smtClean="0">
                        <a:latin typeface="Cambria Math"/>
                      </a:rPr>
                      <m:t>𝑖𝑠</m:t>
                    </m:r>
                    <m:r>
                      <a:rPr lang="hr-HR" sz="2400" b="0" i="1" smtClean="0">
                        <a:latin typeface="Cambria Math"/>
                      </a:rPr>
                      <m:t> </m:t>
                    </m:r>
                    <m:r>
                      <a:rPr lang="hr-HR" sz="2400" b="0" i="1" smtClean="0">
                        <a:latin typeface="Cambria Math"/>
                      </a:rPr>
                      <m:t>𝑒𝑣𝑎𝑙𝑢𝑎𝑡𝑒𝑑</m:t>
                    </m:r>
                    <m:r>
                      <a:rPr lang="hr-HR" sz="2400" b="0" i="1" smtClean="0">
                        <a:latin typeface="Cambria Math"/>
                      </a:rPr>
                      <m:t> </m:t>
                    </m:r>
                    <m:r>
                      <a:rPr lang="hr-HR" sz="2400" b="0" i="1" smtClean="0">
                        <a:latin typeface="Cambria Math"/>
                      </a:rPr>
                      <m:t>𝑓𝑟𝑜𝑚</m:t>
                    </m:r>
                    <m:r>
                      <a:rPr lang="hr-HR" sz="2400" b="0" i="1" smtClean="0">
                        <a:latin typeface="Cambria Math"/>
                      </a:rPr>
                      <m:t> </m:t>
                    </m:r>
                    <m:r>
                      <a:rPr lang="hr-HR" sz="2400" b="0" i="1" smtClean="0">
                        <a:latin typeface="Cambria Math"/>
                      </a:rPr>
                      <m:t>𝑝𝑉</m:t>
                    </m:r>
                    <m:r>
                      <a:rPr lang="hr-HR" sz="2400" b="0" i="1" smtClean="0">
                        <a:latin typeface="Cambria Math"/>
                      </a:rPr>
                      <m:t> </m:t>
                    </m:r>
                    <m:r>
                      <a:rPr lang="hr-HR" sz="2400" b="0" i="1" smtClean="0">
                        <a:latin typeface="Cambria Math"/>
                      </a:rPr>
                      <m:t>𝑔𝑟𝑎𝑝h𝑠</m:t>
                    </m:r>
                    <m:r>
                      <a:rPr lang="hr-HR" sz="2400" b="0" i="1" smtClean="0">
                        <a:latin typeface="Cambria Math"/>
                      </a:rPr>
                      <m:t> </m:t>
                    </m:r>
                    <m:r>
                      <a:rPr lang="hr-HR" sz="2400" b="0" i="1" smtClean="0">
                        <a:latin typeface="Cambria Math"/>
                      </a:rPr>
                      <m:t>𝑎𝑠</m:t>
                    </m:r>
                    <m:r>
                      <a:rPr lang="hr-HR" sz="2400" b="0" i="1" smtClean="0">
                        <a:latin typeface="Cambria Math"/>
                      </a:rPr>
                      <m:t>   </m:t>
                    </m:r>
                    <m:acc>
                      <m:accPr>
                        <m:chr m:val="̅"/>
                        <m:ctrlPr>
                          <a:rPr lang="hr-HR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hr-HR" sz="2400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hr-H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400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hr-HR" sz="2000" i="1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hr-H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hr-HR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hr-H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hr-HR" sz="2000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sup>
                          <m:e>
                            <m:r>
                              <a:rPr lang="hr-HR" sz="2000" i="1">
                                <a:latin typeface="Cambria Math"/>
                              </a:rPr>
                              <m:t>𝑝𝑑</m:t>
                            </m:r>
                            <m:sSub>
                              <m:sSubPr>
                                <m:ctrlPr>
                                  <a:rPr lang="hr-H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0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hr-HR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hr-HR" sz="2400" b="0" i="1" smtClean="0">
                            <a:latin typeface="Cambria Math"/>
                          </a:rPr>
                          <m:t>𝑉</m:t>
                        </m:r>
                        <m:r>
                          <a:rPr lang="hr-HR" sz="2400" b="0" i="1" baseline="-25000" smtClean="0">
                            <a:latin typeface="Cambria Math"/>
                          </a:rPr>
                          <m:t>𝑓</m:t>
                        </m:r>
                        <m:r>
                          <a:rPr lang="hr-HR" sz="2400" b="0" i="1" smtClean="0">
                            <a:latin typeface="Cambria Math"/>
                          </a:rPr>
                          <m:t>−</m:t>
                        </m:r>
                        <m:r>
                          <a:rPr lang="hr-HR" sz="2400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𝑽</m:t>
                        </m:r>
                        <m:r>
                          <a:rPr lang="hr-HR" sz="2400" b="1" i="1" baseline="-2500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hr-HR" dirty="0" smtClean="0"/>
              </a:p>
              <a:p>
                <a:pPr marL="365760" lvl="1" indent="-365760"/>
                <a:r>
                  <a:rPr lang="hr-HR" dirty="0" smtClean="0"/>
                  <a:t>maximum car velocity </a:t>
                </a:r>
                <a:r>
                  <a:rPr lang="hr-HR" b="1" i="1" dirty="0" smtClean="0">
                    <a:solidFill>
                      <a:schemeClr val="accent2"/>
                    </a:solidFill>
                  </a:rPr>
                  <a:t>v</a:t>
                </a:r>
                <a:r>
                  <a:rPr lang="hr-HR" b="1" i="1" baseline="-25000" dirty="0" smtClean="0">
                    <a:solidFill>
                      <a:schemeClr val="accent2"/>
                    </a:solidFill>
                  </a:rPr>
                  <a:t>c</a:t>
                </a:r>
                <a:r>
                  <a:rPr lang="hr-HR" dirty="0" smtClean="0"/>
                  <a:t> initial </a:t>
                </a:r>
                <a14:m>
                  <m:oMath xmlns:m="http://schemas.openxmlformats.org/officeDocument/2006/math">
                    <m:r>
                      <a:rPr lang="hr-HR" sz="2400" b="1" i="1">
                        <a:solidFill>
                          <a:schemeClr val="accent2"/>
                        </a:solidFill>
                        <a:latin typeface="Cambria Math"/>
                      </a:rPr>
                      <m:t>𝑽</m:t>
                    </m:r>
                    <m:r>
                      <a:rPr lang="hr-HR" sz="2400" b="1" i="1" baseline="-25000">
                        <a:solidFill>
                          <a:schemeClr val="accent2"/>
                        </a:solidFill>
                        <a:latin typeface="Cambria Math"/>
                      </a:rPr>
                      <m:t>𝟎</m:t>
                    </m:r>
                    <m:r>
                      <a:rPr lang="hr-HR" sz="2400" b="1" i="1" baseline="-2500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hr-HR" dirty="0" smtClean="0"/>
                  <a:t>volume relation obtained</a:t>
                </a:r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16768" y="1600200"/>
                <a:ext cx="8331696" cy="4873752"/>
              </a:xfrm>
              <a:blipFill rotWithShape="1">
                <a:blip r:embed="rId2"/>
                <a:stretch>
                  <a:fillRect l="-585" t="-125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5002459" y="5140595"/>
            <a:ext cx="3039237" cy="1672423"/>
            <a:chOff x="5799901" y="5085184"/>
            <a:chExt cx="3039237" cy="1672423"/>
          </a:xfrm>
        </p:grpSpPr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>
              <a:off x="5799901" y="5085184"/>
              <a:ext cx="3039237" cy="1589170"/>
              <a:chOff x="6139992" y="4410700"/>
              <a:chExt cx="3859003" cy="2017813"/>
            </a:xfrm>
          </p:grpSpPr>
          <p:sp>
            <p:nvSpPr>
              <p:cNvPr id="54" name="Pravokutnik 26"/>
              <p:cNvSpPr/>
              <p:nvPr/>
            </p:nvSpPr>
            <p:spPr>
              <a:xfrm>
                <a:off x="7472140" y="5276384"/>
                <a:ext cx="1440160" cy="88286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55" name="Elipsa 27"/>
              <p:cNvSpPr/>
              <p:nvPr/>
            </p:nvSpPr>
            <p:spPr>
              <a:xfrm>
                <a:off x="7616156" y="6140481"/>
                <a:ext cx="288032" cy="266328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56" name="Elipsa 28"/>
              <p:cNvSpPr/>
              <p:nvPr/>
            </p:nvSpPr>
            <p:spPr>
              <a:xfrm>
                <a:off x="8480252" y="6140481"/>
                <a:ext cx="288032" cy="266328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cxnSp>
            <p:nvCxnSpPr>
              <p:cNvPr id="57" name="Ravni poveznik 29"/>
              <p:cNvCxnSpPr/>
              <p:nvPr/>
            </p:nvCxnSpPr>
            <p:spPr>
              <a:xfrm>
                <a:off x="6968084" y="6428513"/>
                <a:ext cx="273568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Elipsa 30"/>
              <p:cNvSpPr/>
              <p:nvPr/>
            </p:nvSpPr>
            <p:spPr>
              <a:xfrm>
                <a:off x="8912300" y="4916345"/>
                <a:ext cx="504056" cy="360040"/>
              </a:xfrm>
              <a:prstGeom prst="ellips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59" name="Zaobljeni pravokutnik 31"/>
              <p:cNvSpPr/>
              <p:nvPr/>
            </p:nvSpPr>
            <p:spPr>
              <a:xfrm>
                <a:off x="8480252" y="4988353"/>
                <a:ext cx="504056" cy="216024"/>
              </a:xfrm>
              <a:prstGeom prst="round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0" name="Zaobljeni pravokutnik 32"/>
              <p:cNvSpPr/>
              <p:nvPr/>
            </p:nvSpPr>
            <p:spPr>
              <a:xfrm>
                <a:off x="7760172" y="4916345"/>
                <a:ext cx="1080120" cy="3600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1" name="Elipsa 86"/>
              <p:cNvSpPr/>
              <p:nvPr/>
            </p:nvSpPr>
            <p:spPr>
              <a:xfrm>
                <a:off x="6500032" y="4600693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2" name="Elipsa 87"/>
              <p:cNvSpPr/>
              <p:nvPr/>
            </p:nvSpPr>
            <p:spPr>
              <a:xfrm>
                <a:off x="6815684" y="4763945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3" name="Elipsa 88"/>
              <p:cNvSpPr/>
              <p:nvPr/>
            </p:nvSpPr>
            <p:spPr>
              <a:xfrm>
                <a:off x="6968084" y="4916345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4" name="Elipsa 89"/>
              <p:cNvSpPr/>
              <p:nvPr/>
            </p:nvSpPr>
            <p:spPr>
              <a:xfrm>
                <a:off x="7120484" y="5068745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5" name="Elipsa 90"/>
              <p:cNvSpPr/>
              <p:nvPr/>
            </p:nvSpPr>
            <p:spPr>
              <a:xfrm>
                <a:off x="7272884" y="5221145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6" name="Elipsa 91"/>
              <p:cNvSpPr/>
              <p:nvPr/>
            </p:nvSpPr>
            <p:spPr>
              <a:xfrm>
                <a:off x="6879308" y="4539537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7" name="Elipsa 92"/>
              <p:cNvSpPr/>
              <p:nvPr/>
            </p:nvSpPr>
            <p:spPr>
              <a:xfrm>
                <a:off x="7031708" y="4691937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8" name="Elipsa 93"/>
              <p:cNvSpPr/>
              <p:nvPr/>
            </p:nvSpPr>
            <p:spPr>
              <a:xfrm>
                <a:off x="7184108" y="4844337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9" name="Elipsa 94"/>
              <p:cNvSpPr/>
              <p:nvPr/>
            </p:nvSpPr>
            <p:spPr>
              <a:xfrm>
                <a:off x="7336508" y="4996737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0" name="Elipsa 95"/>
              <p:cNvSpPr/>
              <p:nvPr/>
            </p:nvSpPr>
            <p:spPr>
              <a:xfrm>
                <a:off x="7488908" y="5149137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1" name="Elipsa 96"/>
              <p:cNvSpPr/>
              <p:nvPr/>
            </p:nvSpPr>
            <p:spPr>
              <a:xfrm>
                <a:off x="7095332" y="4467529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2" name="Elipsa 97"/>
              <p:cNvSpPr/>
              <p:nvPr/>
            </p:nvSpPr>
            <p:spPr>
              <a:xfrm>
                <a:off x="7247732" y="4619929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3" name="Elipsa 98"/>
              <p:cNvSpPr/>
              <p:nvPr/>
            </p:nvSpPr>
            <p:spPr>
              <a:xfrm>
                <a:off x="7400132" y="4772329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4" name="Elipsa 99"/>
              <p:cNvSpPr/>
              <p:nvPr/>
            </p:nvSpPr>
            <p:spPr>
              <a:xfrm>
                <a:off x="7552532" y="4924729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5" name="Elipsa 100"/>
              <p:cNvSpPr/>
              <p:nvPr/>
            </p:nvSpPr>
            <p:spPr>
              <a:xfrm>
                <a:off x="6284008" y="4672701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6" name="Elipsa 101"/>
              <p:cNvSpPr/>
              <p:nvPr/>
            </p:nvSpPr>
            <p:spPr>
              <a:xfrm>
                <a:off x="6436408" y="4825101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  <p:sp>
            <p:nvSpPr>
              <p:cNvPr id="77" name="Elipsa 102"/>
              <p:cNvSpPr/>
              <p:nvPr/>
            </p:nvSpPr>
            <p:spPr>
              <a:xfrm>
                <a:off x="6752060" y="4988353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8" name="Elipsa 103"/>
              <p:cNvSpPr/>
              <p:nvPr/>
            </p:nvSpPr>
            <p:spPr>
              <a:xfrm>
                <a:off x="6904460" y="5140753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9" name="Elipsa 104"/>
              <p:cNvSpPr/>
              <p:nvPr/>
            </p:nvSpPr>
            <p:spPr>
              <a:xfrm>
                <a:off x="7056860" y="5293153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80" name="Elipsa 105"/>
              <p:cNvSpPr/>
              <p:nvPr/>
            </p:nvSpPr>
            <p:spPr>
              <a:xfrm>
                <a:off x="6139992" y="5121517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81" name="Elipsa 106"/>
              <p:cNvSpPr/>
              <p:nvPr/>
            </p:nvSpPr>
            <p:spPr>
              <a:xfrm>
                <a:off x="6292392" y="4969117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82" name="Elipsa 107"/>
              <p:cNvSpPr/>
              <p:nvPr/>
            </p:nvSpPr>
            <p:spPr>
              <a:xfrm>
                <a:off x="6444792" y="5121517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83" name="Elipsa 108"/>
              <p:cNvSpPr/>
              <p:nvPr/>
            </p:nvSpPr>
            <p:spPr>
              <a:xfrm>
                <a:off x="6760444" y="5284769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84" name="Elipsa 109"/>
              <p:cNvSpPr/>
              <p:nvPr/>
            </p:nvSpPr>
            <p:spPr>
              <a:xfrm>
                <a:off x="6912844" y="5437169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cxnSp>
            <p:nvCxnSpPr>
              <p:cNvPr id="85" name="Ravni poveznik sa strelicom 112"/>
              <p:cNvCxnSpPr/>
              <p:nvPr/>
            </p:nvCxnSpPr>
            <p:spPr>
              <a:xfrm>
                <a:off x="8979234" y="5783617"/>
                <a:ext cx="941178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6" name="TekstniOkvir 113"/>
              <p:cNvSpPr txBox="1"/>
              <p:nvPr/>
            </p:nvSpPr>
            <p:spPr>
              <a:xfrm>
                <a:off x="8979234" y="5734879"/>
                <a:ext cx="1019761" cy="646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b="1" i="1" dirty="0" smtClean="0"/>
                  <a:t>v</a:t>
                </a:r>
                <a:r>
                  <a:rPr lang="hr-HR" sz="2400" b="1" i="1" baseline="-25000" dirty="0" smtClean="0"/>
                  <a:t>car</a:t>
                </a:r>
                <a:endParaRPr lang="hr-HR" b="1" i="1" dirty="0"/>
              </a:p>
            </p:txBody>
          </p:sp>
          <p:cxnSp>
            <p:nvCxnSpPr>
              <p:cNvPr id="87" name="Ravni poveznik 77"/>
              <p:cNvCxnSpPr/>
              <p:nvPr/>
            </p:nvCxnSpPr>
            <p:spPr>
              <a:xfrm rot="5400000">
                <a:off x="7652160" y="5096365"/>
                <a:ext cx="216024" cy="0"/>
              </a:xfrm>
              <a:prstGeom prst="line">
                <a:avLst/>
              </a:prstGeom>
              <a:ln w="412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avni poveznik sa strelicom 111"/>
              <p:cNvCxnSpPr/>
              <p:nvPr/>
            </p:nvCxnSpPr>
            <p:spPr>
              <a:xfrm rot="10800000">
                <a:off x="6320013" y="5060361"/>
                <a:ext cx="1296144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Ravni poveznik sa strelicom 124"/>
              <p:cNvCxnSpPr/>
              <p:nvPr/>
            </p:nvCxnSpPr>
            <p:spPr>
              <a:xfrm rot="10800000">
                <a:off x="6752060" y="4410700"/>
                <a:ext cx="288032" cy="145604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Ravni poveznik sa strelicom 126"/>
              <p:cNvCxnSpPr/>
              <p:nvPr/>
            </p:nvCxnSpPr>
            <p:spPr>
              <a:xfrm rot="16200000" flipV="1">
                <a:off x="7039298" y="4411495"/>
                <a:ext cx="217612" cy="216024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Ravni poveznik sa strelicom 129"/>
              <p:cNvCxnSpPr/>
              <p:nvPr/>
            </p:nvCxnSpPr>
            <p:spPr>
              <a:xfrm rot="10800000">
                <a:off x="7103716" y="4618340"/>
                <a:ext cx="296416" cy="15398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Ravni poveznik sa strelicom 131"/>
              <p:cNvCxnSpPr/>
              <p:nvPr/>
            </p:nvCxnSpPr>
            <p:spPr>
              <a:xfrm rot="10800000">
                <a:off x="7184109" y="4772329"/>
                <a:ext cx="332420" cy="162372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Ravni poveznik sa strelicom 133"/>
              <p:cNvCxnSpPr/>
              <p:nvPr/>
            </p:nvCxnSpPr>
            <p:spPr>
              <a:xfrm rot="10800000" flipV="1">
                <a:off x="6752060" y="5492409"/>
                <a:ext cx="288032" cy="144016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Ravni poveznik sa strelicom 135"/>
              <p:cNvCxnSpPr>
                <a:stCxn id="79" idx="1"/>
              </p:cNvCxnSpPr>
              <p:nvPr/>
            </p:nvCxnSpPr>
            <p:spPr>
              <a:xfrm rot="16200000" flipH="1" flipV="1">
                <a:off x="6887386" y="5240381"/>
                <a:ext cx="116702" cy="243336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Ravni poveznik sa strelicom 137"/>
              <p:cNvCxnSpPr>
                <a:endCxn id="78" idx="3"/>
              </p:cNvCxnSpPr>
              <p:nvPr/>
            </p:nvCxnSpPr>
            <p:spPr>
              <a:xfrm rot="10800000" flipV="1">
                <a:off x="6915006" y="5132368"/>
                <a:ext cx="269103" cy="69847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Ravni poveznik sa strelicom 142"/>
              <p:cNvCxnSpPr/>
              <p:nvPr/>
            </p:nvCxnSpPr>
            <p:spPr>
              <a:xfrm rot="10800000" flipV="1">
                <a:off x="7112100" y="5276385"/>
                <a:ext cx="216024" cy="144016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Ravni poveznik sa strelicom 144"/>
              <p:cNvCxnSpPr/>
              <p:nvPr/>
            </p:nvCxnSpPr>
            <p:spPr>
              <a:xfrm rot="10800000" flipV="1">
                <a:off x="7184109" y="5204377"/>
                <a:ext cx="288033" cy="7200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6421249" y="4444578"/>
                <a:ext cx="678392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2400" b="1" i="1" dirty="0" smtClean="0"/>
                  <a:t>v</a:t>
                </a:r>
                <a:r>
                  <a:rPr lang="hr-HR" sz="2400" b="1" i="1" baseline="-25000" dirty="0" smtClean="0"/>
                  <a:t>air</a:t>
                </a:r>
                <a:endParaRPr lang="hr-HR" sz="2400" b="1" i="1" dirty="0"/>
              </a:p>
            </p:txBody>
          </p:sp>
          <p:cxnSp>
            <p:nvCxnSpPr>
              <p:cNvPr id="99" name="Ravni poveznik sa strelicom 111"/>
              <p:cNvCxnSpPr/>
              <p:nvPr/>
            </p:nvCxnSpPr>
            <p:spPr>
              <a:xfrm flipH="1">
                <a:off x="6572040" y="5948032"/>
                <a:ext cx="728461" cy="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/>
            <p:cNvSpPr/>
            <p:nvPr/>
          </p:nvSpPr>
          <p:spPr>
            <a:xfrm>
              <a:off x="5851133" y="6295942"/>
              <a:ext cx="841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2400" b="1" i="1" dirty="0" smtClean="0"/>
                <a:t>F</a:t>
              </a:r>
              <a:r>
                <a:rPr lang="hr-HR" sz="2400" b="1" i="1" baseline="-25000" dirty="0" smtClean="0"/>
                <a:t>fr</a:t>
              </a:r>
              <a:endParaRPr lang="hr-HR" sz="24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523" y="5185352"/>
            <a:ext cx="3919578" cy="1680857"/>
            <a:chOff x="482455" y="5162733"/>
            <a:chExt cx="3919578" cy="1680857"/>
          </a:xfrm>
        </p:grpSpPr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482455" y="5162733"/>
              <a:ext cx="3054262" cy="1680857"/>
              <a:chOff x="2416199" y="4341911"/>
              <a:chExt cx="4048685" cy="2228120"/>
            </a:xfrm>
          </p:grpSpPr>
          <p:sp>
            <p:nvSpPr>
              <p:cNvPr id="101" name="Pravokutnik 26"/>
              <p:cNvSpPr/>
              <p:nvPr/>
            </p:nvSpPr>
            <p:spPr>
              <a:xfrm>
                <a:off x="3726147" y="5229199"/>
                <a:ext cx="1440160" cy="88286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2" name="Elipsa 27"/>
              <p:cNvSpPr/>
              <p:nvPr/>
            </p:nvSpPr>
            <p:spPr>
              <a:xfrm>
                <a:off x="3870163" y="6093296"/>
                <a:ext cx="288032" cy="266328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3" name="Elipsa 28"/>
              <p:cNvSpPr/>
              <p:nvPr/>
            </p:nvSpPr>
            <p:spPr>
              <a:xfrm>
                <a:off x="4734259" y="6093296"/>
                <a:ext cx="288032" cy="266328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cxnSp>
            <p:nvCxnSpPr>
              <p:cNvPr id="104" name="Ravni poveznik 29"/>
              <p:cNvCxnSpPr/>
              <p:nvPr/>
            </p:nvCxnSpPr>
            <p:spPr>
              <a:xfrm>
                <a:off x="3222091" y="6381328"/>
                <a:ext cx="273568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" name="Elipsa 30"/>
              <p:cNvSpPr/>
              <p:nvPr/>
            </p:nvSpPr>
            <p:spPr>
              <a:xfrm>
                <a:off x="5155206" y="4644752"/>
                <a:ext cx="844608" cy="656456"/>
              </a:xfrm>
              <a:prstGeom prst="ellipse">
                <a:avLst/>
              </a:prstGeom>
              <a:ln>
                <a:solidFill>
                  <a:schemeClr val="accent4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6" name="Zaobljeni pravokutnik 31"/>
              <p:cNvSpPr/>
              <p:nvPr/>
            </p:nvSpPr>
            <p:spPr>
              <a:xfrm>
                <a:off x="4734259" y="4941168"/>
                <a:ext cx="504056" cy="216024"/>
              </a:xfrm>
              <a:prstGeom prst="round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7" name="Zaobljeni pravokutnik 32"/>
              <p:cNvSpPr/>
              <p:nvPr/>
            </p:nvSpPr>
            <p:spPr>
              <a:xfrm>
                <a:off x="4014179" y="4869160"/>
                <a:ext cx="1080120" cy="3600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8" name="Elipsa 86"/>
              <p:cNvSpPr/>
              <p:nvPr/>
            </p:nvSpPr>
            <p:spPr>
              <a:xfrm>
                <a:off x="2754039" y="4553508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9" name="Elipsa 87"/>
              <p:cNvSpPr/>
              <p:nvPr/>
            </p:nvSpPr>
            <p:spPr>
              <a:xfrm>
                <a:off x="3069691" y="4716760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10" name="Elipsa 88"/>
              <p:cNvSpPr/>
              <p:nvPr/>
            </p:nvSpPr>
            <p:spPr>
              <a:xfrm>
                <a:off x="3222091" y="4869160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11" name="Elipsa 89"/>
              <p:cNvSpPr/>
              <p:nvPr/>
            </p:nvSpPr>
            <p:spPr>
              <a:xfrm>
                <a:off x="3374491" y="5021560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12" name="Elipsa 90"/>
              <p:cNvSpPr/>
              <p:nvPr/>
            </p:nvSpPr>
            <p:spPr>
              <a:xfrm>
                <a:off x="3526891" y="5173960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13" name="Elipsa 91"/>
              <p:cNvSpPr/>
              <p:nvPr/>
            </p:nvSpPr>
            <p:spPr>
              <a:xfrm>
                <a:off x="3133315" y="4492352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14" name="Elipsa 92"/>
              <p:cNvSpPr/>
              <p:nvPr/>
            </p:nvSpPr>
            <p:spPr>
              <a:xfrm>
                <a:off x="3285715" y="4644752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15" name="Elipsa 93"/>
              <p:cNvSpPr/>
              <p:nvPr/>
            </p:nvSpPr>
            <p:spPr>
              <a:xfrm>
                <a:off x="3438115" y="4797152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16" name="Elipsa 94"/>
              <p:cNvSpPr/>
              <p:nvPr/>
            </p:nvSpPr>
            <p:spPr>
              <a:xfrm>
                <a:off x="3590515" y="4949552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17" name="Elipsa 95"/>
              <p:cNvSpPr/>
              <p:nvPr/>
            </p:nvSpPr>
            <p:spPr>
              <a:xfrm>
                <a:off x="3742915" y="5101952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18" name="Elipsa 96"/>
              <p:cNvSpPr/>
              <p:nvPr/>
            </p:nvSpPr>
            <p:spPr>
              <a:xfrm>
                <a:off x="3349339" y="4420344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19" name="Elipsa 97"/>
              <p:cNvSpPr/>
              <p:nvPr/>
            </p:nvSpPr>
            <p:spPr>
              <a:xfrm>
                <a:off x="3501739" y="4572744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0" name="Elipsa 98"/>
              <p:cNvSpPr/>
              <p:nvPr/>
            </p:nvSpPr>
            <p:spPr>
              <a:xfrm>
                <a:off x="3654139" y="4725144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1" name="Elipsa 99"/>
              <p:cNvSpPr/>
              <p:nvPr/>
            </p:nvSpPr>
            <p:spPr>
              <a:xfrm>
                <a:off x="3806539" y="4877544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2" name="Elipsa 100"/>
              <p:cNvSpPr/>
              <p:nvPr/>
            </p:nvSpPr>
            <p:spPr>
              <a:xfrm>
                <a:off x="4138263" y="5089186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3" name="Elipsa 101"/>
              <p:cNvSpPr/>
              <p:nvPr/>
            </p:nvSpPr>
            <p:spPr>
              <a:xfrm>
                <a:off x="2690415" y="4777916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  <p:sp>
            <p:nvSpPr>
              <p:cNvPr id="124" name="Elipsa 102"/>
              <p:cNvSpPr/>
              <p:nvPr/>
            </p:nvSpPr>
            <p:spPr>
              <a:xfrm>
                <a:off x="3006067" y="4941168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5" name="Elipsa 103"/>
              <p:cNvSpPr/>
              <p:nvPr/>
            </p:nvSpPr>
            <p:spPr>
              <a:xfrm>
                <a:off x="3158467" y="5093568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6" name="Elipsa 104"/>
              <p:cNvSpPr/>
              <p:nvPr/>
            </p:nvSpPr>
            <p:spPr>
              <a:xfrm>
                <a:off x="3310867" y="5245968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7" name="Elipsa 105"/>
              <p:cNvSpPr/>
              <p:nvPr/>
            </p:nvSpPr>
            <p:spPr>
              <a:xfrm>
                <a:off x="4274591" y="4910389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8" name="Elipsa 106"/>
              <p:cNvSpPr/>
              <p:nvPr/>
            </p:nvSpPr>
            <p:spPr>
              <a:xfrm>
                <a:off x="4554239" y="4972980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9" name="Elipsa 107"/>
              <p:cNvSpPr/>
              <p:nvPr/>
            </p:nvSpPr>
            <p:spPr>
              <a:xfrm>
                <a:off x="4158195" y="4957368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0" name="Elipsa 108"/>
              <p:cNvSpPr/>
              <p:nvPr/>
            </p:nvSpPr>
            <p:spPr>
              <a:xfrm>
                <a:off x="3014451" y="5237584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1" name="Elipsa 109"/>
              <p:cNvSpPr/>
              <p:nvPr/>
            </p:nvSpPr>
            <p:spPr>
              <a:xfrm>
                <a:off x="3166851" y="5389984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cxnSp>
            <p:nvCxnSpPr>
              <p:cNvPr id="132" name="Ravni poveznik sa strelicom 112"/>
              <p:cNvCxnSpPr/>
              <p:nvPr/>
            </p:nvCxnSpPr>
            <p:spPr>
              <a:xfrm>
                <a:off x="5233241" y="5736432"/>
                <a:ext cx="941178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3" name="TekstniOkvir 113"/>
              <p:cNvSpPr txBox="1"/>
              <p:nvPr/>
            </p:nvSpPr>
            <p:spPr>
              <a:xfrm>
                <a:off x="5271733" y="5700228"/>
                <a:ext cx="1193151" cy="687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b="1" i="1" dirty="0" smtClean="0"/>
                  <a:t>v</a:t>
                </a:r>
                <a:r>
                  <a:rPr lang="hr-HR" sz="2400" b="1" i="1" baseline="-25000" dirty="0" smtClean="0"/>
                  <a:t>car</a:t>
                </a:r>
                <a:endParaRPr lang="hr-HR" b="1" i="1" dirty="0"/>
              </a:p>
            </p:txBody>
          </p:sp>
          <p:cxnSp>
            <p:nvCxnSpPr>
              <p:cNvPr id="134" name="Ravni poveznik 77"/>
              <p:cNvCxnSpPr/>
              <p:nvPr/>
            </p:nvCxnSpPr>
            <p:spPr>
              <a:xfrm rot="5400000">
                <a:off x="3906167" y="5049180"/>
                <a:ext cx="216024" cy="0"/>
              </a:xfrm>
              <a:prstGeom prst="line">
                <a:avLst/>
              </a:prstGeom>
              <a:ln w="412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avni poveznik sa strelicom 111"/>
              <p:cNvCxnSpPr/>
              <p:nvPr/>
            </p:nvCxnSpPr>
            <p:spPr>
              <a:xfrm rot="10800000">
                <a:off x="2574020" y="5013176"/>
                <a:ext cx="1296144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Ravni poveznik sa strelicom 124"/>
              <p:cNvCxnSpPr/>
              <p:nvPr/>
            </p:nvCxnSpPr>
            <p:spPr>
              <a:xfrm rot="10800000">
                <a:off x="2911018" y="4517144"/>
                <a:ext cx="288032" cy="145604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Ravni poveznik sa strelicom 126"/>
              <p:cNvCxnSpPr>
                <a:endCxn id="152" idx="2"/>
              </p:cNvCxnSpPr>
              <p:nvPr/>
            </p:nvCxnSpPr>
            <p:spPr>
              <a:xfrm flipH="1" flipV="1">
                <a:off x="5218830" y="4967270"/>
                <a:ext cx="324037" cy="65019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Ravni poveznik sa strelicom 129"/>
              <p:cNvCxnSpPr/>
              <p:nvPr/>
            </p:nvCxnSpPr>
            <p:spPr>
              <a:xfrm rot="10800000">
                <a:off x="3357723" y="4571155"/>
                <a:ext cx="296416" cy="15398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Ravni poveznik sa strelicom 131"/>
              <p:cNvCxnSpPr/>
              <p:nvPr/>
            </p:nvCxnSpPr>
            <p:spPr>
              <a:xfrm rot="10800000">
                <a:off x="3438116" y="4725144"/>
                <a:ext cx="332420" cy="162372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Ravni poveznik sa strelicom 135"/>
              <p:cNvCxnSpPr>
                <a:stCxn id="126" idx="1"/>
              </p:cNvCxnSpPr>
              <p:nvPr/>
            </p:nvCxnSpPr>
            <p:spPr>
              <a:xfrm rot="16200000" flipH="1" flipV="1">
                <a:off x="3141393" y="5193196"/>
                <a:ext cx="116702" cy="243336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Ravni poveznik sa strelicom 137"/>
              <p:cNvCxnSpPr>
                <a:endCxn id="125" idx="3"/>
              </p:cNvCxnSpPr>
              <p:nvPr/>
            </p:nvCxnSpPr>
            <p:spPr>
              <a:xfrm rot="10800000" flipV="1">
                <a:off x="3169013" y="5085183"/>
                <a:ext cx="269103" cy="69847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Ravni poveznik sa strelicom 142"/>
              <p:cNvCxnSpPr/>
              <p:nvPr/>
            </p:nvCxnSpPr>
            <p:spPr>
              <a:xfrm rot="10800000" flipV="1">
                <a:off x="3366107" y="5229200"/>
                <a:ext cx="216024" cy="144016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Ravni poveznik sa strelicom 144"/>
              <p:cNvCxnSpPr/>
              <p:nvPr/>
            </p:nvCxnSpPr>
            <p:spPr>
              <a:xfrm rot="10800000" flipV="1">
                <a:off x="3839082" y="5085513"/>
                <a:ext cx="288033" cy="72008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4" name="TextBox 143"/>
              <p:cNvSpPr txBox="1"/>
              <p:nvPr/>
            </p:nvSpPr>
            <p:spPr>
              <a:xfrm>
                <a:off x="2594555" y="4341911"/>
                <a:ext cx="6783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2400" b="1" i="1" dirty="0" smtClean="0"/>
                  <a:t>v</a:t>
                </a:r>
                <a:r>
                  <a:rPr lang="hr-HR" sz="2400" b="1" i="1" baseline="-25000" dirty="0" smtClean="0"/>
                  <a:t>air</a:t>
                </a:r>
                <a:endParaRPr lang="hr-HR" sz="2400" b="1" i="1" dirty="0"/>
              </a:p>
            </p:txBody>
          </p:sp>
          <p:cxnSp>
            <p:nvCxnSpPr>
              <p:cNvPr id="145" name="Ravni poveznik sa strelicom 111"/>
              <p:cNvCxnSpPr/>
              <p:nvPr/>
            </p:nvCxnSpPr>
            <p:spPr>
              <a:xfrm flipH="1">
                <a:off x="2826047" y="5900847"/>
                <a:ext cx="728461" cy="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6" name="Rectangle 145"/>
              <p:cNvSpPr/>
              <p:nvPr/>
            </p:nvSpPr>
            <p:spPr>
              <a:xfrm>
                <a:off x="2416199" y="5882888"/>
                <a:ext cx="1251745" cy="687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2400" b="1" i="1" dirty="0" smtClean="0"/>
                  <a:t>F</a:t>
                </a:r>
                <a:r>
                  <a:rPr lang="hr-HR" sz="2400" b="1" i="1" baseline="-25000" dirty="0" smtClean="0"/>
                  <a:t>fr</a:t>
                </a:r>
                <a:endParaRPr lang="hr-HR" sz="2400" b="1" dirty="0"/>
              </a:p>
            </p:txBody>
          </p:sp>
          <p:sp>
            <p:nvSpPr>
              <p:cNvPr id="147" name="Elipsa 107"/>
              <p:cNvSpPr/>
              <p:nvPr/>
            </p:nvSpPr>
            <p:spPr>
              <a:xfrm>
                <a:off x="4310595" y="5109768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8" name="Elipsa 107"/>
              <p:cNvSpPr/>
              <p:nvPr/>
            </p:nvSpPr>
            <p:spPr>
              <a:xfrm>
                <a:off x="4842271" y="4977172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9" name="Elipsa 107"/>
              <p:cNvSpPr/>
              <p:nvPr/>
            </p:nvSpPr>
            <p:spPr>
              <a:xfrm>
                <a:off x="5458746" y="4949552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0" name="Elipsa 107"/>
              <p:cNvSpPr/>
              <p:nvPr/>
            </p:nvSpPr>
            <p:spPr>
              <a:xfrm>
                <a:off x="5611146" y="5101952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1" name="Elipsa 107"/>
              <p:cNvSpPr/>
              <p:nvPr/>
            </p:nvSpPr>
            <p:spPr>
              <a:xfrm>
                <a:off x="4698255" y="5029376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2" name="Elipsa 107"/>
              <p:cNvSpPr/>
              <p:nvPr/>
            </p:nvSpPr>
            <p:spPr>
              <a:xfrm flipV="1">
                <a:off x="5218830" y="4941168"/>
                <a:ext cx="60066" cy="5220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3" name="Elipsa 107"/>
              <p:cNvSpPr/>
              <p:nvPr/>
            </p:nvSpPr>
            <p:spPr>
              <a:xfrm>
                <a:off x="4437111" y="4923432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4" name="Elipsa 106"/>
              <p:cNvSpPr/>
              <p:nvPr/>
            </p:nvSpPr>
            <p:spPr>
              <a:xfrm>
                <a:off x="4706639" y="5125380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5" name="Elipsa 106"/>
              <p:cNvSpPr/>
              <p:nvPr/>
            </p:nvSpPr>
            <p:spPr>
              <a:xfrm>
                <a:off x="5572571" y="4993271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6" name="Elipsa 106"/>
              <p:cNvSpPr/>
              <p:nvPr/>
            </p:nvSpPr>
            <p:spPr>
              <a:xfrm>
                <a:off x="5570486" y="4812940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7" name="Elipsa 106"/>
              <p:cNvSpPr/>
              <p:nvPr/>
            </p:nvSpPr>
            <p:spPr>
              <a:xfrm>
                <a:off x="5337205" y="4870337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cxnSp>
            <p:nvCxnSpPr>
              <p:cNvPr id="158" name="Ravni poveznik sa strelicom 131"/>
              <p:cNvCxnSpPr>
                <a:endCxn id="116" idx="2"/>
              </p:cNvCxnSpPr>
              <p:nvPr/>
            </p:nvCxnSpPr>
            <p:spPr>
              <a:xfrm flipH="1" flipV="1">
                <a:off x="3590515" y="4985556"/>
                <a:ext cx="332421" cy="54360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Ravni poveznik sa strelicom 131"/>
              <p:cNvCxnSpPr>
                <a:endCxn id="153" idx="1"/>
              </p:cNvCxnSpPr>
              <p:nvPr/>
            </p:nvCxnSpPr>
            <p:spPr>
              <a:xfrm flipH="1" flipV="1">
                <a:off x="4447656" y="4933977"/>
                <a:ext cx="357879" cy="44713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Ravni poveznik sa strelicom 131"/>
              <p:cNvCxnSpPr>
                <a:stCxn id="148" idx="4"/>
              </p:cNvCxnSpPr>
              <p:nvPr/>
            </p:nvCxnSpPr>
            <p:spPr>
              <a:xfrm flipH="1">
                <a:off x="4509119" y="5049180"/>
                <a:ext cx="369156" cy="70926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Ravni poveznik sa strelicom 131"/>
              <p:cNvCxnSpPr>
                <a:endCxn id="129" idx="2"/>
              </p:cNvCxnSpPr>
              <p:nvPr/>
            </p:nvCxnSpPr>
            <p:spPr>
              <a:xfrm flipH="1" flipV="1">
                <a:off x="4158195" y="4993372"/>
                <a:ext cx="388151" cy="2156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Ravni poveznik sa strelicom 126"/>
              <p:cNvCxnSpPr/>
              <p:nvPr/>
            </p:nvCxnSpPr>
            <p:spPr>
              <a:xfrm flipH="1">
                <a:off x="5390715" y="5184689"/>
                <a:ext cx="304551" cy="16891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Ravni poveznik sa strelicom 126"/>
              <p:cNvCxnSpPr>
                <a:endCxn id="105" idx="1"/>
              </p:cNvCxnSpPr>
              <p:nvPr/>
            </p:nvCxnSpPr>
            <p:spPr>
              <a:xfrm flipH="1" flipV="1">
                <a:off x="5278896" y="4740888"/>
                <a:ext cx="283207" cy="169501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Ravni poveznik sa strelicom 126"/>
              <p:cNvCxnSpPr/>
              <p:nvPr/>
            </p:nvCxnSpPr>
            <p:spPr>
              <a:xfrm flipH="1">
                <a:off x="5605091" y="4944016"/>
                <a:ext cx="302306" cy="4754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Ravni poveznik sa strelicom 126"/>
              <p:cNvCxnSpPr/>
              <p:nvPr/>
            </p:nvCxnSpPr>
            <p:spPr>
              <a:xfrm flipH="1" flipV="1">
                <a:off x="4684120" y="5096365"/>
                <a:ext cx="324037" cy="65019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Ravni poveznik sa strelicom 126"/>
              <p:cNvCxnSpPr/>
              <p:nvPr/>
            </p:nvCxnSpPr>
            <p:spPr>
              <a:xfrm flipH="1">
                <a:off x="5542866" y="5052034"/>
                <a:ext cx="293728" cy="70550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Ravni poveznik sa strelicom 126"/>
              <p:cNvCxnSpPr/>
              <p:nvPr/>
            </p:nvCxnSpPr>
            <p:spPr>
              <a:xfrm flipH="1" flipV="1">
                <a:off x="5521135" y="4773820"/>
                <a:ext cx="324037" cy="65019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Elipsa 96"/>
              <p:cNvSpPr/>
              <p:nvPr/>
            </p:nvSpPr>
            <p:spPr>
              <a:xfrm>
                <a:off x="3958939" y="5029944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9" name="Elipsa 96"/>
              <p:cNvSpPr/>
              <p:nvPr/>
            </p:nvSpPr>
            <p:spPr>
              <a:xfrm>
                <a:off x="4101940" y="4980789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0" name="Elipsa 96"/>
              <p:cNvSpPr/>
              <p:nvPr/>
            </p:nvSpPr>
            <p:spPr>
              <a:xfrm>
                <a:off x="5248863" y="4740932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1" name="Elipsa 96"/>
              <p:cNvSpPr/>
              <p:nvPr/>
            </p:nvSpPr>
            <p:spPr>
              <a:xfrm>
                <a:off x="5769742" y="4954543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2" name="Elipsa 96"/>
              <p:cNvSpPr/>
              <p:nvPr/>
            </p:nvSpPr>
            <p:spPr>
              <a:xfrm>
                <a:off x="5779910" y="4797152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4330025" y="5522363"/>
              <a:ext cx="72008" cy="1063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4" name="Oval 173"/>
            <p:cNvSpPr/>
            <p:nvPr/>
          </p:nvSpPr>
          <p:spPr>
            <a:xfrm>
              <a:off x="3482704" y="5650914"/>
              <a:ext cx="72008" cy="1063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5" name="Oval 174"/>
            <p:cNvSpPr/>
            <p:nvPr/>
          </p:nvSpPr>
          <p:spPr>
            <a:xfrm>
              <a:off x="3665822" y="5447396"/>
              <a:ext cx="72008" cy="1063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6" name="Oval 175"/>
            <p:cNvSpPr/>
            <p:nvPr/>
          </p:nvSpPr>
          <p:spPr>
            <a:xfrm>
              <a:off x="3984420" y="5765741"/>
              <a:ext cx="72008" cy="1063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7" name="Oval 176"/>
            <p:cNvSpPr/>
            <p:nvPr/>
          </p:nvSpPr>
          <p:spPr>
            <a:xfrm>
              <a:off x="3518708" y="5883109"/>
              <a:ext cx="72008" cy="1063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10696" y="5334587"/>
              <a:ext cx="72008" cy="1063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9" name="Oval 178"/>
            <p:cNvSpPr/>
            <p:nvPr/>
          </p:nvSpPr>
          <p:spPr>
            <a:xfrm>
              <a:off x="3635104" y="5803314"/>
              <a:ext cx="72008" cy="1063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0" name="Oval 179"/>
            <p:cNvSpPr/>
            <p:nvPr/>
          </p:nvSpPr>
          <p:spPr>
            <a:xfrm>
              <a:off x="3898614" y="5372138"/>
              <a:ext cx="72008" cy="1063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1" name="Oval 180"/>
            <p:cNvSpPr/>
            <p:nvPr/>
          </p:nvSpPr>
          <p:spPr>
            <a:xfrm>
              <a:off x="3671108" y="6035509"/>
              <a:ext cx="72008" cy="1063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2" name="Oval 181"/>
            <p:cNvSpPr/>
            <p:nvPr/>
          </p:nvSpPr>
          <p:spPr>
            <a:xfrm>
              <a:off x="4020424" y="5492138"/>
              <a:ext cx="72008" cy="1063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3" name="Oval 182"/>
            <p:cNvSpPr/>
            <p:nvPr/>
          </p:nvSpPr>
          <p:spPr>
            <a:xfrm>
              <a:off x="4217212" y="5761377"/>
              <a:ext cx="72008" cy="1063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4" name="Oval 183"/>
            <p:cNvSpPr/>
            <p:nvPr/>
          </p:nvSpPr>
          <p:spPr>
            <a:xfrm>
              <a:off x="4145204" y="5214619"/>
              <a:ext cx="72008" cy="1063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5" name="Oval 184"/>
            <p:cNvSpPr/>
            <p:nvPr/>
          </p:nvSpPr>
          <p:spPr>
            <a:xfrm>
              <a:off x="3939904" y="6108114"/>
              <a:ext cx="72008" cy="1063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6" name="Oval 185"/>
            <p:cNvSpPr/>
            <p:nvPr/>
          </p:nvSpPr>
          <p:spPr>
            <a:xfrm>
              <a:off x="3824440" y="5854708"/>
              <a:ext cx="72008" cy="1063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7" name="Oval 186"/>
            <p:cNvSpPr/>
            <p:nvPr/>
          </p:nvSpPr>
          <p:spPr>
            <a:xfrm>
              <a:off x="4152451" y="5603921"/>
              <a:ext cx="72008" cy="1063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8" name="Oval 187"/>
            <p:cNvSpPr/>
            <p:nvPr/>
          </p:nvSpPr>
          <p:spPr>
            <a:xfrm>
              <a:off x="3818222" y="5599796"/>
              <a:ext cx="72008" cy="1063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9" name="Oval 188"/>
            <p:cNvSpPr/>
            <p:nvPr/>
          </p:nvSpPr>
          <p:spPr>
            <a:xfrm>
              <a:off x="4215569" y="5882774"/>
              <a:ext cx="72008" cy="1063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/>
              <p:cNvSpPr txBox="1"/>
              <p:nvPr/>
            </p:nvSpPr>
            <p:spPr>
              <a:xfrm>
                <a:off x="3347864" y="1630517"/>
                <a:ext cx="3653983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hr-HR" sz="2400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400" b="0" i="1" dirty="0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400" b="0" i="1" dirty="0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hr-HR" sz="2400" i="1" dirty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sz="2400" i="1" dirty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400" i="1" dirty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hr-HR" sz="2400" b="0" i="1" dirty="0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hr-HR" sz="2400" i="1" dirty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hr-HR" sz="2400" b="0" i="1" dirty="0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hr-HR" sz="24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400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400" b="0" i="1" dirty="0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hr-HR" sz="2400" b="0" i="1" dirty="0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hr-HR" sz="2400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400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b>
                          <m:r>
                            <a:rPr lang="hr-HR" sz="2400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hr-HR" sz="2400" b="1" dirty="0"/>
              </a:p>
            </p:txBody>
          </p:sp>
        </mc:Choice>
        <mc:Fallback xmlns="">
          <p:sp>
            <p:nvSpPr>
              <p:cNvPr id="190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630517"/>
                <a:ext cx="3653983" cy="491288"/>
              </a:xfrm>
              <a:prstGeom prst="rect">
                <a:avLst/>
              </a:prstGeom>
              <a:blipFill rotWithShape="1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3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Overview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balloon observations</a:t>
            </a:r>
          </a:p>
          <a:p>
            <a:pPr lvl="1"/>
            <a:r>
              <a:rPr lang="hr-HR" dirty="0" smtClean="0"/>
              <a:t>piston </a:t>
            </a:r>
            <a:r>
              <a:rPr lang="hr-HR" dirty="0"/>
              <a:t>inflation/deflation </a:t>
            </a:r>
            <a:r>
              <a:rPr lang="hr-HR" dirty="0" smtClean="0"/>
              <a:t>model</a:t>
            </a:r>
          </a:p>
          <a:p>
            <a:pPr lvl="2"/>
            <a:r>
              <a:rPr lang="hr-HR" dirty="0" smtClean="0"/>
              <a:t>energy input and output</a:t>
            </a:r>
          </a:p>
          <a:p>
            <a:pPr lvl="2"/>
            <a:r>
              <a:rPr lang="hr-HR" dirty="0" smtClean="0"/>
              <a:t>rubber stretching losses</a:t>
            </a:r>
          </a:p>
          <a:p>
            <a:r>
              <a:rPr lang="hr-HR" dirty="0" smtClean="0"/>
              <a:t>construction</a:t>
            </a:r>
          </a:p>
          <a:p>
            <a:r>
              <a:rPr lang="hr-HR" dirty="0" smtClean="0"/>
              <a:t>observed motion</a:t>
            </a:r>
          </a:p>
          <a:p>
            <a:r>
              <a:rPr lang="hr-HR" dirty="0" smtClean="0"/>
              <a:t>parameters</a:t>
            </a:r>
          </a:p>
          <a:p>
            <a:pPr lvl="1"/>
            <a:r>
              <a:rPr lang="hr-HR" dirty="0" smtClean="0"/>
              <a:t>initial </a:t>
            </a:r>
            <a:r>
              <a:rPr lang="hr-HR" dirty="0"/>
              <a:t>conditions (volume, pressure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jets, nozzles</a:t>
            </a:r>
            <a:endParaRPr lang="hr-HR" dirty="0"/>
          </a:p>
          <a:p>
            <a:pPr lvl="1"/>
            <a:r>
              <a:rPr lang="hr-HR" dirty="0"/>
              <a:t>maximised </a:t>
            </a:r>
            <a:r>
              <a:rPr lang="hr-HR" u="sng" dirty="0"/>
              <a:t>travelled distance </a:t>
            </a:r>
            <a:r>
              <a:rPr lang="hr-HR" dirty="0"/>
              <a:t>and </a:t>
            </a:r>
            <a:r>
              <a:rPr lang="hr-HR" u="sng" dirty="0"/>
              <a:t>efficiency </a:t>
            </a:r>
          </a:p>
          <a:p>
            <a:pPr lvl="0"/>
            <a:r>
              <a:rPr lang="hr-HR" dirty="0"/>
              <a:t>conclusion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Initial volume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simplified model basic working principle fit</a:t>
            </a:r>
          </a:p>
          <a:p>
            <a:pPr lvl="1"/>
            <a:r>
              <a:rPr lang="hr-HR" dirty="0" smtClean="0"/>
              <a:t>main friction force source is air drag</a:t>
            </a:r>
            <a:endParaRPr lang="hr-H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76056" y="3356992"/>
            <a:ext cx="3577208" cy="26932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 smtClean="0"/>
              <a:t>as the initial volume increases the air drag force gains significance</a:t>
            </a:r>
          </a:p>
          <a:p>
            <a:pPr lvl="1"/>
            <a:r>
              <a:rPr lang="hr-HR" sz="2000" dirty="0" smtClean="0"/>
              <a:t>reason of non-linear progression</a:t>
            </a:r>
          </a:p>
          <a:p>
            <a:pPr lvl="2"/>
            <a:r>
              <a:rPr lang="hr-HR" sz="1700" dirty="0" smtClean="0"/>
              <a:t>simplification</a:t>
            </a:r>
            <a:endParaRPr lang="hr-HR" sz="1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37668" y="5308110"/>
                <a:ext cx="3653983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hr-HR" sz="2000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dirty="0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hr-HR" sz="2000" i="1" dirty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sz="2000" i="1" dirty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 dirty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hr-HR" sz="2000" b="0" i="1" dirty="0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hr-HR" sz="2000" i="1" dirty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hr-HR" sz="2000" b="0" i="1" dirty="0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hr-HR" sz="20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hr-HR" sz="2000" b="0" i="1" dirty="0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hr-HR" sz="2000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dirty="0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668" y="5308110"/>
                <a:ext cx="3653983" cy="424732"/>
              </a:xfrm>
              <a:prstGeom prst="rect">
                <a:avLst/>
              </a:prstGeom>
              <a:blipFill rotWithShape="1">
                <a:blip r:embed="rId3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210880"/>
              </p:ext>
            </p:extLst>
          </p:nvPr>
        </p:nvGraphicFramePr>
        <p:xfrm>
          <a:off x="251520" y="2348880"/>
          <a:ext cx="5441950" cy="436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1" name="SPW 11.0 Graph" r:id="rId4" imgW="5440680" imgH="4367160" progId="SigmaPlotGraphicObject.10">
                  <p:embed/>
                </p:oleObj>
              </mc:Choice>
              <mc:Fallback>
                <p:oleObj name="SPW 11.0 Graph" r:id="rId4" imgW="5440680" imgH="43671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2348880"/>
                        <a:ext cx="5441950" cy="436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650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Maximisation – v</a:t>
            </a:r>
            <a:r>
              <a:rPr lang="hr-HR" baseline="-25000" dirty="0" smtClean="0"/>
              <a:t>max</a:t>
            </a:r>
            <a:r>
              <a:rPr lang="hr-HR" dirty="0" smtClean="0"/>
              <a:t> importance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2362200"/>
                <a:ext cx="3970784" cy="437916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hr-HR" dirty="0" smtClean="0"/>
                  <a:t>motion consists of acceleration and decceleration</a:t>
                </a:r>
              </a:p>
              <a:p>
                <a:pPr lvl="1"/>
                <a:endParaRPr lang="hr-HR" dirty="0" smtClean="0"/>
              </a:p>
              <a:p>
                <a:r>
                  <a:rPr lang="hr-HR" i="1" dirty="0" smtClean="0">
                    <a:solidFill>
                      <a:schemeClr val="accent2"/>
                    </a:solidFill>
                  </a:rPr>
                  <a:t>acceleration</a:t>
                </a:r>
                <a:r>
                  <a:rPr lang="hr-HR" dirty="0" smtClean="0"/>
                  <a:t> to v</a:t>
                </a:r>
                <a:r>
                  <a:rPr lang="hr-HR" baseline="-25000" dirty="0" smtClean="0"/>
                  <a:t>max </a:t>
                </a:r>
                <a:r>
                  <a:rPr lang="hr-HR" dirty="0" smtClean="0"/>
                  <a:t>is determined by:</a:t>
                </a:r>
              </a:p>
              <a:p>
                <a:pPr lvl="1"/>
                <a:r>
                  <a:rPr lang="hr-HR" dirty="0" smtClean="0"/>
                  <a:t>initial conditions </a:t>
                </a:r>
              </a:p>
              <a:p>
                <a:pPr lvl="2"/>
                <a:r>
                  <a:rPr lang="hr-HR" dirty="0" smtClean="0"/>
                  <a:t>volume/pressure</a:t>
                </a:r>
              </a:p>
              <a:p>
                <a:pPr lvl="1"/>
                <a:r>
                  <a:rPr lang="hr-HR" dirty="0" smtClean="0"/>
                  <a:t>jets, noozles</a:t>
                </a:r>
              </a:p>
              <a:p>
                <a:pPr lvl="1"/>
                <a:r>
                  <a:rPr lang="hr-HR" dirty="0" smtClean="0">
                    <a:solidFill>
                      <a:schemeClr val="accent2"/>
                    </a:solidFill>
                  </a:rPr>
                  <a:t>travelled distance found from the video</a:t>
                </a:r>
              </a:p>
              <a:p>
                <a:r>
                  <a:rPr lang="hr-HR" i="1" dirty="0" smtClean="0">
                    <a:solidFill>
                      <a:schemeClr val="accent2"/>
                    </a:solidFill>
                  </a:rPr>
                  <a:t>decceleration</a:t>
                </a:r>
                <a:r>
                  <a:rPr lang="hr-HR" dirty="0" smtClean="0"/>
                  <a:t> – same for all parameters</a:t>
                </a:r>
              </a:p>
              <a:p>
                <a:pPr lvl="1"/>
                <a:r>
                  <a:rPr lang="hr-HR" dirty="0" smtClean="0"/>
                  <a:t>friction </a:t>
                </a:r>
              </a:p>
              <a:p>
                <a:pPr lvl="2"/>
                <a:r>
                  <a:rPr lang="hr-HR" dirty="0"/>
                  <a:t>air</a:t>
                </a:r>
              </a:p>
              <a:p>
                <a:pPr lvl="2"/>
                <a:r>
                  <a:rPr lang="hr-HR" dirty="0" smtClean="0"/>
                  <a:t>wheels/rails/shaft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sz="2600" b="0" i="1" smtClean="0">
                        <a:latin typeface="Cambria Math"/>
                      </a:rPr>
                      <m:t>𝑣</m:t>
                    </m:r>
                    <m:r>
                      <a:rPr lang="hr-HR" sz="2600" b="0" i="1" baseline="-25000" smtClean="0">
                        <a:latin typeface="Cambria Math"/>
                      </a:rPr>
                      <m:t>𝑚𝑎𝑥</m:t>
                    </m:r>
                    <m:r>
                      <a:rPr lang="hr-HR" sz="26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sz="2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r-HR" sz="2600" b="0" i="1" smtClean="0">
                            <a:latin typeface="Cambria Math"/>
                          </a:rPr>
                          <m:t>2</m:t>
                        </m:r>
                        <m:r>
                          <a:rPr lang="hr-HR" sz="2600" b="0" i="1" smtClean="0">
                            <a:latin typeface="Cambria Math"/>
                          </a:rPr>
                          <m:t>𝑎𝑠</m:t>
                        </m:r>
                      </m:e>
                    </m:rad>
                    <m:r>
                      <a:rPr lang="hr-HR" sz="26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hr-HR" sz="26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hr-HR" sz="2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r-HR" sz="2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r-HR" sz="26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hr-HR" sz="2600" b="0" i="1" baseline="-25000" smtClean="0">
                            <a:latin typeface="Cambria Math"/>
                            <a:ea typeface="Cambria Math"/>
                          </a:rPr>
                          <m:t>𝑚𝑎𝑥</m:t>
                        </m:r>
                        <m:r>
                          <a:rPr lang="hr-HR" sz="2600" b="0" i="1" baseline="30000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hr-HR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hr-HR" sz="26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hr-HR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2362200"/>
                <a:ext cx="3970784" cy="4379168"/>
              </a:xfrm>
              <a:blipFill rotWithShape="1">
                <a:blip r:embed="rId2"/>
                <a:stretch>
                  <a:fillRect t="-2089" r="-184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371974" y="2362200"/>
                <a:ext cx="4088457" cy="3886200"/>
              </a:xfrm>
            </p:spPr>
            <p:txBody>
              <a:bodyPr>
                <a:normAutofit fontScale="92500"/>
              </a:bodyPr>
              <a:lstStyle/>
              <a:p>
                <a:r>
                  <a:rPr lang="hr-HR" sz="2200" dirty="0" smtClean="0">
                    <a:solidFill>
                      <a:schemeClr val="accent2"/>
                    </a:solidFill>
                    <a:latin typeface="Cambria Math"/>
                  </a:rPr>
                  <a:t>energy input and ouput ratio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smtClean="0">
                        <a:latin typeface="Cambria Math"/>
                      </a:rPr>
                      <m:t>𝜂</m:t>
                    </m:r>
                    <m:r>
                      <a:rPr lang="hr-HR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mtClean="0">
                            <a:latin typeface="Cambria Math"/>
                          </a:rPr>
                          <m:t>𝑒𝑛𝑒𝑟𝑔𝑦</m:t>
                        </m:r>
                        <m:r>
                          <a:rPr lang="hr-HR" smtClean="0">
                            <a:latin typeface="Cambria Math"/>
                          </a:rPr>
                          <m:t> </m:t>
                        </m:r>
                        <m:r>
                          <a:rPr lang="hr-HR" smtClean="0">
                            <a:latin typeface="Cambria Math"/>
                          </a:rPr>
                          <m:t>𝑖𝑛𝑝𝑢𝑡</m:t>
                        </m:r>
                      </m:num>
                      <m:den>
                        <m:r>
                          <a:rPr lang="hr-HR" smtClean="0">
                            <a:latin typeface="Cambria Math"/>
                          </a:rPr>
                          <m:t>𝑒𝑛𝑒𝑟𝑔𝑦</m:t>
                        </m:r>
                        <m:r>
                          <a:rPr lang="hr-HR" smtClean="0">
                            <a:latin typeface="Cambria Math"/>
                          </a:rPr>
                          <m:t> </m:t>
                        </m:r>
                        <m:r>
                          <a:rPr lang="hr-HR" smtClean="0">
                            <a:latin typeface="Cambria Math"/>
                          </a:rPr>
                          <m:t>𝑜𝑢𝑡𝑝𝑢𝑡</m:t>
                        </m:r>
                      </m:den>
                    </m:f>
                  </m:oMath>
                </a14:m>
                <a:endParaRPr lang="hr-HR" dirty="0" smtClean="0"/>
              </a:p>
              <a:p>
                <a:pPr lvl="1"/>
                <a:endParaRPr lang="hr-HR" dirty="0" smtClean="0"/>
              </a:p>
              <a:p>
                <a:r>
                  <a:rPr lang="hr-HR" dirty="0" smtClean="0"/>
                  <a:t>energy input</a:t>
                </a:r>
              </a:p>
              <a:p>
                <a:pPr lvl="1"/>
                <a:r>
                  <a:rPr lang="hr-HR" sz="1900" i="1" dirty="0" smtClean="0"/>
                  <a:t>work needed to inflate the balloon</a:t>
                </a:r>
              </a:p>
              <a:p>
                <a:pPr lvl="2"/>
                <a:r>
                  <a:rPr lang="hr-HR" sz="1700" i="1" dirty="0" smtClean="0"/>
                  <a:t>piston model</a:t>
                </a:r>
              </a:p>
              <a:p>
                <a:r>
                  <a:rPr lang="hr-HR" dirty="0" smtClean="0"/>
                  <a:t>energy output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r-HR" sz="2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50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hr-HR" sz="2500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hr-HR" sz="250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5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500" smtClean="0">
                            <a:latin typeface="Cambria Math"/>
                          </a:rPr>
                          <m:t>𝑚</m:t>
                        </m:r>
                        <m:r>
                          <a:rPr lang="hr-HR" sz="2500" baseline="-25000" smtClean="0">
                            <a:latin typeface="Cambria Math"/>
                          </a:rPr>
                          <m:t>𝑐𝑎𝑟</m:t>
                        </m:r>
                        <m:sSubSup>
                          <m:sSubSupPr>
                            <m:ctrlPr>
                              <a:rPr lang="hr-HR" sz="25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hr-HR" sz="250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hr-HR" sz="2500" baseline="30000" smtClean="0">
                                <a:latin typeface="Cambria Math"/>
                              </a:rPr>
                              <m:t>2</m:t>
                            </m:r>
                          </m:e>
                          <m:sub>
                            <m:r>
                              <a:rPr lang="hr-HR" sz="2500" smtClean="0">
                                <a:latin typeface="Cambria Math"/>
                              </a:rPr>
                              <m:t>𝑚𝑎𝑥</m:t>
                            </m:r>
                          </m:sub>
                          <m:sup/>
                        </m:sSubSup>
                      </m:num>
                      <m:den>
                        <m:r>
                          <a:rPr lang="hr-HR" sz="250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hr-HR" dirty="0" smtClean="0"/>
              </a:p>
              <a:p>
                <a:pPr lvl="2"/>
                <a:r>
                  <a:rPr lang="hr-HR" dirty="0" smtClean="0"/>
                  <a:t>v</a:t>
                </a:r>
                <a:r>
                  <a:rPr lang="hr-HR" baseline="-25000" dirty="0" smtClean="0"/>
                  <a:t>max</a:t>
                </a:r>
                <a:r>
                  <a:rPr lang="hr-HR" dirty="0" smtClean="0"/>
                  <a:t> car motion observation</a:t>
                </a:r>
                <a:endParaRPr lang="hr-HR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371974" y="2362200"/>
                <a:ext cx="4088457" cy="3886200"/>
              </a:xfrm>
              <a:blipFill rotWithShape="1">
                <a:blip r:embed="rId3"/>
                <a:stretch>
                  <a:fillRect l="-447" t="-785" b="-204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hr-HR" smtClean="0"/>
              <a:t>travelled distance</a:t>
            </a:r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smtClean="0"/>
              <a:t>efficiency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81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Parameters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initial volume</a:t>
            </a:r>
          </a:p>
          <a:p>
            <a:pPr lvl="1"/>
            <a:r>
              <a:rPr lang="hr-HR" dirty="0" smtClean="0"/>
              <a:t>total input energy</a:t>
            </a:r>
          </a:p>
          <a:p>
            <a:pPr lvl="1"/>
            <a:r>
              <a:rPr lang="hr-HR" dirty="0" smtClean="0"/>
              <a:t>rubber stretching losses</a:t>
            </a:r>
          </a:p>
          <a:p>
            <a:pPr lvl="1"/>
            <a:endParaRPr lang="hr-HR" dirty="0" smtClean="0"/>
          </a:p>
          <a:p>
            <a:r>
              <a:rPr lang="hr-HR" dirty="0" smtClean="0"/>
              <a:t>jet diameter</a:t>
            </a:r>
          </a:p>
          <a:p>
            <a:pPr lvl="1"/>
            <a:r>
              <a:rPr lang="hr-HR" dirty="0" smtClean="0"/>
              <a:t>volumetric flow of air Q</a:t>
            </a:r>
          </a:p>
          <a:p>
            <a:pPr lvl="2"/>
            <a:r>
              <a:rPr lang="hr-HR" dirty="0" smtClean="0"/>
              <a:t>Reynolds number 10</a:t>
            </a:r>
            <a:r>
              <a:rPr lang="hr-HR" baseline="30000" dirty="0" smtClean="0"/>
              <a:t>5</a:t>
            </a:r>
            <a:r>
              <a:rPr lang="hr-HR" dirty="0" smtClean="0"/>
              <a:t> </a:t>
            </a:r>
          </a:p>
          <a:p>
            <a:pPr lvl="3"/>
            <a:r>
              <a:rPr lang="hr-HR" dirty="0" smtClean="0"/>
              <a:t>tubulent flow</a:t>
            </a:r>
          </a:p>
          <a:p>
            <a:pPr lvl="1"/>
            <a:r>
              <a:rPr lang="hr-HR" dirty="0" smtClean="0"/>
              <a:t>exit velocity</a:t>
            </a:r>
          </a:p>
          <a:p>
            <a:pPr lvl="2"/>
            <a:r>
              <a:rPr lang="hr-HR" dirty="0"/>
              <a:t>deflation </a:t>
            </a:r>
            <a:r>
              <a:rPr lang="hr-HR" dirty="0" smtClean="0"/>
              <a:t>time</a:t>
            </a:r>
          </a:p>
          <a:p>
            <a:pPr marL="365760" lvl="1" indent="0">
              <a:buNone/>
            </a:pPr>
            <a:endParaRPr lang="hr-HR" dirty="0" smtClean="0"/>
          </a:p>
          <a:p>
            <a:r>
              <a:rPr lang="hr-HR" dirty="0" smtClean="0"/>
              <a:t>nozzle</a:t>
            </a:r>
          </a:p>
          <a:p>
            <a:pPr lvl="1"/>
            <a:r>
              <a:rPr lang="hr-HR" dirty="0" smtClean="0"/>
              <a:t>directs the flow</a:t>
            </a:r>
          </a:p>
          <a:p>
            <a:pPr marL="365760" lvl="1" indent="0">
              <a:buNone/>
            </a:pPr>
            <a:endParaRPr lang="hr-HR" dirty="0"/>
          </a:p>
        </p:txBody>
      </p:sp>
      <p:pic>
        <p:nvPicPr>
          <p:cNvPr id="4" name="Picture 2" descr="C:\Users\Nives\Desktop\Auto\auto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57311" r="5973" b="6618"/>
          <a:stretch/>
        </p:blipFill>
        <p:spPr bwMode="auto">
          <a:xfrm>
            <a:off x="4932038" y="3356992"/>
            <a:ext cx="3384894" cy="132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ives\Desktop\Auto\DSC01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65" y="4982633"/>
            <a:ext cx="2730840" cy="175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C:\Users\Nives\Desktop\Auto\Ispuh za V\6\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b="17276"/>
          <a:stretch/>
        </p:blipFill>
        <p:spPr bwMode="auto">
          <a:xfrm>
            <a:off x="4306186" y="1484784"/>
            <a:ext cx="1994006" cy="141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C:\Users\Nives\Desktop\Auto\Ispuh za V\6\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b="16342"/>
          <a:stretch/>
        </p:blipFill>
        <p:spPr bwMode="auto">
          <a:xfrm>
            <a:off x="6624485" y="1484784"/>
            <a:ext cx="1961705" cy="143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89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Initial volume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initial volume! – pressure</a:t>
            </a:r>
          </a:p>
          <a:p>
            <a:r>
              <a:rPr lang="hr-HR" dirty="0" smtClean="0"/>
              <a:t>total input energy and deflation energy</a:t>
            </a:r>
          </a:p>
          <a:p>
            <a:pPr lvl="1"/>
            <a:r>
              <a:rPr lang="hr-HR" sz="2400" dirty="0" smtClean="0"/>
              <a:t>critical sizes</a:t>
            </a:r>
          </a:p>
          <a:p>
            <a:pPr lvl="2"/>
            <a:r>
              <a:rPr lang="hr-HR" sz="2000" dirty="0" smtClean="0"/>
              <a:t>min  </a:t>
            </a:r>
          </a:p>
          <a:p>
            <a:pPr lvl="3"/>
            <a:r>
              <a:rPr lang="hr-HR" sz="2000" dirty="0" smtClean="0"/>
              <a:t>needed to overcome static friction - start car movement</a:t>
            </a:r>
          </a:p>
          <a:p>
            <a:pPr lvl="2"/>
            <a:r>
              <a:rPr lang="hr-HR" sz="2000" dirty="0" smtClean="0"/>
              <a:t>max </a:t>
            </a:r>
          </a:p>
          <a:p>
            <a:pPr lvl="3"/>
            <a:r>
              <a:rPr lang="hr-HR" sz="2000" dirty="0" smtClean="0"/>
              <a:t>radius ~ car height </a:t>
            </a:r>
            <a:endParaRPr lang="hr-HR" sz="2000" dirty="0"/>
          </a:p>
          <a:p>
            <a:pPr lvl="3"/>
            <a:r>
              <a:rPr lang="hr-HR" dirty="0" smtClean="0"/>
              <a:t>the balloon must not touch the floor</a:t>
            </a:r>
          </a:p>
          <a:p>
            <a:pPr lvl="2"/>
            <a:r>
              <a:rPr lang="hr-HR" dirty="0" smtClean="0"/>
              <a:t>range ~ 0.15 dm</a:t>
            </a:r>
            <a:r>
              <a:rPr lang="hr-HR" baseline="30000" dirty="0" smtClean="0"/>
              <a:t>3 </a:t>
            </a:r>
            <a:r>
              <a:rPr lang="hr-HR" dirty="0" smtClean="0"/>
              <a:t>- 4.5 dm</a:t>
            </a:r>
            <a:r>
              <a:rPr lang="hr-HR" baseline="30000" dirty="0" smtClean="0"/>
              <a:t>3</a:t>
            </a:r>
          </a:p>
          <a:p>
            <a:pPr lvl="3"/>
            <a:r>
              <a:rPr lang="hr-HR" sz="2000" dirty="0" smtClean="0"/>
              <a:t>deflated balloon ~ 0.075 dm</a:t>
            </a:r>
            <a:r>
              <a:rPr lang="hr-HR" sz="2000" baseline="30000" dirty="0" smtClean="0"/>
              <a:t>3</a:t>
            </a:r>
          </a:p>
          <a:p>
            <a:r>
              <a:rPr lang="hr-HR" dirty="0" smtClean="0"/>
              <a:t>air drag friction force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0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39898" y="5229200"/>
            <a:ext cx="857728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00832"/>
              </p:ext>
            </p:extLst>
          </p:nvPr>
        </p:nvGraphicFramePr>
        <p:xfrm>
          <a:off x="180000" y="2903736"/>
          <a:ext cx="4317984" cy="351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8" name="SPW 11.0 Graph" r:id="rId3" imgW="5397480" imgH="4392720" progId="SigmaPlotGraphicObject.10">
                  <p:embed/>
                </p:oleObj>
              </mc:Choice>
              <mc:Fallback>
                <p:oleObj name="SPW 11.0 Graph" r:id="rId3" imgW="5397480" imgH="4392720" progId="SigmaPlotGraphicObject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00" y="2903736"/>
                        <a:ext cx="4317984" cy="351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Initial volume </a:t>
            </a:r>
            <a:br>
              <a:rPr lang="hr-HR" dirty="0" smtClean="0"/>
            </a:br>
            <a:r>
              <a:rPr lang="hr-HR" dirty="0" smtClean="0"/>
              <a:t>Results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138094" y="1340768"/>
            <a:ext cx="5038167" cy="1584176"/>
          </a:xfrm>
        </p:spPr>
        <p:txBody>
          <a:bodyPr>
            <a:normAutofit fontScale="92500" lnSpcReduction="20000"/>
          </a:bodyPr>
          <a:lstStyle/>
          <a:p>
            <a:r>
              <a:rPr lang="hr-HR" sz="2000" dirty="0" smtClean="0"/>
              <a:t>efficiency:</a:t>
            </a:r>
            <a:endParaRPr lang="hr-HR" sz="1800" dirty="0" smtClean="0"/>
          </a:p>
          <a:p>
            <a:pPr lvl="1"/>
            <a:r>
              <a:rPr lang="hr-HR" sz="2000" dirty="0" smtClean="0"/>
              <a:t>output/input energy</a:t>
            </a:r>
          </a:p>
          <a:p>
            <a:pPr lvl="1"/>
            <a:r>
              <a:rPr lang="hr-HR" dirty="0" smtClean="0"/>
              <a:t>small </a:t>
            </a:r>
          </a:p>
          <a:p>
            <a:pPr lvl="2"/>
            <a:r>
              <a:rPr lang="hr-HR" sz="1900" dirty="0" smtClean="0"/>
              <a:t>losses on the air kinetic energy</a:t>
            </a:r>
          </a:p>
          <a:p>
            <a:r>
              <a:rPr lang="hr-HR" sz="2200" dirty="0" smtClean="0"/>
              <a:t>maximisation smallest balloon</a:t>
            </a:r>
          </a:p>
          <a:p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20271" y="1390719"/>
                <a:ext cx="1715455" cy="619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>
                          <a:latin typeface="Cambria Math"/>
                        </a:rPr>
                        <m:t>𝜂</m:t>
                      </m:r>
                      <m:r>
                        <a:rPr lang="hr-HR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/>
                            </a:rPr>
                            <m:t>𝑚𝑣</m:t>
                          </m:r>
                          <m:r>
                            <a:rPr lang="hr-HR" sz="2000" i="1" baseline="-25000">
                              <a:latin typeface="Cambria Math"/>
                            </a:rPr>
                            <m:t>𝑚𝑎𝑥</m:t>
                          </m:r>
                          <m:r>
                            <a:rPr lang="hr-HR" sz="2000" i="1" baseline="3000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</a:rPr>
                            <m:t>2</m:t>
                          </m:r>
                          <m:r>
                            <a:rPr lang="hr-HR" sz="2000" i="1">
                              <a:latin typeface="Cambria Math"/>
                            </a:rPr>
                            <m:t>𝐸𝑖</m:t>
                          </m:r>
                        </m:den>
                      </m:f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1" y="1390719"/>
                <a:ext cx="1715455" cy="6199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485472"/>
              </p:ext>
            </p:extLst>
          </p:nvPr>
        </p:nvGraphicFramePr>
        <p:xfrm>
          <a:off x="4423800" y="2903736"/>
          <a:ext cx="4291488" cy="35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9" name="SPW 11.0 Graph" r:id="rId6" imgW="5362920" imgH="4442760" progId="SigmaPlotGraphicObject.10">
                  <p:embed/>
                </p:oleObj>
              </mc:Choice>
              <mc:Fallback>
                <p:oleObj name="SPW 11.0 Graph" r:id="rId6" imgW="5362920" imgH="44427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3800" y="2903736"/>
                        <a:ext cx="4291488" cy="35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 txBox="1">
                <a:spLocks/>
              </p:cNvSpPr>
              <p:nvPr/>
            </p:nvSpPr>
            <p:spPr>
              <a:xfrm>
                <a:off x="395535" y="1331344"/>
                <a:ext cx="4968553" cy="1593600"/>
              </a:xfrm>
              <a:prstGeom prst="rect">
                <a:avLst/>
              </a:prstGeom>
            </p:spPr>
            <p:txBody>
              <a:bodyPr vert="horz">
                <a:normAutofit fontScale="92500" lnSpcReduction="2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r-HR" sz="2000" dirty="0" smtClean="0"/>
                  <a:t>travelled distance: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sz="2000" i="1">
                        <a:latin typeface="Cambria Math"/>
                      </a:rPr>
                      <m:t>𝑠</m:t>
                    </m:r>
                    <m:r>
                      <a:rPr lang="hr-HR" sz="2000" i="1">
                        <a:latin typeface="Cambria Math"/>
                      </a:rPr>
                      <m:t>=</m:t>
                    </m:r>
                    <m:r>
                      <a:rPr lang="hr-HR" sz="2000" i="1">
                        <a:latin typeface="Cambria Math"/>
                      </a:rPr>
                      <m:t>𝑠</m:t>
                    </m:r>
                    <m:r>
                      <a:rPr lang="hr-HR" sz="2000" i="1" baseline="-25000">
                        <a:latin typeface="Cambria Math"/>
                      </a:rPr>
                      <m:t>0</m:t>
                    </m:r>
                    <m:r>
                      <a:rPr lang="hr-HR" sz="2000" i="1">
                        <a:latin typeface="Cambria Math"/>
                      </a:rPr>
                      <m:t>+</m:t>
                    </m:r>
                    <m:r>
                      <a:rPr lang="hr-HR" sz="2000" i="1">
                        <a:latin typeface="Cambria Math"/>
                      </a:rPr>
                      <m:t>𝑠</m:t>
                    </m:r>
                    <m:r>
                      <a:rPr lang="hr-HR" sz="2000" i="1" baseline="-25000">
                        <a:latin typeface="Cambria Math"/>
                      </a:rPr>
                      <m:t>1</m:t>
                    </m:r>
                  </m:oMath>
                </a14:m>
                <a:endParaRPr lang="hr-HR" sz="2000" baseline="-25000" dirty="0" smtClean="0"/>
              </a:p>
              <a:p>
                <a:pPr lvl="1"/>
                <a:endParaRPr lang="hr-HR" sz="2000" baseline="-25000" dirty="0" smtClean="0"/>
              </a:p>
              <a:p>
                <a:pPr lvl="1"/>
                <a:endParaRPr lang="hr-HR" sz="2000" baseline="-25000" dirty="0"/>
              </a:p>
              <a:p>
                <a:pPr marL="365760" lvl="1" indent="0">
                  <a:buNone/>
                </a:pPr>
                <a:endParaRPr lang="hr-HR" sz="1500" baseline="-25000" dirty="0"/>
              </a:p>
              <a:p>
                <a:r>
                  <a:rPr lang="hr-HR" sz="2200" dirty="0" smtClean="0"/>
                  <a:t>maximisation largest balloon</a:t>
                </a:r>
              </a:p>
            </p:txBody>
          </p:sp>
        </mc:Choice>
        <mc:Fallback xmlns="">
          <p:sp>
            <p:nvSpPr>
              <p:cNvPr id="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1331344"/>
                <a:ext cx="4968553" cy="1593600"/>
              </a:xfrm>
              <a:prstGeom prst="rect">
                <a:avLst/>
              </a:prstGeom>
              <a:blipFill rotWithShape="1">
                <a:blip r:embed="rId8"/>
                <a:stretch>
                  <a:fillRect l="-245" t="-5725" b="-152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6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363272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r-HR" dirty="0" smtClean="0"/>
                  <a:t>different diameters d</a:t>
                </a:r>
              </a:p>
              <a:p>
                <a:pPr lvl="2"/>
                <a:endParaRPr lang="hr-HR" dirty="0"/>
              </a:p>
              <a:p>
                <a:pPr lvl="2"/>
                <a:endParaRPr lang="hr-HR" dirty="0" smtClean="0"/>
              </a:p>
              <a:p>
                <a:pPr lvl="2"/>
                <a:endParaRPr lang="hr-HR" dirty="0" smtClean="0"/>
              </a:p>
              <a:p>
                <a:pPr marL="0" indent="0">
                  <a:buNone/>
                </a:pPr>
                <a:endParaRPr lang="hr-HR" dirty="0" smtClean="0"/>
              </a:p>
              <a:p>
                <a:pPr marL="0" indent="0">
                  <a:buNone/>
                </a:pPr>
                <a:endParaRPr lang="hr-HR" dirty="0" smtClean="0"/>
              </a:p>
              <a:p>
                <a:endParaRPr lang="hr-HR" dirty="0" smtClean="0"/>
              </a:p>
              <a:p>
                <a:r>
                  <a:rPr lang="hr-HR" dirty="0" smtClean="0"/>
                  <a:t>jet diameter changes</a:t>
                </a:r>
              </a:p>
              <a:p>
                <a:pPr lvl="1"/>
                <a:r>
                  <a:rPr lang="hr-HR" dirty="0" smtClean="0"/>
                  <a:t>how well the air is directed</a:t>
                </a:r>
              </a:p>
              <a:p>
                <a:pPr lvl="1"/>
                <a:r>
                  <a:rPr lang="hr-HR" dirty="0" smtClean="0"/>
                  <a:t>time needed for deflation</a:t>
                </a:r>
              </a:p>
              <a:p>
                <a:pPr lvl="2"/>
                <a:r>
                  <a:rPr lang="hr-HR" dirty="0" smtClean="0"/>
                  <a:t>air drag duration</a:t>
                </a:r>
              </a:p>
              <a:p>
                <a:pPr lvl="1"/>
                <a:r>
                  <a:rPr lang="hr-HR" dirty="0"/>
                  <a:t>amount of resistance </a:t>
                </a:r>
                <a:r>
                  <a:rPr lang="hr-HR" dirty="0" smtClean="0"/>
                  <a:t>the </a:t>
                </a:r>
                <a:r>
                  <a:rPr lang="hr-HR" dirty="0"/>
                  <a:t>air endures in mutual </a:t>
                </a:r>
                <a:r>
                  <a:rPr lang="hr-HR" dirty="0" smtClean="0"/>
                  <a:t>collisions</a:t>
                </a:r>
              </a:p>
              <a:p>
                <a:pPr lvl="1"/>
                <a:r>
                  <a:rPr lang="hr-HR" dirty="0" smtClean="0"/>
                  <a:t>Reynolds number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𝑅𝑒</m:t>
                    </m:r>
                    <m:r>
                      <a:rPr lang="hr-H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𝑣𝑑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ν</m:t>
                        </m:r>
                      </m:den>
                    </m:f>
                  </m:oMath>
                </a14:m>
                <a:r>
                  <a:rPr lang="hr-HR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ν</m:t>
                    </m:r>
                  </m:oMath>
                </a14:m>
                <a:r>
                  <a:rPr lang="hr-HR" dirty="0" smtClean="0"/>
                  <a:t> kynematic viscosity</a:t>
                </a:r>
              </a:p>
              <a:p>
                <a:pPr lvl="2"/>
                <a:r>
                  <a:rPr lang="hr-HR" dirty="0" smtClean="0"/>
                  <a:t>turbulent flow Re&gt;4000, 10</a:t>
                </a:r>
                <a:r>
                  <a:rPr lang="hr-HR" baseline="-25000" dirty="0" smtClean="0"/>
                  <a:t>5</a:t>
                </a:r>
              </a:p>
              <a:p>
                <a:pPr lvl="2"/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363272" cy="5257800"/>
              </a:xfrm>
              <a:blipFill rotWithShape="1">
                <a:blip r:embed="rId3"/>
                <a:stretch>
                  <a:fillRect l="-292" t="-162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647974" y="2129389"/>
            <a:ext cx="1249068" cy="1513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Oval 3"/>
          <p:cNvSpPr/>
          <p:nvPr/>
        </p:nvSpPr>
        <p:spPr>
          <a:xfrm>
            <a:off x="6479028" y="2129389"/>
            <a:ext cx="337893" cy="1513625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Jets - circular tube openings</a:t>
            </a:r>
            <a:endParaRPr lang="hr-HR" dirty="0"/>
          </a:p>
        </p:txBody>
      </p:sp>
      <p:sp>
        <p:nvSpPr>
          <p:cNvPr id="5" name="Oval 4"/>
          <p:cNvSpPr/>
          <p:nvPr/>
        </p:nvSpPr>
        <p:spPr>
          <a:xfrm>
            <a:off x="6544154" y="2269941"/>
            <a:ext cx="207640" cy="12325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2781664" y="2116916"/>
            <a:ext cx="1249068" cy="1513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2612718" y="2116916"/>
            <a:ext cx="337893" cy="1513625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 flipH="1">
            <a:off x="2688032" y="2715247"/>
            <a:ext cx="95902" cy="31696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1911218" y="2737307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6319856" y="2286405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6544154" y="2553563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6552648" y="2874624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2343266" y="2752517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6268622" y="2727722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/>
          <p:cNvSpPr/>
          <p:nvPr/>
        </p:nvSpPr>
        <p:spPr>
          <a:xfrm>
            <a:off x="6276804" y="3044204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/>
          <p:cNvSpPr/>
          <p:nvPr/>
        </p:nvSpPr>
        <p:spPr>
          <a:xfrm>
            <a:off x="6480640" y="3140854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/>
          <p:cNvSpPr/>
          <p:nvPr/>
        </p:nvSpPr>
        <p:spPr>
          <a:xfrm>
            <a:off x="2495666" y="2904917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1551178" y="2904917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Oval 19"/>
          <p:cNvSpPr/>
          <p:nvPr/>
        </p:nvSpPr>
        <p:spPr>
          <a:xfrm>
            <a:off x="2055234" y="2680509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val 20"/>
          <p:cNvSpPr/>
          <p:nvPr/>
        </p:nvSpPr>
        <p:spPr>
          <a:xfrm>
            <a:off x="2055234" y="2836576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Oval 21"/>
          <p:cNvSpPr/>
          <p:nvPr/>
        </p:nvSpPr>
        <p:spPr>
          <a:xfrm>
            <a:off x="6228800" y="3354358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Oval 22"/>
          <p:cNvSpPr/>
          <p:nvPr/>
        </p:nvSpPr>
        <p:spPr>
          <a:xfrm>
            <a:off x="1695194" y="2715247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Oval 23"/>
          <p:cNvSpPr/>
          <p:nvPr/>
        </p:nvSpPr>
        <p:spPr>
          <a:xfrm>
            <a:off x="1467121" y="2678042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Oval 24"/>
          <p:cNvSpPr/>
          <p:nvPr/>
        </p:nvSpPr>
        <p:spPr>
          <a:xfrm>
            <a:off x="6115949" y="3498374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Oval 25"/>
          <p:cNvSpPr/>
          <p:nvPr/>
        </p:nvSpPr>
        <p:spPr>
          <a:xfrm>
            <a:off x="6058551" y="2763213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Oval 26"/>
          <p:cNvSpPr/>
          <p:nvPr/>
        </p:nvSpPr>
        <p:spPr>
          <a:xfrm>
            <a:off x="5678553" y="3438549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Oval 27"/>
          <p:cNvSpPr/>
          <p:nvPr/>
        </p:nvSpPr>
        <p:spPr>
          <a:xfrm>
            <a:off x="6259953" y="2035819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Oval 28"/>
          <p:cNvSpPr/>
          <p:nvPr/>
        </p:nvSpPr>
        <p:spPr>
          <a:xfrm>
            <a:off x="5845322" y="2214397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Oval 29"/>
          <p:cNvSpPr/>
          <p:nvPr/>
        </p:nvSpPr>
        <p:spPr>
          <a:xfrm>
            <a:off x="5845322" y="2890332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Oval 30"/>
          <p:cNvSpPr/>
          <p:nvPr/>
        </p:nvSpPr>
        <p:spPr>
          <a:xfrm>
            <a:off x="2207634" y="2832909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Oval 31"/>
          <p:cNvSpPr/>
          <p:nvPr/>
        </p:nvSpPr>
        <p:spPr>
          <a:xfrm>
            <a:off x="2620434" y="2782576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Oval 32"/>
          <p:cNvSpPr/>
          <p:nvPr/>
        </p:nvSpPr>
        <p:spPr>
          <a:xfrm>
            <a:off x="1857218" y="2877529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Oval 33"/>
          <p:cNvSpPr/>
          <p:nvPr/>
        </p:nvSpPr>
        <p:spPr>
          <a:xfrm>
            <a:off x="3665508" y="2270591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Oval 34"/>
          <p:cNvSpPr/>
          <p:nvPr/>
        </p:nvSpPr>
        <p:spPr>
          <a:xfrm>
            <a:off x="3889806" y="2537749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Oval 35"/>
          <p:cNvSpPr/>
          <p:nvPr/>
        </p:nvSpPr>
        <p:spPr>
          <a:xfrm>
            <a:off x="3898300" y="2858810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Oval 36"/>
          <p:cNvSpPr/>
          <p:nvPr/>
        </p:nvSpPr>
        <p:spPr>
          <a:xfrm>
            <a:off x="3614274" y="2711908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Oval 37"/>
          <p:cNvSpPr/>
          <p:nvPr/>
        </p:nvSpPr>
        <p:spPr>
          <a:xfrm>
            <a:off x="3622456" y="3028390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Oval 38"/>
          <p:cNvSpPr/>
          <p:nvPr/>
        </p:nvSpPr>
        <p:spPr>
          <a:xfrm>
            <a:off x="3826292" y="3125040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Oval 39"/>
          <p:cNvSpPr/>
          <p:nvPr/>
        </p:nvSpPr>
        <p:spPr>
          <a:xfrm>
            <a:off x="3574452" y="3338544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Oval 40"/>
          <p:cNvSpPr/>
          <p:nvPr/>
        </p:nvSpPr>
        <p:spPr>
          <a:xfrm>
            <a:off x="3461601" y="3482560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Oval 41"/>
          <p:cNvSpPr/>
          <p:nvPr/>
        </p:nvSpPr>
        <p:spPr>
          <a:xfrm>
            <a:off x="3404203" y="2747399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Oval 42"/>
          <p:cNvSpPr/>
          <p:nvPr/>
        </p:nvSpPr>
        <p:spPr>
          <a:xfrm>
            <a:off x="3024205" y="3422735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Oval 43"/>
          <p:cNvSpPr/>
          <p:nvPr/>
        </p:nvSpPr>
        <p:spPr>
          <a:xfrm>
            <a:off x="3290850" y="2433090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Oval 44"/>
          <p:cNvSpPr/>
          <p:nvPr/>
        </p:nvSpPr>
        <p:spPr>
          <a:xfrm>
            <a:off x="3190974" y="2198583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Oval 45"/>
          <p:cNvSpPr/>
          <p:nvPr/>
        </p:nvSpPr>
        <p:spPr>
          <a:xfrm>
            <a:off x="3190974" y="2874518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Oval 47"/>
          <p:cNvSpPr/>
          <p:nvPr/>
        </p:nvSpPr>
        <p:spPr>
          <a:xfrm>
            <a:off x="7493272" y="2269214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Oval 48"/>
          <p:cNvSpPr/>
          <p:nvPr/>
        </p:nvSpPr>
        <p:spPr>
          <a:xfrm>
            <a:off x="7717570" y="2536372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Oval 49"/>
          <p:cNvSpPr/>
          <p:nvPr/>
        </p:nvSpPr>
        <p:spPr>
          <a:xfrm>
            <a:off x="7726064" y="2857433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Oval 50"/>
          <p:cNvSpPr/>
          <p:nvPr/>
        </p:nvSpPr>
        <p:spPr>
          <a:xfrm>
            <a:off x="7442038" y="2710531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Oval 51"/>
          <p:cNvSpPr/>
          <p:nvPr/>
        </p:nvSpPr>
        <p:spPr>
          <a:xfrm>
            <a:off x="7450220" y="3027013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Oval 52"/>
          <p:cNvSpPr/>
          <p:nvPr/>
        </p:nvSpPr>
        <p:spPr>
          <a:xfrm>
            <a:off x="7654056" y="3123663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Oval 53"/>
          <p:cNvSpPr/>
          <p:nvPr/>
        </p:nvSpPr>
        <p:spPr>
          <a:xfrm>
            <a:off x="7402216" y="3337167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Oval 54"/>
          <p:cNvSpPr/>
          <p:nvPr/>
        </p:nvSpPr>
        <p:spPr>
          <a:xfrm>
            <a:off x="7289365" y="3481183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6" name="Oval 55"/>
          <p:cNvSpPr/>
          <p:nvPr/>
        </p:nvSpPr>
        <p:spPr>
          <a:xfrm>
            <a:off x="7231967" y="2746022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" name="Oval 56"/>
          <p:cNvSpPr/>
          <p:nvPr/>
        </p:nvSpPr>
        <p:spPr>
          <a:xfrm>
            <a:off x="6851969" y="3421358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8" name="Oval 57"/>
          <p:cNvSpPr/>
          <p:nvPr/>
        </p:nvSpPr>
        <p:spPr>
          <a:xfrm>
            <a:off x="7118614" y="2431713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9" name="Oval 58"/>
          <p:cNvSpPr/>
          <p:nvPr/>
        </p:nvSpPr>
        <p:spPr>
          <a:xfrm>
            <a:off x="7018738" y="2197206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0" name="Oval 59"/>
          <p:cNvSpPr/>
          <p:nvPr/>
        </p:nvSpPr>
        <p:spPr>
          <a:xfrm>
            <a:off x="7018738" y="2873141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1" name="Oval 60"/>
          <p:cNvSpPr/>
          <p:nvPr/>
        </p:nvSpPr>
        <p:spPr>
          <a:xfrm>
            <a:off x="7206297" y="2267239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2" name="Oval 61"/>
          <p:cNvSpPr/>
          <p:nvPr/>
        </p:nvSpPr>
        <p:spPr>
          <a:xfrm>
            <a:off x="7430595" y="2534397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Oval 62"/>
          <p:cNvSpPr/>
          <p:nvPr/>
        </p:nvSpPr>
        <p:spPr>
          <a:xfrm>
            <a:off x="7439089" y="2855458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4" name="Oval 63"/>
          <p:cNvSpPr/>
          <p:nvPr/>
        </p:nvSpPr>
        <p:spPr>
          <a:xfrm>
            <a:off x="7155063" y="2708556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5" name="Oval 64"/>
          <p:cNvSpPr/>
          <p:nvPr/>
        </p:nvSpPr>
        <p:spPr>
          <a:xfrm>
            <a:off x="7163245" y="3025038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6" name="Oval 65"/>
          <p:cNvSpPr/>
          <p:nvPr/>
        </p:nvSpPr>
        <p:spPr>
          <a:xfrm>
            <a:off x="7367081" y="3121688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7" name="Oval 66"/>
          <p:cNvSpPr/>
          <p:nvPr/>
        </p:nvSpPr>
        <p:spPr>
          <a:xfrm>
            <a:off x="7115241" y="3335192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8" name="Oval 67"/>
          <p:cNvSpPr/>
          <p:nvPr/>
        </p:nvSpPr>
        <p:spPr>
          <a:xfrm>
            <a:off x="7002390" y="3479208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9" name="Oval 68"/>
          <p:cNvSpPr/>
          <p:nvPr/>
        </p:nvSpPr>
        <p:spPr>
          <a:xfrm>
            <a:off x="6944992" y="2744047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0" name="Oval 69"/>
          <p:cNvSpPr/>
          <p:nvPr/>
        </p:nvSpPr>
        <p:spPr>
          <a:xfrm>
            <a:off x="6564994" y="3419383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1" name="Oval 70"/>
          <p:cNvSpPr/>
          <p:nvPr/>
        </p:nvSpPr>
        <p:spPr>
          <a:xfrm>
            <a:off x="6831639" y="2429738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2" name="Oval 71"/>
          <p:cNvSpPr/>
          <p:nvPr/>
        </p:nvSpPr>
        <p:spPr>
          <a:xfrm>
            <a:off x="6731763" y="2195231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3" name="Oval 72"/>
          <p:cNvSpPr/>
          <p:nvPr/>
        </p:nvSpPr>
        <p:spPr>
          <a:xfrm>
            <a:off x="6766420" y="2229763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4" name="Oval 73"/>
          <p:cNvSpPr/>
          <p:nvPr/>
        </p:nvSpPr>
        <p:spPr>
          <a:xfrm>
            <a:off x="3174683" y="2231016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5" name="Oval 74"/>
          <p:cNvSpPr/>
          <p:nvPr/>
        </p:nvSpPr>
        <p:spPr>
          <a:xfrm>
            <a:off x="3398981" y="2498174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6" name="Oval 75"/>
          <p:cNvSpPr/>
          <p:nvPr/>
        </p:nvSpPr>
        <p:spPr>
          <a:xfrm>
            <a:off x="3407475" y="2819235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7" name="Oval 76"/>
          <p:cNvSpPr/>
          <p:nvPr/>
        </p:nvSpPr>
        <p:spPr>
          <a:xfrm>
            <a:off x="3123449" y="2672333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8" name="Oval 77"/>
          <p:cNvSpPr/>
          <p:nvPr/>
        </p:nvSpPr>
        <p:spPr>
          <a:xfrm>
            <a:off x="3131631" y="2988815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9" name="Oval 78"/>
          <p:cNvSpPr/>
          <p:nvPr/>
        </p:nvSpPr>
        <p:spPr>
          <a:xfrm>
            <a:off x="3335467" y="3085465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0" name="Oval 79"/>
          <p:cNvSpPr/>
          <p:nvPr/>
        </p:nvSpPr>
        <p:spPr>
          <a:xfrm>
            <a:off x="3083627" y="3298969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1" name="Oval 80"/>
          <p:cNvSpPr/>
          <p:nvPr/>
        </p:nvSpPr>
        <p:spPr>
          <a:xfrm>
            <a:off x="2970776" y="3442985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2" name="Oval 81"/>
          <p:cNvSpPr/>
          <p:nvPr/>
        </p:nvSpPr>
        <p:spPr>
          <a:xfrm>
            <a:off x="3746779" y="3492446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3" name="Oval 82"/>
          <p:cNvSpPr/>
          <p:nvPr/>
        </p:nvSpPr>
        <p:spPr>
          <a:xfrm>
            <a:off x="3854779" y="3430719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4" name="Oval 83"/>
          <p:cNvSpPr/>
          <p:nvPr/>
        </p:nvSpPr>
        <p:spPr>
          <a:xfrm>
            <a:off x="3870646" y="2152020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5" name="Oval 84"/>
          <p:cNvSpPr/>
          <p:nvPr/>
        </p:nvSpPr>
        <p:spPr>
          <a:xfrm>
            <a:off x="3682452" y="2419240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6" name="Oval 85"/>
          <p:cNvSpPr/>
          <p:nvPr/>
        </p:nvSpPr>
        <p:spPr>
          <a:xfrm>
            <a:off x="2700149" y="2834943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8" name="Straight Arrow Connector 87"/>
          <p:cNvCxnSpPr>
            <a:stCxn id="11" idx="1"/>
          </p:cNvCxnSpPr>
          <p:nvPr/>
        </p:nvCxnSpPr>
        <p:spPr>
          <a:xfrm flipH="1" flipV="1">
            <a:off x="6058551" y="1916832"/>
            <a:ext cx="277121" cy="385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5641153" y="1982013"/>
            <a:ext cx="277122" cy="304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 flipV="1">
            <a:off x="5557022" y="2917390"/>
            <a:ext cx="342301" cy="46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5980439" y="3128190"/>
            <a:ext cx="339418" cy="291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5728172" y="3576903"/>
            <a:ext cx="446155" cy="178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 flipV="1">
            <a:off x="5829898" y="2418391"/>
            <a:ext cx="277121" cy="385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5437413" y="3438549"/>
            <a:ext cx="342301" cy="46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 flipV="1">
            <a:off x="6264347" y="3423747"/>
            <a:ext cx="342301" cy="46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 flipV="1">
            <a:off x="6204123" y="2863571"/>
            <a:ext cx="342301" cy="46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6289295" y="2300954"/>
            <a:ext cx="277122" cy="304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 flipV="1">
            <a:off x="7120243" y="2750363"/>
            <a:ext cx="277122" cy="304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 flipV="1">
            <a:off x="7204804" y="2272493"/>
            <a:ext cx="277122" cy="304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 flipV="1">
            <a:off x="6852626" y="3023492"/>
            <a:ext cx="277122" cy="304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5810730" y="3023492"/>
            <a:ext cx="386381" cy="155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6760495" y="2304730"/>
            <a:ext cx="339418" cy="291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7423225" y="2611682"/>
            <a:ext cx="339418" cy="291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7122249" y="3179393"/>
            <a:ext cx="339418" cy="291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6373856" y="3062811"/>
            <a:ext cx="324969" cy="116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 flipV="1">
            <a:off x="7365755" y="3097938"/>
            <a:ext cx="342301" cy="46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7172214" y="2227786"/>
            <a:ext cx="342301" cy="46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7346918" y="3520366"/>
            <a:ext cx="342301" cy="46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6847645" y="3074165"/>
            <a:ext cx="324969" cy="116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6678656" y="3367611"/>
            <a:ext cx="324969" cy="116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6901645" y="2534397"/>
            <a:ext cx="324969" cy="116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1857218" y="2829958"/>
            <a:ext cx="386381" cy="155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 flipV="1">
            <a:off x="2161729" y="2752517"/>
            <a:ext cx="342033" cy="75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0" idx="4"/>
          </p:cNvCxnSpPr>
          <p:nvPr/>
        </p:nvCxnSpPr>
        <p:spPr>
          <a:xfrm flipH="1">
            <a:off x="1440240" y="2845307"/>
            <a:ext cx="524978" cy="113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 flipV="1">
            <a:off x="1247050" y="2744805"/>
            <a:ext cx="412128" cy="35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 flipV="1">
            <a:off x="1803194" y="2629924"/>
            <a:ext cx="310293" cy="171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1592640" y="2997707"/>
            <a:ext cx="524978" cy="113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 flipV="1">
            <a:off x="3335467" y="2254766"/>
            <a:ext cx="404440" cy="218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3226624" y="2769196"/>
            <a:ext cx="524978" cy="113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41" idx="1"/>
          </p:cNvCxnSpPr>
          <p:nvPr/>
        </p:nvCxnSpPr>
        <p:spPr>
          <a:xfrm flipH="1">
            <a:off x="3477417" y="3181448"/>
            <a:ext cx="376230" cy="316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3329801" y="2195096"/>
            <a:ext cx="524978" cy="113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endCxn id="38" idx="1"/>
          </p:cNvCxnSpPr>
          <p:nvPr/>
        </p:nvCxnSpPr>
        <p:spPr>
          <a:xfrm flipH="1">
            <a:off x="3638272" y="2625640"/>
            <a:ext cx="254035" cy="418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3515601" y="2778040"/>
            <a:ext cx="529106" cy="361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endCxn id="81" idx="5"/>
          </p:cNvCxnSpPr>
          <p:nvPr/>
        </p:nvCxnSpPr>
        <p:spPr>
          <a:xfrm flipH="1">
            <a:off x="3062960" y="3230327"/>
            <a:ext cx="602549" cy="304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H="1">
            <a:off x="3092890" y="3002238"/>
            <a:ext cx="395920" cy="137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3162014" y="2528477"/>
            <a:ext cx="404440" cy="47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 flipV="1">
            <a:off x="3064802" y="2450640"/>
            <a:ext cx="404440" cy="218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 flipV="1">
            <a:off x="3682452" y="2680509"/>
            <a:ext cx="301609" cy="392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1110149" y="2583450"/>
            <a:ext cx="0" cy="4310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5268990" y="2231152"/>
            <a:ext cx="0" cy="13919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611560" y="261593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</a:t>
            </a:r>
            <a:r>
              <a:rPr lang="hr-HR" baseline="-25000" dirty="0" smtClean="0"/>
              <a:t>1</a:t>
            </a:r>
            <a:endParaRPr lang="hr-HR" baseline="-25000" dirty="0"/>
          </a:p>
        </p:txBody>
      </p:sp>
      <p:sp>
        <p:nvSpPr>
          <p:cNvPr id="158" name="TextBox 157"/>
          <p:cNvSpPr txBox="1"/>
          <p:nvPr/>
        </p:nvSpPr>
        <p:spPr>
          <a:xfrm>
            <a:off x="4876043" y="276388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</a:t>
            </a:r>
            <a:r>
              <a:rPr lang="hr-HR" baseline="-25000" dirty="0" smtClean="0"/>
              <a:t>2</a:t>
            </a:r>
            <a:endParaRPr lang="hr-HR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3021896" y="3789040"/>
                <a:ext cx="3100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r-HR" dirty="0" smtClean="0"/>
                  <a:t>deflation time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/>
                      </a:rPr>
                      <m:t>𝑡</m:t>
                    </m:r>
                    <m:r>
                      <a:rPr lang="hr-HR" i="1" dirty="0" smtClean="0">
                        <a:latin typeface="Cambria Math"/>
                      </a:rPr>
                      <m:t>(</m:t>
                    </m:r>
                    <m:r>
                      <a:rPr lang="hr-HR" i="1" dirty="0" smtClean="0">
                        <a:latin typeface="Cambria Math"/>
                      </a:rPr>
                      <m:t>𝑑</m:t>
                    </m:r>
                    <m:r>
                      <a:rPr lang="hr-HR" i="1" dirty="0" smtClean="0">
                        <a:latin typeface="Cambria Math"/>
                      </a:rPr>
                      <m:t>)&gt;&gt;</m:t>
                    </m:r>
                    <m:r>
                      <a:rPr lang="hr-HR" i="1" dirty="0" smtClean="0">
                        <a:latin typeface="Cambria Math"/>
                      </a:rPr>
                      <m:t>𝑡</m:t>
                    </m:r>
                    <m:r>
                      <a:rPr lang="hr-HR" i="1" dirty="0" smtClean="0">
                        <a:latin typeface="Cambria Math"/>
                      </a:rPr>
                      <m:t>(</m:t>
                    </m:r>
                    <m:r>
                      <a:rPr lang="hr-HR" i="1" dirty="0" smtClean="0">
                        <a:latin typeface="Cambria Math"/>
                      </a:rPr>
                      <m:t>𝐷</m:t>
                    </m:r>
                    <m:r>
                      <a:rPr lang="hr-HR" i="1" dirty="0" smtClean="0">
                        <a:latin typeface="Cambria Math"/>
                      </a:rPr>
                      <m:t>)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896" y="3789040"/>
                <a:ext cx="310020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78" t="-8333" r="-197" b="-2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7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RESULTS (V~4dm3)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99176" cy="4572000"/>
          </a:xfrm>
        </p:spPr>
        <p:txBody>
          <a:bodyPr/>
          <a:lstStyle/>
          <a:p>
            <a:r>
              <a:rPr lang="hr-HR" dirty="0" smtClean="0"/>
              <a:t> different v</a:t>
            </a:r>
            <a:r>
              <a:rPr lang="hr-HR" baseline="-25000" dirty="0" smtClean="0"/>
              <a:t>max </a:t>
            </a:r>
            <a:r>
              <a:rPr lang="hr-HR" dirty="0" smtClean="0"/>
              <a:t>for a certain diameter</a:t>
            </a:r>
            <a:endParaRPr lang="hr-HR" baseline="-25000" dirty="0"/>
          </a:p>
          <a:p>
            <a:pPr lvl="1"/>
            <a:r>
              <a:rPr lang="hr-HR" dirty="0" smtClean="0"/>
              <a:t>both travelled distance and efficiency depend on v</a:t>
            </a:r>
            <a:r>
              <a:rPr lang="hr-HR" baseline="-25000" dirty="0" smtClean="0"/>
              <a:t>max</a:t>
            </a:r>
            <a:r>
              <a:rPr lang="hr-HR" baseline="30000" dirty="0" smtClean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339" y="2699628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max distance 47.3 m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4710424" y="2696708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max efficiency 2.7%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2871855" y="6323543"/>
            <a:ext cx="340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best jet diameter 1.2cm-1.4cm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34652"/>
              </p:ext>
            </p:extLst>
          </p:nvPr>
        </p:nvGraphicFramePr>
        <p:xfrm>
          <a:off x="134375" y="2864375"/>
          <a:ext cx="4275360" cy="350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8" name="SPW 11.0 Graph" r:id="rId3" imgW="5341680" imgH="4392720" progId="SigmaPlotGraphicObject.10">
                  <p:embed/>
                </p:oleObj>
              </mc:Choice>
              <mc:Fallback>
                <p:oleObj name="SPW 11.0 Graph" r:id="rId3" imgW="5341680" imgH="43927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75" y="2864375"/>
                        <a:ext cx="4275360" cy="3509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171854"/>
              </p:ext>
            </p:extLst>
          </p:nvPr>
        </p:nvGraphicFramePr>
        <p:xfrm>
          <a:off x="4320000" y="2864375"/>
          <a:ext cx="4353696" cy="35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9" name="SPW 11.0 Graph" r:id="rId5" imgW="5440680" imgH="4442760" progId="SigmaPlotGraphicObject.10">
                  <p:embed/>
                </p:oleObj>
              </mc:Choice>
              <mc:Fallback>
                <p:oleObj name="SPW 11.0 Graph" r:id="rId5" imgW="5440680" imgH="44427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0000" y="2864375"/>
                        <a:ext cx="4353696" cy="35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58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NOZZLES – CONE SHAPED</a:t>
            </a:r>
            <a:endParaRPr lang="hr-HR" dirty="0"/>
          </a:p>
        </p:txBody>
      </p:sp>
      <p:sp>
        <p:nvSpPr>
          <p:cNvPr id="194" name="Content Placeholder 19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4862" cy="5069160"/>
          </a:xfrm>
        </p:spPr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285750" indent="-285750">
              <a:buFont typeface="Arial" pitchFamily="34" charset="0"/>
              <a:buChar char="•"/>
            </a:pPr>
            <a:endParaRPr lang="hr-HR" sz="1300" dirty="0" smtClean="0"/>
          </a:p>
          <a:p>
            <a:pPr marL="285750" indent="-285750">
              <a:buFont typeface="Arial" pitchFamily="34" charset="0"/>
              <a:buChar char="•"/>
            </a:pPr>
            <a:endParaRPr lang="hr-HR" sz="1300" dirty="0" smtClean="0"/>
          </a:p>
          <a:p>
            <a:r>
              <a:rPr lang="hr-HR" dirty="0" smtClean="0"/>
              <a:t>different nozzles change</a:t>
            </a:r>
            <a:endParaRPr lang="hr-HR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hr-HR" sz="2200" dirty="0" smtClean="0"/>
              <a:t>angle – how well the air is directed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r-HR" sz="2200" dirty="0" smtClean="0"/>
              <a:t>tube lenght – amount of losses due to friction</a:t>
            </a:r>
            <a:endParaRPr lang="hr-HR" sz="2200" dirty="0"/>
          </a:p>
          <a:p>
            <a:r>
              <a:rPr lang="hr-HR" sz="1900" dirty="0" smtClean="0"/>
              <a:t>6 cones – different angles   and thus lenghts (7.5°- 30°)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Elipsa 30"/>
          <p:cNvSpPr/>
          <p:nvPr/>
        </p:nvSpPr>
        <p:spPr>
          <a:xfrm>
            <a:off x="3635896" y="2215206"/>
            <a:ext cx="504056" cy="36004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31"/>
          <p:cNvSpPr/>
          <p:nvPr/>
        </p:nvSpPr>
        <p:spPr>
          <a:xfrm>
            <a:off x="3203848" y="2287214"/>
            <a:ext cx="504056" cy="216024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32"/>
          <p:cNvSpPr/>
          <p:nvPr/>
        </p:nvSpPr>
        <p:spPr>
          <a:xfrm>
            <a:off x="2483768" y="2215206"/>
            <a:ext cx="108012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6"/>
          <p:cNvSpPr/>
          <p:nvPr/>
        </p:nvSpPr>
        <p:spPr>
          <a:xfrm>
            <a:off x="1223628" y="1899554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87"/>
          <p:cNvSpPr/>
          <p:nvPr/>
        </p:nvSpPr>
        <p:spPr>
          <a:xfrm>
            <a:off x="1539280" y="2062806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88"/>
          <p:cNvSpPr/>
          <p:nvPr/>
        </p:nvSpPr>
        <p:spPr>
          <a:xfrm>
            <a:off x="1691680" y="2215206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89"/>
          <p:cNvSpPr/>
          <p:nvPr/>
        </p:nvSpPr>
        <p:spPr>
          <a:xfrm>
            <a:off x="1844080" y="2367606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90"/>
          <p:cNvSpPr/>
          <p:nvPr/>
        </p:nvSpPr>
        <p:spPr>
          <a:xfrm>
            <a:off x="1996480" y="2520006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91"/>
          <p:cNvSpPr/>
          <p:nvPr/>
        </p:nvSpPr>
        <p:spPr>
          <a:xfrm>
            <a:off x="1602904" y="1838398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92"/>
          <p:cNvSpPr/>
          <p:nvPr/>
        </p:nvSpPr>
        <p:spPr>
          <a:xfrm>
            <a:off x="1755304" y="1990798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93"/>
          <p:cNvSpPr/>
          <p:nvPr/>
        </p:nvSpPr>
        <p:spPr>
          <a:xfrm>
            <a:off x="1907704" y="2143198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94"/>
          <p:cNvSpPr/>
          <p:nvPr/>
        </p:nvSpPr>
        <p:spPr>
          <a:xfrm>
            <a:off x="2060104" y="2295598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95"/>
          <p:cNvSpPr/>
          <p:nvPr/>
        </p:nvSpPr>
        <p:spPr>
          <a:xfrm>
            <a:off x="2212504" y="2447998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97"/>
          <p:cNvSpPr/>
          <p:nvPr/>
        </p:nvSpPr>
        <p:spPr>
          <a:xfrm>
            <a:off x="1971328" y="1918790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98"/>
          <p:cNvSpPr/>
          <p:nvPr/>
        </p:nvSpPr>
        <p:spPr>
          <a:xfrm>
            <a:off x="2123728" y="2071190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99"/>
          <p:cNvSpPr/>
          <p:nvPr/>
        </p:nvSpPr>
        <p:spPr>
          <a:xfrm>
            <a:off x="2276128" y="2223590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Elipsa 100"/>
          <p:cNvSpPr/>
          <p:nvPr/>
        </p:nvSpPr>
        <p:spPr>
          <a:xfrm>
            <a:off x="1007604" y="1971562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Elipsa 101"/>
          <p:cNvSpPr/>
          <p:nvPr/>
        </p:nvSpPr>
        <p:spPr>
          <a:xfrm>
            <a:off x="1160004" y="2123962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Elipsa 102"/>
          <p:cNvSpPr/>
          <p:nvPr/>
        </p:nvSpPr>
        <p:spPr>
          <a:xfrm>
            <a:off x="1475656" y="2287214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Elipsa 103"/>
          <p:cNvSpPr/>
          <p:nvPr/>
        </p:nvSpPr>
        <p:spPr>
          <a:xfrm>
            <a:off x="1628056" y="2439614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Elipsa 104"/>
          <p:cNvSpPr/>
          <p:nvPr/>
        </p:nvSpPr>
        <p:spPr>
          <a:xfrm>
            <a:off x="1780456" y="2592014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Elipsa 105"/>
          <p:cNvSpPr/>
          <p:nvPr/>
        </p:nvSpPr>
        <p:spPr>
          <a:xfrm>
            <a:off x="1217122" y="2573646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Elipsa 106"/>
          <p:cNvSpPr/>
          <p:nvPr/>
        </p:nvSpPr>
        <p:spPr>
          <a:xfrm>
            <a:off x="1015988" y="2267978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Elipsa 107"/>
          <p:cNvSpPr/>
          <p:nvPr/>
        </p:nvSpPr>
        <p:spPr>
          <a:xfrm>
            <a:off x="1168388" y="2420378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Elipsa 108"/>
          <p:cNvSpPr/>
          <p:nvPr/>
        </p:nvSpPr>
        <p:spPr>
          <a:xfrm>
            <a:off x="1484040" y="2583630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Elipsa 109"/>
          <p:cNvSpPr/>
          <p:nvPr/>
        </p:nvSpPr>
        <p:spPr>
          <a:xfrm>
            <a:off x="1636440" y="2736030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2" name="Ravni poveznik 77"/>
          <p:cNvCxnSpPr/>
          <p:nvPr/>
        </p:nvCxnSpPr>
        <p:spPr>
          <a:xfrm rot="5400000">
            <a:off x="2375756" y="2395226"/>
            <a:ext cx="216024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sa strelicom 111"/>
          <p:cNvCxnSpPr/>
          <p:nvPr/>
        </p:nvCxnSpPr>
        <p:spPr>
          <a:xfrm flipH="1">
            <a:off x="1217122" y="2360810"/>
            <a:ext cx="1122631" cy="67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avni poveznik sa strelicom 129"/>
          <p:cNvCxnSpPr/>
          <p:nvPr/>
        </p:nvCxnSpPr>
        <p:spPr>
          <a:xfrm flipH="1" flipV="1">
            <a:off x="1916088" y="1838398"/>
            <a:ext cx="207640" cy="232791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avni poveznik sa strelicom 131"/>
          <p:cNvCxnSpPr>
            <a:endCxn id="15" idx="7"/>
          </p:cNvCxnSpPr>
          <p:nvPr/>
        </p:nvCxnSpPr>
        <p:spPr>
          <a:xfrm flipH="1" flipV="1">
            <a:off x="1816767" y="2001343"/>
            <a:ext cx="423359" cy="232219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avni poveznik sa strelicom 135"/>
          <p:cNvCxnSpPr>
            <a:stCxn id="26" idx="1"/>
          </p:cNvCxnSpPr>
          <p:nvPr/>
        </p:nvCxnSpPr>
        <p:spPr>
          <a:xfrm rot="16200000" flipH="1" flipV="1">
            <a:off x="1610982" y="2539242"/>
            <a:ext cx="116702" cy="24333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avni poveznik sa strelicom 137"/>
          <p:cNvCxnSpPr>
            <a:endCxn id="25" idx="3"/>
          </p:cNvCxnSpPr>
          <p:nvPr/>
        </p:nvCxnSpPr>
        <p:spPr>
          <a:xfrm rot="10800000" flipV="1">
            <a:off x="1638602" y="2431229"/>
            <a:ext cx="269103" cy="69847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avni poveznik sa strelicom 142"/>
          <p:cNvCxnSpPr/>
          <p:nvPr/>
        </p:nvCxnSpPr>
        <p:spPr>
          <a:xfrm flipH="1">
            <a:off x="1853252" y="2575246"/>
            <a:ext cx="198468" cy="232792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avni poveznik sa strelicom 144"/>
          <p:cNvCxnSpPr/>
          <p:nvPr/>
        </p:nvCxnSpPr>
        <p:spPr>
          <a:xfrm flipH="1">
            <a:off x="2118302" y="2431861"/>
            <a:ext cx="121824" cy="205479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Elipsa 30"/>
          <p:cNvSpPr/>
          <p:nvPr/>
        </p:nvSpPr>
        <p:spPr>
          <a:xfrm>
            <a:off x="7903004" y="2215206"/>
            <a:ext cx="504056" cy="36004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Zaobljeni pravokutnik 31"/>
          <p:cNvSpPr/>
          <p:nvPr/>
        </p:nvSpPr>
        <p:spPr>
          <a:xfrm>
            <a:off x="7470956" y="2287214"/>
            <a:ext cx="504056" cy="216024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Zaobljeni pravokutnik 32"/>
          <p:cNvSpPr/>
          <p:nvPr/>
        </p:nvSpPr>
        <p:spPr>
          <a:xfrm>
            <a:off x="6750876" y="2215206"/>
            <a:ext cx="108012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Elipsa 86"/>
          <p:cNvSpPr/>
          <p:nvPr/>
        </p:nvSpPr>
        <p:spPr>
          <a:xfrm>
            <a:off x="5254297" y="1912570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Elipsa 87"/>
          <p:cNvSpPr/>
          <p:nvPr/>
        </p:nvSpPr>
        <p:spPr>
          <a:xfrm>
            <a:off x="5569949" y="2075822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Elipsa 88"/>
          <p:cNvSpPr/>
          <p:nvPr/>
        </p:nvSpPr>
        <p:spPr>
          <a:xfrm>
            <a:off x="5722349" y="2228222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Elipsa 89"/>
          <p:cNvSpPr/>
          <p:nvPr/>
        </p:nvSpPr>
        <p:spPr>
          <a:xfrm>
            <a:off x="5874749" y="2380622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Elipsa 90"/>
          <p:cNvSpPr/>
          <p:nvPr/>
        </p:nvSpPr>
        <p:spPr>
          <a:xfrm>
            <a:off x="6027149" y="2533022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Elipsa 91"/>
          <p:cNvSpPr/>
          <p:nvPr/>
        </p:nvSpPr>
        <p:spPr>
          <a:xfrm>
            <a:off x="5442701" y="2767352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Elipsa 92"/>
          <p:cNvSpPr/>
          <p:nvPr/>
        </p:nvSpPr>
        <p:spPr>
          <a:xfrm>
            <a:off x="5785973" y="2003814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Elipsa 93"/>
          <p:cNvSpPr/>
          <p:nvPr/>
        </p:nvSpPr>
        <p:spPr>
          <a:xfrm>
            <a:off x="5938373" y="2156214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Elipsa 94"/>
          <p:cNvSpPr/>
          <p:nvPr/>
        </p:nvSpPr>
        <p:spPr>
          <a:xfrm>
            <a:off x="6090773" y="2308614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Elipsa 95"/>
          <p:cNvSpPr/>
          <p:nvPr/>
        </p:nvSpPr>
        <p:spPr>
          <a:xfrm>
            <a:off x="5327836" y="2475420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Elipsa 97"/>
          <p:cNvSpPr/>
          <p:nvPr/>
        </p:nvSpPr>
        <p:spPr>
          <a:xfrm>
            <a:off x="5388996" y="2150362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6" name="Elipsa 98"/>
          <p:cNvSpPr/>
          <p:nvPr/>
        </p:nvSpPr>
        <p:spPr>
          <a:xfrm>
            <a:off x="4965522" y="2169112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" name="Elipsa 99"/>
          <p:cNvSpPr/>
          <p:nvPr/>
        </p:nvSpPr>
        <p:spPr>
          <a:xfrm>
            <a:off x="5410410" y="1948574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8" name="Elipsa 100"/>
          <p:cNvSpPr/>
          <p:nvPr/>
        </p:nvSpPr>
        <p:spPr>
          <a:xfrm>
            <a:off x="5038273" y="1984578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9" name="Elipsa 101"/>
          <p:cNvSpPr/>
          <p:nvPr/>
        </p:nvSpPr>
        <p:spPr>
          <a:xfrm>
            <a:off x="5190673" y="2136978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0" name="Elipsa 102"/>
          <p:cNvSpPr/>
          <p:nvPr/>
        </p:nvSpPr>
        <p:spPr>
          <a:xfrm>
            <a:off x="5506325" y="2300230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1" name="Elipsa 103"/>
          <p:cNvSpPr/>
          <p:nvPr/>
        </p:nvSpPr>
        <p:spPr>
          <a:xfrm>
            <a:off x="5658725" y="2452630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2" name="Elipsa 104"/>
          <p:cNvSpPr/>
          <p:nvPr/>
        </p:nvSpPr>
        <p:spPr>
          <a:xfrm>
            <a:off x="5811125" y="2605030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Elipsa 106"/>
          <p:cNvSpPr/>
          <p:nvPr/>
        </p:nvSpPr>
        <p:spPr>
          <a:xfrm>
            <a:off x="5046657" y="2280994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4" name="Elipsa 107"/>
          <p:cNvSpPr/>
          <p:nvPr/>
        </p:nvSpPr>
        <p:spPr>
          <a:xfrm>
            <a:off x="5199057" y="2433394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5" name="Elipsa 108"/>
          <p:cNvSpPr/>
          <p:nvPr/>
        </p:nvSpPr>
        <p:spPr>
          <a:xfrm>
            <a:off x="5514709" y="2596646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6" name="Elipsa 109"/>
          <p:cNvSpPr/>
          <p:nvPr/>
        </p:nvSpPr>
        <p:spPr>
          <a:xfrm>
            <a:off x="5238998" y="2641034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7" name="Ravni poveznik 77"/>
          <p:cNvCxnSpPr/>
          <p:nvPr/>
        </p:nvCxnSpPr>
        <p:spPr>
          <a:xfrm rot="5400000">
            <a:off x="6642864" y="2395226"/>
            <a:ext cx="216024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vni poveznik sa strelicom 111"/>
          <p:cNvCxnSpPr/>
          <p:nvPr/>
        </p:nvCxnSpPr>
        <p:spPr>
          <a:xfrm flipH="1" flipV="1">
            <a:off x="4551585" y="2357634"/>
            <a:ext cx="1818838" cy="292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Ravni poveznik sa strelicom 129"/>
          <p:cNvCxnSpPr/>
          <p:nvPr/>
        </p:nvCxnSpPr>
        <p:spPr>
          <a:xfrm flipH="1" flipV="1">
            <a:off x="5442747" y="2026802"/>
            <a:ext cx="567542" cy="16853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Ravni poveznik sa strelicom 131"/>
          <p:cNvCxnSpPr/>
          <p:nvPr/>
        </p:nvCxnSpPr>
        <p:spPr>
          <a:xfrm flipH="1" flipV="1">
            <a:off x="5298439" y="2212987"/>
            <a:ext cx="742275" cy="87243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Ravni poveznik sa strelicom 135"/>
          <p:cNvCxnSpPr/>
          <p:nvPr/>
        </p:nvCxnSpPr>
        <p:spPr>
          <a:xfrm flipH="1">
            <a:off x="5425000" y="2574851"/>
            <a:ext cx="315345" cy="6921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Ravni poveznik sa strelicom 137"/>
          <p:cNvCxnSpPr/>
          <p:nvPr/>
        </p:nvCxnSpPr>
        <p:spPr>
          <a:xfrm flipH="1">
            <a:off x="5550713" y="2444245"/>
            <a:ext cx="387662" cy="8385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Ravni poveznik sa strelicom 142"/>
          <p:cNvCxnSpPr/>
          <p:nvPr/>
        </p:nvCxnSpPr>
        <p:spPr>
          <a:xfrm flipH="1">
            <a:off x="5758353" y="2460261"/>
            <a:ext cx="396044" cy="95577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Ravni poveznik sa strelicom 144"/>
          <p:cNvCxnSpPr>
            <a:stCxn id="49" idx="7"/>
          </p:cNvCxnSpPr>
          <p:nvPr/>
        </p:nvCxnSpPr>
        <p:spPr>
          <a:xfrm flipH="1">
            <a:off x="5874749" y="2543567"/>
            <a:ext cx="213863" cy="128673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Ravni poveznik sa strelicom 131"/>
          <p:cNvCxnSpPr>
            <a:endCxn id="10" idx="4"/>
          </p:cNvCxnSpPr>
          <p:nvPr/>
        </p:nvCxnSpPr>
        <p:spPr>
          <a:xfrm flipH="1" flipV="1">
            <a:off x="1575284" y="2134814"/>
            <a:ext cx="277968" cy="11390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Trapezoid 136"/>
          <p:cNvSpPr/>
          <p:nvPr/>
        </p:nvSpPr>
        <p:spPr>
          <a:xfrm rot="16200000">
            <a:off x="6297179" y="2115239"/>
            <a:ext cx="432048" cy="540060"/>
          </a:xfrm>
          <a:prstGeom prst="trapezoid">
            <a:avLst>
              <a:gd name="adj" fmla="val 405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0" name="TextBox 139"/>
          <p:cNvSpPr txBox="1"/>
          <p:nvPr/>
        </p:nvSpPr>
        <p:spPr>
          <a:xfrm>
            <a:off x="749101" y="3013497"/>
            <a:ext cx="760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effective velocity – horizontal component of rapid molecule movements</a:t>
            </a:r>
            <a:endParaRPr lang="hr-HR" i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545238" y="3406586"/>
            <a:ext cx="1969378" cy="1193811"/>
            <a:chOff x="-2015654" y="2758479"/>
            <a:chExt cx="1969378" cy="1193811"/>
          </a:xfrm>
        </p:grpSpPr>
        <p:sp>
          <p:nvSpPr>
            <p:cNvPr id="143" name="Trapezoid 142"/>
            <p:cNvSpPr>
              <a:spLocks noChangeAspect="1"/>
            </p:cNvSpPr>
            <p:nvPr/>
          </p:nvSpPr>
          <p:spPr>
            <a:xfrm rot="16200000">
              <a:off x="-1391929" y="2924532"/>
              <a:ext cx="1008112" cy="924902"/>
            </a:xfrm>
            <a:prstGeom prst="trapezoid">
              <a:avLst>
                <a:gd name="adj" fmla="val 4052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 flipH="1" flipV="1">
              <a:off x="-310053" y="2921131"/>
              <a:ext cx="252712" cy="3684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flipH="1">
              <a:off x="-734374" y="2928646"/>
              <a:ext cx="202400" cy="4092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H="1" flipV="1">
              <a:off x="-793832" y="3504709"/>
              <a:ext cx="160657" cy="2874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143" idx="3"/>
            </p:cNvCxnSpPr>
            <p:nvPr/>
          </p:nvCxnSpPr>
          <p:spPr>
            <a:xfrm flipH="1">
              <a:off x="-1026607" y="3087186"/>
              <a:ext cx="138735" cy="2098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 flipH="1" flipV="1">
              <a:off x="-1232176" y="3376839"/>
              <a:ext cx="205569" cy="2260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>
              <a:endCxn id="143" idx="0"/>
            </p:cNvCxnSpPr>
            <p:nvPr/>
          </p:nvCxnSpPr>
          <p:spPr>
            <a:xfrm flipH="1">
              <a:off x="-1350324" y="3192128"/>
              <a:ext cx="229603" cy="1948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 flipH="1" flipV="1">
              <a:off x="-384780" y="3177996"/>
              <a:ext cx="304281" cy="1842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flipH="1">
              <a:off x="-406052" y="3411736"/>
              <a:ext cx="337175" cy="632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H="1">
              <a:off x="-298988" y="3475011"/>
              <a:ext cx="252712" cy="3279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flipH="1" flipV="1">
              <a:off x="-1874350" y="3375710"/>
              <a:ext cx="1507258" cy="57658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-1908720" y="2801288"/>
              <a:ext cx="1467508" cy="58569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>
              <a:off x="-1721057" y="3156102"/>
              <a:ext cx="317327" cy="2196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7" name="TextBox 216"/>
            <p:cNvSpPr txBox="1"/>
            <p:nvPr/>
          </p:nvSpPr>
          <p:spPr>
            <a:xfrm>
              <a:off x="-2015654" y="2758479"/>
              <a:ext cx="282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2800" b="1" dirty="0" smtClean="0">
                  <a:solidFill>
                    <a:schemeClr val="accent2"/>
                  </a:solidFill>
                </a:rPr>
                <a:t></a:t>
              </a:r>
              <a:endParaRPr lang="hr-HR" sz="2800" b="1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103" name="Straight Connector 102"/>
          <p:cNvCxnSpPr/>
          <p:nvPr/>
        </p:nvCxnSpPr>
        <p:spPr>
          <a:xfrm flipH="1">
            <a:off x="3066315" y="3395799"/>
            <a:ext cx="5066401" cy="5854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768253" y="3395799"/>
                <a:ext cx="530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1" i="1" dirty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hr-HR" sz="2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253" y="3395799"/>
                <a:ext cx="53091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/>
          <p:nvPr/>
        </p:nvGrpSpPr>
        <p:grpSpPr>
          <a:xfrm>
            <a:off x="3016362" y="3499437"/>
            <a:ext cx="5476130" cy="1093264"/>
            <a:chOff x="2842312" y="3548443"/>
            <a:chExt cx="5476130" cy="1093264"/>
          </a:xfrm>
        </p:grpSpPr>
        <p:sp>
          <p:nvSpPr>
            <p:cNvPr id="92" name="Trapezoid 91"/>
            <p:cNvSpPr>
              <a:spLocks noChangeAspect="1"/>
            </p:cNvSpPr>
            <p:nvPr/>
          </p:nvSpPr>
          <p:spPr>
            <a:xfrm rot="16200000">
              <a:off x="5625626" y="2305844"/>
              <a:ext cx="1008112" cy="3493309"/>
            </a:xfrm>
            <a:prstGeom prst="trapezoid">
              <a:avLst>
                <a:gd name="adj" fmla="val 4052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H="1">
              <a:off x="6674941" y="3582038"/>
              <a:ext cx="764453" cy="4092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 flipV="1">
              <a:off x="6450371" y="4158101"/>
              <a:ext cx="606795" cy="2874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92" idx="3"/>
            </p:cNvCxnSpPr>
            <p:nvPr/>
          </p:nvCxnSpPr>
          <p:spPr>
            <a:xfrm flipH="1">
              <a:off x="5605688" y="3752701"/>
              <a:ext cx="523994" cy="2098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 flipV="1">
              <a:off x="4794765" y="4030231"/>
              <a:ext cx="776424" cy="2260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endCxn id="92" idx="0"/>
            </p:cNvCxnSpPr>
            <p:nvPr/>
          </p:nvCxnSpPr>
          <p:spPr>
            <a:xfrm flipH="1">
              <a:off x="4383028" y="3857643"/>
              <a:ext cx="867198" cy="1948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2842312" y="4029102"/>
              <a:ext cx="5090020" cy="61260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2948288" y="3809494"/>
              <a:ext cx="1198526" cy="2196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 flipV="1">
              <a:off x="8054665" y="3607959"/>
              <a:ext cx="252712" cy="3684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 flipV="1">
              <a:off x="7979938" y="3864824"/>
              <a:ext cx="304281" cy="1842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H="1">
              <a:off x="7958666" y="4098564"/>
              <a:ext cx="337175" cy="632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>
              <a:off x="8065730" y="4161839"/>
              <a:ext cx="252712" cy="3279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/>
          <p:cNvCxnSpPr/>
          <p:nvPr/>
        </p:nvCxnSpPr>
        <p:spPr>
          <a:xfrm>
            <a:off x="1210568" y="4774439"/>
            <a:ext cx="9442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4561468" y="4784687"/>
            <a:ext cx="354491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539810" y="4762841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6"/>
                </a:solidFill>
              </a:rPr>
              <a:t>l</a:t>
            </a:r>
            <a:endParaRPr lang="hr-HR" b="1" dirty="0">
              <a:solidFill>
                <a:schemeClr val="accent6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200715" y="4768304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6"/>
                </a:solidFill>
              </a:rPr>
              <a:t>l</a:t>
            </a:r>
            <a:endParaRPr lang="hr-H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RESULTS (V~3dm</a:t>
            </a:r>
            <a:r>
              <a:rPr lang="hr-HR" baseline="30000" dirty="0" smtClean="0"/>
              <a:t>3</a:t>
            </a:r>
            <a:r>
              <a:rPr lang="hr-HR" dirty="0" smtClean="0"/>
              <a:t>) d=1cm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442339" y="255561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max distance 20.5 m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4710424" y="2555612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max efficiency 1.5%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3247759" y="6277962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best cone angle 15°-20°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252958"/>
              </p:ext>
            </p:extLst>
          </p:nvPr>
        </p:nvGraphicFramePr>
        <p:xfrm>
          <a:off x="4320000" y="2828750"/>
          <a:ext cx="4313376" cy="3453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2" name="SPW 11.0 Graph" r:id="rId3" imgW="5390280" imgH="4323240" progId="SigmaPlotGraphicObject.10">
                  <p:embed/>
                </p:oleObj>
              </mc:Choice>
              <mc:Fallback>
                <p:oleObj name="SPW 11.0 Graph" r:id="rId3" imgW="5390280" imgH="43232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0000" y="2828750"/>
                        <a:ext cx="4313376" cy="3453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172904"/>
              </p:ext>
            </p:extLst>
          </p:nvPr>
        </p:nvGraphicFramePr>
        <p:xfrm>
          <a:off x="122500" y="2801646"/>
          <a:ext cx="4319424" cy="348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3" name="SPW 11.0 Graph" r:id="rId5" imgW="5397480" imgH="4367160" progId="SigmaPlotGraphicObject.10">
                  <p:embed/>
                </p:oleObj>
              </mc:Choice>
              <mc:Fallback>
                <p:oleObj name="SPW 11.0 Graph" r:id="rId5" imgW="5397480" imgH="43671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500" y="2801646"/>
                        <a:ext cx="4319424" cy="3488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99176" cy="4572000"/>
          </a:xfrm>
        </p:spPr>
        <p:txBody>
          <a:bodyPr/>
          <a:lstStyle/>
          <a:p>
            <a:r>
              <a:rPr lang="hr-HR" dirty="0" smtClean="0"/>
              <a:t> different v</a:t>
            </a:r>
            <a:r>
              <a:rPr lang="hr-HR" baseline="-25000" dirty="0" smtClean="0"/>
              <a:t>max </a:t>
            </a:r>
            <a:r>
              <a:rPr lang="hr-HR" dirty="0" smtClean="0"/>
              <a:t>for a certain diameter</a:t>
            </a:r>
            <a:endParaRPr lang="hr-HR" baseline="-25000" dirty="0"/>
          </a:p>
          <a:p>
            <a:pPr lvl="1"/>
            <a:r>
              <a:rPr lang="hr-HR" dirty="0" smtClean="0"/>
              <a:t>both travelled distance and efficiency depend on v</a:t>
            </a:r>
            <a:r>
              <a:rPr lang="hr-HR" baseline="-25000" dirty="0" smtClean="0"/>
              <a:t>max</a:t>
            </a:r>
            <a:r>
              <a:rPr lang="hr-HR" baseline="30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14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Conclusion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9776" y="4293488"/>
            <a:ext cx="3657600" cy="2218928"/>
          </a:xfrm>
        </p:spPr>
        <p:txBody>
          <a:bodyPr>
            <a:normAutofit/>
          </a:bodyPr>
          <a:lstStyle/>
          <a:p>
            <a:r>
              <a:rPr lang="hr-HR" dirty="0" smtClean="0"/>
              <a:t>initial V =4.5dm</a:t>
            </a:r>
            <a:r>
              <a:rPr lang="hr-HR" baseline="30000" dirty="0" smtClean="0"/>
              <a:t>3</a:t>
            </a:r>
            <a:r>
              <a:rPr lang="hr-HR" dirty="0" smtClean="0"/>
              <a:t> </a:t>
            </a:r>
            <a:r>
              <a:rPr lang="hr-HR" i="1" dirty="0" smtClean="0"/>
              <a:t>max</a:t>
            </a:r>
          </a:p>
          <a:p>
            <a:r>
              <a:rPr lang="hr-HR" i="1" dirty="0" smtClean="0"/>
              <a:t>optimal:</a:t>
            </a:r>
          </a:p>
          <a:p>
            <a:pPr lvl="1"/>
            <a:r>
              <a:rPr lang="hr-HR" i="1" dirty="0" smtClean="0"/>
              <a:t>jet diameter1.2cm</a:t>
            </a:r>
          </a:p>
          <a:p>
            <a:pPr lvl="1"/>
            <a:r>
              <a:rPr lang="hr-HR" i="1" dirty="0" smtClean="0"/>
              <a:t>nozzle angle 20°</a:t>
            </a:r>
          </a:p>
          <a:p>
            <a:r>
              <a:rPr lang="hr-HR" i="1" dirty="0"/>
              <a:t> </a:t>
            </a:r>
            <a:r>
              <a:rPr lang="hr-HR" i="1" dirty="0" smtClean="0"/>
              <a:t>DISTANCE 70m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84551" y="4293488"/>
            <a:ext cx="3657600" cy="2218928"/>
          </a:xfrm>
        </p:spPr>
        <p:txBody>
          <a:bodyPr>
            <a:normAutofit/>
          </a:bodyPr>
          <a:lstStyle/>
          <a:p>
            <a:r>
              <a:rPr lang="hr-HR" dirty="0" smtClean="0"/>
              <a:t>initial V=1.5dm</a:t>
            </a:r>
            <a:r>
              <a:rPr lang="hr-HR" baseline="30000" dirty="0" smtClean="0"/>
              <a:t>3 </a:t>
            </a:r>
            <a:r>
              <a:rPr lang="hr-HR" i="1" dirty="0" smtClean="0"/>
              <a:t>min</a:t>
            </a:r>
          </a:p>
          <a:p>
            <a:r>
              <a:rPr lang="hr-HR" i="1" dirty="0" smtClean="0"/>
              <a:t>optimal:</a:t>
            </a:r>
          </a:p>
          <a:p>
            <a:pPr lvl="1"/>
            <a:r>
              <a:rPr lang="hr-HR" i="1" dirty="0" smtClean="0"/>
              <a:t>jet diameter 1.2cm</a:t>
            </a:r>
          </a:p>
          <a:p>
            <a:pPr lvl="1"/>
            <a:r>
              <a:rPr lang="hr-HR" i="1" dirty="0" smtClean="0"/>
              <a:t>nozzle angle 20°</a:t>
            </a:r>
          </a:p>
          <a:p>
            <a:r>
              <a:rPr lang="hr-HR" i="1" dirty="0" smtClean="0"/>
              <a:t>EFFICIENCY 6,4%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469776" y="3501008"/>
            <a:ext cx="3657600" cy="658368"/>
          </a:xfrm>
        </p:spPr>
        <p:txBody>
          <a:bodyPr/>
          <a:lstStyle/>
          <a:p>
            <a:r>
              <a:rPr lang="hr-HR" dirty="0" smtClean="0"/>
              <a:t>travelled distance</a:t>
            </a:r>
            <a:endParaRPr lang="hr-H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55976" y="3501008"/>
            <a:ext cx="3657600" cy="658368"/>
          </a:xfrm>
        </p:spPr>
        <p:txBody>
          <a:bodyPr/>
          <a:lstStyle/>
          <a:p>
            <a:r>
              <a:rPr lang="hr-HR" dirty="0" smtClean="0"/>
              <a:t>efficiency</a:t>
            </a:r>
            <a:endParaRPr lang="hr-HR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39552" y="1700808"/>
            <a:ext cx="7344816" cy="172819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piston inflation/deflation model – </a:t>
            </a:r>
            <a:r>
              <a:rPr lang="hr-HR" dirty="0" smtClean="0"/>
              <a:t>energy </a:t>
            </a:r>
            <a:r>
              <a:rPr lang="hr-HR" dirty="0"/>
              <a:t>evaluation</a:t>
            </a:r>
          </a:p>
          <a:p>
            <a:r>
              <a:rPr lang="hr-HR" dirty="0"/>
              <a:t>stretching losses – theoretical and experimental curve</a:t>
            </a:r>
          </a:p>
          <a:p>
            <a:r>
              <a:rPr lang="hr-HR" dirty="0"/>
              <a:t>basic working priciple explained</a:t>
            </a:r>
          </a:p>
          <a:p>
            <a:r>
              <a:rPr lang="hr-HR" dirty="0"/>
              <a:t>found maximum conditions for jets and noozles</a:t>
            </a:r>
          </a:p>
        </p:txBody>
      </p:sp>
    </p:spTree>
    <p:extLst>
      <p:ext uri="{BB962C8B-B14F-4D97-AF65-F5344CB8AC3E}">
        <p14:creationId xmlns:p14="http://schemas.microsoft.com/office/powerpoint/2010/main" val="20310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PISTON MODEL ~ energy</a:t>
            </a:r>
            <a:endParaRPr lang="hr-HR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07288" cy="4873752"/>
          </a:xfrm>
        </p:spPr>
        <p:txBody>
          <a:bodyPr/>
          <a:lstStyle/>
          <a:p>
            <a:r>
              <a:rPr lang="hr-HR" dirty="0" smtClean="0"/>
              <a:t>piston contains all air later used for inflation/deflation</a:t>
            </a:r>
          </a:p>
          <a:p>
            <a:pPr lvl="1"/>
            <a:r>
              <a:rPr lang="hr-HR" sz="2000" dirty="0" smtClean="0"/>
              <a:t>slowly pushed – balloon inflates</a:t>
            </a:r>
          </a:p>
          <a:p>
            <a:pPr lvl="1"/>
            <a:r>
              <a:rPr lang="hr-HR" sz="2000" dirty="0" smtClean="0"/>
              <a:t>released piston – balloon deflates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sz="1000" dirty="0"/>
          </a:p>
          <a:p>
            <a:r>
              <a:rPr lang="hr-HR" dirty="0" smtClean="0"/>
              <a:t>at every moment ideal gas law equation states: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714858" y="3073243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</a:t>
            </a:r>
            <a:r>
              <a:rPr lang="hr-HR" sz="2000" baseline="-25000" dirty="0" smtClean="0"/>
              <a:t>20 </a:t>
            </a:r>
            <a:r>
              <a:rPr lang="hr-HR" sz="2000" dirty="0" smtClean="0"/>
              <a:t>= V</a:t>
            </a:r>
            <a:r>
              <a:rPr lang="hr-HR" sz="2000" baseline="-25000" dirty="0" smtClean="0"/>
              <a:t>piston</a:t>
            </a:r>
            <a:endParaRPr lang="hr-HR" sz="2000" dirty="0"/>
          </a:p>
        </p:txBody>
      </p:sp>
      <p:sp>
        <p:nvSpPr>
          <p:cNvPr id="5" name="Rectangle 4"/>
          <p:cNvSpPr/>
          <p:nvPr/>
        </p:nvSpPr>
        <p:spPr>
          <a:xfrm>
            <a:off x="6504823" y="3009911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</a:t>
            </a:r>
            <a:r>
              <a:rPr lang="hr-HR" sz="2000" baseline="-25000" dirty="0" smtClean="0"/>
              <a:t>2f  </a:t>
            </a:r>
            <a:r>
              <a:rPr lang="hr-HR" sz="2000" dirty="0" smtClean="0"/>
              <a:t>= 0</a:t>
            </a:r>
            <a:endParaRPr lang="hr-HR" sz="2000" dirty="0"/>
          </a:p>
        </p:txBody>
      </p:sp>
      <p:sp>
        <p:nvSpPr>
          <p:cNvPr id="6" name="Oval 5"/>
          <p:cNvSpPr/>
          <p:nvPr/>
        </p:nvSpPr>
        <p:spPr>
          <a:xfrm>
            <a:off x="1102108" y="3333947"/>
            <a:ext cx="569639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Oval 8"/>
          <p:cNvSpPr/>
          <p:nvPr/>
        </p:nvSpPr>
        <p:spPr>
          <a:xfrm>
            <a:off x="4588601" y="2830805"/>
            <a:ext cx="1660247" cy="124626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V</a:t>
            </a:r>
            <a:r>
              <a:rPr lang="hr-HR" sz="2400" baseline="-25000" dirty="0" smtClean="0"/>
              <a:t>1f</a:t>
            </a:r>
            <a:endParaRPr lang="hr-HR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641030" y="3441959"/>
            <a:ext cx="84859" cy="14401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ounded Rectangle 11"/>
          <p:cNvSpPr/>
          <p:nvPr/>
        </p:nvSpPr>
        <p:spPr>
          <a:xfrm flipV="1">
            <a:off x="6248848" y="3355521"/>
            <a:ext cx="147962" cy="20764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3130044" y="3073243"/>
            <a:ext cx="241245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6385780" y="3009913"/>
            <a:ext cx="216024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ight Arrow 21"/>
          <p:cNvSpPr/>
          <p:nvPr/>
        </p:nvSpPr>
        <p:spPr>
          <a:xfrm rot="10800000">
            <a:off x="3306401" y="3333947"/>
            <a:ext cx="756084" cy="25202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xtBox 22"/>
          <p:cNvSpPr txBox="1"/>
          <p:nvPr/>
        </p:nvSpPr>
        <p:spPr>
          <a:xfrm>
            <a:off x="467919" y="3313912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V</a:t>
            </a:r>
            <a:r>
              <a:rPr lang="hr-HR" sz="2400" baseline="-25000" dirty="0" smtClean="0"/>
              <a:t>10</a:t>
            </a:r>
            <a:endParaRPr lang="hr-HR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714858" y="3874009"/>
            <a:ext cx="12859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dirty="0" smtClean="0"/>
              <a:t>p</a:t>
            </a:r>
            <a:r>
              <a:rPr lang="hr-HR" sz="2200" baseline="-25000" dirty="0" smtClean="0"/>
              <a:t>0</a:t>
            </a:r>
            <a:r>
              <a:rPr lang="hr-HR" sz="2200" dirty="0" smtClean="0"/>
              <a:t> = p</a:t>
            </a:r>
            <a:r>
              <a:rPr lang="hr-HR" sz="2200" baseline="-25000" dirty="0" smtClean="0"/>
              <a:t>atm</a:t>
            </a:r>
            <a:endParaRPr lang="hr-HR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6385780" y="3775577"/>
            <a:ext cx="1140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p</a:t>
            </a:r>
            <a:r>
              <a:rPr lang="hr-HR" sz="2200" baseline="-25000" dirty="0" smtClean="0"/>
              <a:t>f</a:t>
            </a:r>
            <a:endParaRPr lang="hr-H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7450" y="4376342"/>
                <a:ext cx="35509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r-H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)=</m:t>
                      </m:r>
                      <m:r>
                        <a:rPr lang="hr-HR" sz="2000" b="0" i="1" smtClean="0">
                          <a:latin typeface="Cambria Math"/>
                        </a:rPr>
                        <m:t>𝑛𝑅𝑇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50" y="4376342"/>
                <a:ext cx="3550908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1957" y="5720017"/>
                <a:ext cx="2208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i="1" smtClean="0">
                              <a:latin typeface="Cambria Math"/>
                            </a:rPr>
                            <m:t>𝑝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)=</m:t>
                      </m:r>
                      <m:r>
                        <a:rPr lang="hr-HR" sz="2000" b="0" i="1" smtClean="0">
                          <a:latin typeface="Cambria Math"/>
                        </a:rPr>
                        <m:t>𝑛𝑅𝑇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57" y="5720017"/>
                <a:ext cx="2208553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00132" y="4303351"/>
                <a:ext cx="1676613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r-H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</a:rPr>
                        <m:t>𝑛𝑅𝑇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132" y="4303351"/>
                <a:ext cx="1676613" cy="424732"/>
              </a:xfrm>
              <a:prstGeom prst="rect">
                <a:avLst/>
              </a:prstGeom>
              <a:blipFill rotWithShape="1"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7529" y="6120127"/>
                <a:ext cx="2963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/>
                        </a:rPr>
                        <m:t>𝑑𝑊</m:t>
                      </m:r>
                      <m:r>
                        <a:rPr lang="hr-HR" sz="2400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hr-H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hr-HR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hr-HR" sz="24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29" y="6120127"/>
                <a:ext cx="296376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79407" y="4838536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initial state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6303488" y="4776452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final state</a:t>
            </a:r>
            <a:endParaRPr lang="hr-HR" dirty="0"/>
          </a:p>
        </p:txBody>
      </p:sp>
      <p:sp>
        <p:nvSpPr>
          <p:cNvPr id="26" name="TextBox 25"/>
          <p:cNvSpPr txBox="1"/>
          <p:nvPr/>
        </p:nvSpPr>
        <p:spPr>
          <a:xfrm>
            <a:off x="3562061" y="6212460"/>
            <a:ext cx="351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integrating initial to final state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30044" y="5614604"/>
                <a:ext cx="372384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dirty="0" smtClean="0">
                          <a:latin typeface="Cambria Math"/>
                        </a:rPr>
                        <m:t>𝑅</m:t>
                      </m:r>
                      <m:r>
                        <a:rPr lang="hr-HR" i="1" dirty="0" smtClean="0">
                          <a:latin typeface="Cambria Math"/>
                        </a:rPr>
                        <m:t>−</m:t>
                      </m:r>
                      <m:r>
                        <a:rPr lang="hr-HR" i="1" dirty="0" smtClean="0">
                          <a:latin typeface="Cambria Math"/>
                        </a:rPr>
                        <m:t>𝑔𝑎𝑠</m:t>
                      </m:r>
                      <m:r>
                        <a:rPr lang="hr-HR" i="1" dirty="0" smtClean="0">
                          <a:latin typeface="Cambria Math"/>
                        </a:rPr>
                        <m:t> </m:t>
                      </m:r>
                      <m:r>
                        <a:rPr lang="hr-HR" i="1" dirty="0" smtClean="0">
                          <a:latin typeface="Cambria Math"/>
                        </a:rPr>
                        <m:t>𝑐𝑜𝑛𝑠𝑡𝑎𝑛𝑡</m:t>
                      </m:r>
                      <m:r>
                        <a:rPr lang="hr-HR" i="1" dirty="0" smtClean="0">
                          <a:latin typeface="Cambria Math"/>
                        </a:rPr>
                        <m:t> = 8.314</m:t>
                      </m:r>
                      <m:f>
                        <m:fPr>
                          <m:ctrlPr>
                            <a:rPr lang="hr-HR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dirty="0" smtClean="0">
                              <a:latin typeface="Cambria Math"/>
                            </a:rPr>
                            <m:t>𝐽</m:t>
                          </m:r>
                        </m:num>
                        <m:den>
                          <m:r>
                            <a:rPr lang="hr-HR" b="0" i="1" dirty="0" smtClean="0">
                              <a:latin typeface="Cambria Math"/>
                            </a:rPr>
                            <m:t>𝑚𝑜𝑙𝐾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044" y="5614604"/>
                <a:ext cx="3723840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0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5" y="2689692"/>
            <a:ext cx="3108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/>
              <a:t>Thank You! 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320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31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hr-HR" dirty="0" smtClean="0"/>
              <a:t>PISTON MODEL ~ energy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740263" y="1690321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</a:t>
            </a:r>
            <a:r>
              <a:rPr lang="hr-HR" sz="2000" baseline="-25000" dirty="0" smtClean="0"/>
              <a:t>20 </a:t>
            </a:r>
            <a:r>
              <a:rPr lang="hr-HR" sz="2000" dirty="0" smtClean="0"/>
              <a:t>= V</a:t>
            </a:r>
            <a:r>
              <a:rPr lang="hr-HR" sz="2000" baseline="-25000" dirty="0" smtClean="0"/>
              <a:t>piston</a:t>
            </a:r>
            <a:endParaRPr lang="hr-HR" sz="2000" dirty="0"/>
          </a:p>
        </p:txBody>
      </p:sp>
      <p:sp>
        <p:nvSpPr>
          <p:cNvPr id="5" name="Rectangle 4"/>
          <p:cNvSpPr/>
          <p:nvPr/>
        </p:nvSpPr>
        <p:spPr>
          <a:xfrm>
            <a:off x="6530228" y="1626989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</a:t>
            </a:r>
            <a:r>
              <a:rPr lang="hr-HR" sz="2000" baseline="-25000" dirty="0" smtClean="0"/>
              <a:t>2f  </a:t>
            </a:r>
            <a:r>
              <a:rPr lang="hr-HR" sz="2000" dirty="0" smtClean="0"/>
              <a:t>= 0</a:t>
            </a:r>
            <a:endParaRPr lang="hr-HR" sz="2000" dirty="0"/>
          </a:p>
        </p:txBody>
      </p:sp>
      <p:sp>
        <p:nvSpPr>
          <p:cNvPr id="6" name="Oval 5"/>
          <p:cNvSpPr/>
          <p:nvPr/>
        </p:nvSpPr>
        <p:spPr>
          <a:xfrm>
            <a:off x="1127513" y="1951025"/>
            <a:ext cx="569639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Oval 8"/>
          <p:cNvSpPr/>
          <p:nvPr/>
        </p:nvSpPr>
        <p:spPr>
          <a:xfrm>
            <a:off x="4614006" y="1435903"/>
            <a:ext cx="1660247" cy="124626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V</a:t>
            </a:r>
            <a:r>
              <a:rPr lang="hr-HR" sz="2400" baseline="-25000" dirty="0" smtClean="0"/>
              <a:t>1f</a:t>
            </a:r>
            <a:endParaRPr lang="hr-HR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666435" y="2059037"/>
            <a:ext cx="84859" cy="14401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ounded Rectangle 11"/>
          <p:cNvSpPr/>
          <p:nvPr/>
        </p:nvSpPr>
        <p:spPr>
          <a:xfrm flipV="1">
            <a:off x="6274253" y="1972599"/>
            <a:ext cx="147962" cy="20764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3155449" y="1690321"/>
            <a:ext cx="241245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6411185" y="1626991"/>
            <a:ext cx="216024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ight Arrow 21"/>
          <p:cNvSpPr/>
          <p:nvPr/>
        </p:nvSpPr>
        <p:spPr>
          <a:xfrm rot="10800000">
            <a:off x="3236200" y="2005031"/>
            <a:ext cx="756084" cy="25202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xtBox 22"/>
          <p:cNvSpPr txBox="1"/>
          <p:nvPr/>
        </p:nvSpPr>
        <p:spPr>
          <a:xfrm>
            <a:off x="493324" y="1930990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V</a:t>
            </a:r>
            <a:r>
              <a:rPr lang="hr-HR" sz="2400" baseline="-25000" dirty="0" smtClean="0"/>
              <a:t>10</a:t>
            </a:r>
            <a:endParaRPr lang="hr-HR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740263" y="2491087"/>
            <a:ext cx="12859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dirty="0" smtClean="0"/>
              <a:t>p</a:t>
            </a:r>
            <a:r>
              <a:rPr lang="hr-HR" sz="2200" baseline="-25000" dirty="0" smtClean="0"/>
              <a:t>0</a:t>
            </a:r>
            <a:r>
              <a:rPr lang="hr-HR" sz="2200" dirty="0" smtClean="0"/>
              <a:t> = p</a:t>
            </a:r>
            <a:r>
              <a:rPr lang="hr-HR" sz="2200" baseline="-25000" dirty="0" smtClean="0"/>
              <a:t>atm</a:t>
            </a:r>
            <a:endParaRPr lang="hr-HR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6411185" y="2392655"/>
            <a:ext cx="1140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p</a:t>
            </a:r>
            <a:r>
              <a:rPr lang="hr-HR" sz="2200" baseline="-25000" dirty="0" smtClean="0"/>
              <a:t>f</a:t>
            </a:r>
            <a:endParaRPr lang="hr-H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42855" y="2993420"/>
                <a:ext cx="35509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r-H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)=</m:t>
                      </m:r>
                      <m:r>
                        <a:rPr lang="hr-HR" sz="2000" b="0" i="1" smtClean="0">
                          <a:latin typeface="Cambria Math"/>
                        </a:rPr>
                        <m:t>𝑛𝑅𝑇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55" y="2993420"/>
                <a:ext cx="3550908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2158" y="4001617"/>
                <a:ext cx="2208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i="1" smtClean="0">
                              <a:latin typeface="Cambria Math"/>
                            </a:rPr>
                            <m:t>𝑝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)=</m:t>
                      </m:r>
                      <m:r>
                        <a:rPr lang="hr-HR" sz="2000" b="0" i="1" smtClean="0">
                          <a:latin typeface="Cambria Math"/>
                        </a:rPr>
                        <m:t>𝑛𝑅𝑇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58" y="4001617"/>
                <a:ext cx="2208553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25537" y="2920429"/>
                <a:ext cx="1676613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r-H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</a:rPr>
                        <m:t>𝑛𝑅𝑇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37" y="2920429"/>
                <a:ext cx="1676613" cy="424732"/>
              </a:xfrm>
              <a:prstGeom prst="rect">
                <a:avLst/>
              </a:prstGeom>
              <a:blipFill rotWithShape="1"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4057" y="4427926"/>
                <a:ext cx="2963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hr-HR" sz="2400" b="0" i="1" smtClean="0">
                          <a:latin typeface="Cambria Math"/>
                        </a:rPr>
                        <m:t>𝑑𝑊</m:t>
                      </m:r>
                      <m:r>
                        <a:rPr lang="hr-HR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hr-H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hr-HR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hr-HR" sz="24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57" y="4427926"/>
                <a:ext cx="296376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8735" y="6216014"/>
                <a:ext cx="7303415" cy="523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hr-HR" sz="200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hr-H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hr-H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hr-H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hr-HR" sz="20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sup>
                      <m:e>
                        <m:r>
                          <a:rPr lang="hr-HR" sz="2000" i="1">
                            <a:latin typeface="Cambria Math"/>
                          </a:rPr>
                          <m:t>𝑝𝑑</m:t>
                        </m:r>
                        <m:sSub>
                          <m:sSubPr>
                            <m:ctrlPr>
                              <a:rPr lang="hr-H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hr-H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hr-HR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hr-HR" dirty="0" smtClean="0"/>
                  <a:t>varies for inflation/deflation – </a:t>
                </a:r>
                <a:r>
                  <a:rPr lang="hr-HR" i="1" dirty="0" smtClean="0"/>
                  <a:t>determined from the graph </a:t>
                </a:r>
                <a:endParaRPr lang="hr-HR" i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35" y="6216014"/>
                <a:ext cx="7303415" cy="523348"/>
              </a:xfrm>
              <a:prstGeom prst="rect">
                <a:avLst/>
              </a:prstGeom>
              <a:blipFill rotWithShape="1">
                <a:blip r:embed="rId6"/>
                <a:stretch>
                  <a:fillRect l="-6511" t="-113953" r="-501" b="-16162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599" y="5220188"/>
                <a:ext cx="5544233" cy="938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/>
                        </a:rPr>
                        <m:t>𝑊</m:t>
                      </m:r>
                      <m:r>
                        <a:rPr lang="hr-HR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hr-HR" sz="24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hr-H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hr-HR" sz="2400" b="0" i="1" smtClean="0">
                              <a:latin typeface="Cambria Math"/>
                            </a:rPr>
                            <m:t>𝑝𝑑</m:t>
                          </m:r>
                          <m:sSub>
                            <m:sSubPr>
                              <m:ctrlPr>
                                <a:rPr lang="hr-H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hr-HR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hr-HR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hr-HR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func>
                        <m:funcPr>
                          <m:ctrlPr>
                            <a:rPr lang="hr-HR" sz="24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hr-H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r-HR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−1)+</m:t>
                          </m:r>
                          <m:sSub>
                            <m:sSubPr>
                              <m:ctrlPr>
                                <a:rPr lang="hr-H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r-HR" sz="2400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99" y="5220188"/>
                <a:ext cx="5544233" cy="93820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hr-HR" dirty="0" smtClean="0"/>
              <a:t>PISTON MODEL ~ energy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740263" y="1690321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</a:t>
            </a:r>
            <a:r>
              <a:rPr lang="hr-HR" sz="2000" baseline="-25000" dirty="0" smtClean="0"/>
              <a:t>20 </a:t>
            </a:r>
            <a:r>
              <a:rPr lang="hr-HR" sz="2000" dirty="0" smtClean="0"/>
              <a:t>= V</a:t>
            </a:r>
            <a:r>
              <a:rPr lang="hr-HR" sz="2000" baseline="-25000" dirty="0" smtClean="0"/>
              <a:t>piston</a:t>
            </a:r>
            <a:endParaRPr lang="hr-HR" sz="2000" dirty="0"/>
          </a:p>
        </p:txBody>
      </p:sp>
      <p:sp>
        <p:nvSpPr>
          <p:cNvPr id="5" name="Rectangle 4"/>
          <p:cNvSpPr/>
          <p:nvPr/>
        </p:nvSpPr>
        <p:spPr>
          <a:xfrm>
            <a:off x="6530228" y="1626989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</a:t>
            </a:r>
            <a:r>
              <a:rPr lang="hr-HR" sz="2000" baseline="-25000" dirty="0" smtClean="0"/>
              <a:t>2f  </a:t>
            </a:r>
            <a:r>
              <a:rPr lang="hr-HR" sz="2000" dirty="0" smtClean="0"/>
              <a:t>= 0</a:t>
            </a:r>
            <a:endParaRPr lang="hr-HR" sz="2000" dirty="0"/>
          </a:p>
        </p:txBody>
      </p:sp>
      <p:sp>
        <p:nvSpPr>
          <p:cNvPr id="6" name="Oval 5"/>
          <p:cNvSpPr/>
          <p:nvPr/>
        </p:nvSpPr>
        <p:spPr>
          <a:xfrm>
            <a:off x="1127513" y="1951025"/>
            <a:ext cx="569639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Oval 8"/>
          <p:cNvSpPr/>
          <p:nvPr/>
        </p:nvSpPr>
        <p:spPr>
          <a:xfrm>
            <a:off x="4614006" y="1435903"/>
            <a:ext cx="1660247" cy="124626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V</a:t>
            </a:r>
            <a:r>
              <a:rPr lang="hr-HR" sz="2400" baseline="-25000" dirty="0" smtClean="0"/>
              <a:t>1f</a:t>
            </a:r>
            <a:endParaRPr lang="hr-HR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666435" y="2059037"/>
            <a:ext cx="84859" cy="14401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ounded Rectangle 11"/>
          <p:cNvSpPr/>
          <p:nvPr/>
        </p:nvSpPr>
        <p:spPr>
          <a:xfrm flipV="1">
            <a:off x="6274253" y="1972599"/>
            <a:ext cx="147962" cy="20764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3155449" y="1690321"/>
            <a:ext cx="241245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6411185" y="1626991"/>
            <a:ext cx="216024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ight Arrow 21"/>
          <p:cNvSpPr/>
          <p:nvPr/>
        </p:nvSpPr>
        <p:spPr>
          <a:xfrm rot="10800000">
            <a:off x="3236200" y="2005031"/>
            <a:ext cx="756084" cy="25202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xtBox 22"/>
          <p:cNvSpPr txBox="1"/>
          <p:nvPr/>
        </p:nvSpPr>
        <p:spPr>
          <a:xfrm>
            <a:off x="493324" y="1930990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V</a:t>
            </a:r>
            <a:r>
              <a:rPr lang="hr-HR" sz="2400" baseline="-25000" dirty="0" smtClean="0"/>
              <a:t>10</a:t>
            </a:r>
            <a:endParaRPr lang="hr-HR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740263" y="2491087"/>
            <a:ext cx="12859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dirty="0" smtClean="0"/>
              <a:t>p</a:t>
            </a:r>
            <a:r>
              <a:rPr lang="hr-HR" sz="2200" baseline="-25000" dirty="0" smtClean="0"/>
              <a:t>0</a:t>
            </a:r>
            <a:r>
              <a:rPr lang="hr-HR" sz="2200" dirty="0" smtClean="0"/>
              <a:t> = p</a:t>
            </a:r>
            <a:r>
              <a:rPr lang="hr-HR" sz="2200" baseline="-25000" dirty="0" smtClean="0"/>
              <a:t>atm</a:t>
            </a:r>
            <a:endParaRPr lang="hr-HR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6411185" y="2392655"/>
            <a:ext cx="1140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p</a:t>
            </a:r>
            <a:r>
              <a:rPr lang="hr-HR" sz="2200" baseline="-25000" dirty="0" smtClean="0"/>
              <a:t>f</a:t>
            </a:r>
            <a:endParaRPr lang="hr-H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42855" y="2993420"/>
                <a:ext cx="35509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r-H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)=</m:t>
                      </m:r>
                      <m:r>
                        <a:rPr lang="hr-HR" sz="2000" b="0" i="1" smtClean="0">
                          <a:latin typeface="Cambria Math"/>
                        </a:rPr>
                        <m:t>𝑛𝑅𝑇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55" y="2993420"/>
                <a:ext cx="3550908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3324" y="3679721"/>
                <a:ext cx="3233449" cy="2061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i="1" smtClean="0">
                              <a:latin typeface="Cambria Math"/>
                            </a:rPr>
                            <m:t>𝑝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hr-HR" sz="2000" b="0" dirty="0" smtClean="0"/>
              </a:p>
              <a:p>
                <a:endParaRPr lang="hr-HR" sz="5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𝑑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𝑑𝑝</m:t>
                      </m:r>
                    </m:oMath>
                  </m:oMathPara>
                </a14:m>
                <a:endParaRPr lang="hr-HR" sz="2000" b="0" dirty="0" smtClean="0">
                  <a:ea typeface="Cambria Math"/>
                </a:endParaRPr>
              </a:p>
              <a:p>
                <a:endParaRPr lang="hr-HR" sz="2000" b="0" dirty="0" smtClean="0">
                  <a:ea typeface="Cambria Math"/>
                </a:endParaRPr>
              </a:p>
              <a:p>
                <a:endParaRPr lang="hr-HR" sz="2000" b="0" dirty="0" smtClean="0">
                  <a:ea typeface="Cambria Math"/>
                </a:endParaRPr>
              </a:p>
              <a:p>
                <a:endParaRPr lang="hr-HR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24" y="3679721"/>
                <a:ext cx="3233449" cy="20619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25537" y="2920429"/>
                <a:ext cx="1676613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r-H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</a:rPr>
                        <m:t>𝑛𝑅𝑇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37" y="2920429"/>
                <a:ext cx="1676613" cy="424732"/>
              </a:xfrm>
              <a:prstGeom prst="rect">
                <a:avLst/>
              </a:prstGeom>
              <a:blipFill rotWithShape="1"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0" y="5373216"/>
                <a:ext cx="8399628" cy="1336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hr-H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hr-HR" sz="2800" b="0" i="1" smtClean="0">
                          <a:latin typeface="Cambria Math"/>
                        </a:rPr>
                        <m:t>𝑑𝑊</m:t>
                      </m:r>
                      <m:r>
                        <a:rPr lang="hr-HR" sz="2800" b="0" i="1" smtClean="0">
                          <a:latin typeface="Cambria Math"/>
                        </a:rPr>
                        <m:t>=</m:t>
                      </m:r>
                      <m:r>
                        <a:rPr lang="hr-HR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hr-HR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400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hr-HR" sz="2400" i="1" dirty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hr-HR" sz="2400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i="1" dirty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r-HR" sz="2400" i="1" dirty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hr-HR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r-HR" sz="24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r-HR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hr-HR" sz="24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hr-HR" sz="24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hr-HR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4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hr-HR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hr-HR" sz="2400" i="1">
                              <a:latin typeface="Cambria Math"/>
                              <a:ea typeface="Cambria Math"/>
                            </a:rPr>
                            <m:t>𝑑𝑝</m:t>
                          </m:r>
                        </m:e>
                      </m:d>
                      <m:r>
                        <a:rPr lang="hr-HR" sz="2400" b="0" i="1" dirty="0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hr-HR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hr-HR" sz="2400" i="1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hr-H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400" b="0" i="1" smtClean="0">
                          <a:latin typeface="Cambria Math"/>
                        </a:rPr>
                        <m:t>                           </m:t>
                      </m:r>
                      <m:nary>
                        <m:naryPr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hr-HR" sz="2400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73216"/>
                <a:ext cx="8399628" cy="13361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04278" y="4094654"/>
                <a:ext cx="2647263" cy="583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2000" i="1">
                        <a:latin typeface="Cambria Math"/>
                        <a:ea typeface="Cambria Math"/>
                      </a:rPr>
                      <m:t>𝑑</m:t>
                    </m:r>
                    <m:sSub>
                      <m:sSubPr>
                        <m:ctrlPr>
                          <a:rPr lang="hr-HR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hr-HR" sz="2000" dirty="0">
                        <a:ea typeface="Cambria Math"/>
                      </a:rPr>
                      <m:t>=</m:t>
                    </m:r>
                    <m:r>
                      <a:rPr lang="hr-HR" sz="20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hr-HR" sz="2000" i="1" dirty="0">
                        <a:latin typeface="Cambria Math"/>
                        <a:ea typeface="Cambria Math"/>
                      </a:rPr>
                      <m:t>𝑑</m:t>
                    </m:r>
                    <m:sSub>
                      <m:sSubPr>
                        <m:ctrlPr>
                          <a:rPr lang="hr-HR" sz="20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r-HR" sz="2000" i="1" dirty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hr-HR" sz="2000" i="1" dirty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hr-HR" sz="2000" dirty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hr-HR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hr-HR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hr-HR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r-HR" sz="2000" i="1">
                        <a:latin typeface="Cambria Math"/>
                        <a:ea typeface="Cambria Math"/>
                      </a:rPr>
                      <m:t>𝑑𝑝</m:t>
                    </m:r>
                  </m:oMath>
                </a14:m>
                <a:endParaRPr lang="hr-HR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278" y="4094654"/>
                <a:ext cx="2647263" cy="5836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8032" y="5049134"/>
                <a:ext cx="2963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hr-HR" sz="2400" i="1">
                          <a:latin typeface="Cambria Math"/>
                        </a:rPr>
                        <m:t>𝑑𝑊</m:t>
                      </m:r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400" i="1">
                              <a:latin typeface="Cambria Math"/>
                            </a:rPr>
                            <m:t>𝑝</m:t>
                          </m:r>
                          <m:r>
                            <a:rPr lang="hr-HR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hr-HR" sz="2400" i="1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hr-H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32" y="5049134"/>
                <a:ext cx="296376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5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hr-HR" smtClean="0"/>
              <a:t>PISTON MODEL ~ energy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1599" y="5220188"/>
                <a:ext cx="5544233" cy="938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/>
                        </a:rPr>
                        <m:t>𝑊</m:t>
                      </m:r>
                      <m:r>
                        <a:rPr lang="hr-HR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hr-HR" sz="24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hr-H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hr-HR" sz="2400" b="0" i="1" smtClean="0">
                              <a:latin typeface="Cambria Math"/>
                            </a:rPr>
                            <m:t>𝑝𝑑</m:t>
                          </m:r>
                          <m:sSub>
                            <m:sSubPr>
                              <m:ctrlPr>
                                <a:rPr lang="hr-H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hr-HR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hr-HR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hr-HR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func>
                        <m:funcPr>
                          <m:ctrlPr>
                            <a:rPr lang="hr-HR" sz="24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hr-H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r-HR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−1)+</m:t>
                          </m:r>
                          <m:sSub>
                            <m:sSubPr>
                              <m:ctrlPr>
                                <a:rPr lang="hr-H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r-HR" sz="2400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99" y="5220188"/>
                <a:ext cx="5544233" cy="9382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1601" y="1540699"/>
                <a:ext cx="4393762" cy="980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hr-H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hr-HR" sz="2000" b="0" i="1" smtClean="0">
                          <a:latin typeface="Cambria Math"/>
                        </a:rPr>
                        <m:t>𝑑𝑊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hr-HR" i="1" dirty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hr-HR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i="1" dirty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r-HR" i="1" dirty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hr-H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𝑑𝑝</m:t>
                          </m:r>
                        </m:e>
                      </m:d>
                      <m:r>
                        <a:rPr lang="hr-HR" b="0" i="1" dirty="0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hr-H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hr-HR" i="1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hr-H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01" y="1540699"/>
                <a:ext cx="4393762" cy="9800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1600" y="2286602"/>
                <a:ext cx="5868144" cy="101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hr-H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hr-HR" sz="2000" b="0" i="1" smtClean="0">
                          <a:latin typeface="Cambria Math"/>
                        </a:rPr>
                        <m:t>𝑑𝑊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r>
                        <a:rPr lang="hr-HR" dirty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hr-HR" i="1" dirty="0">
                          <a:latin typeface="Cambria Math"/>
                          <a:ea typeface="Cambria Math"/>
                        </a:rPr>
                        <m:t>𝑝𝑑</m:t>
                      </m:r>
                      <m:sSub>
                        <m:sSubPr>
                          <m:ctrlPr>
                            <a:rPr lang="hr-HR" i="1" dirty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i="1" dirty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i="1" dirty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𝑝</m:t>
                          </m:r>
                        </m:den>
                      </m:f>
                      <m:r>
                        <a:rPr lang="hr-HR" i="1">
                          <a:latin typeface="Cambria Math"/>
                          <a:ea typeface="Cambria Math"/>
                        </a:rPr>
                        <m:t>𝑑𝑝</m:t>
                      </m:r>
                      <m:r>
                        <a:rPr lang="hr-HR" b="0" i="1" dirty="0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hr-H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hr-HR" i="1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hr-H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</a:rPr>
                        <m:t>                           </m:t>
                      </m:r>
                      <m:nary>
                        <m:naryPr>
                          <m:ctrlPr>
                            <a:rPr lang="hr-HR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hr-H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hr-HR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00" y="2286602"/>
                <a:ext cx="5868144" cy="10148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1254" y="3487765"/>
                <a:ext cx="5186850" cy="867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200" b="0" i="1" smtClean="0">
                          <a:latin typeface="Cambria Math"/>
                        </a:rPr>
                        <m:t>𝑊</m:t>
                      </m:r>
                      <m:r>
                        <a:rPr lang="hr-HR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hr-HR" sz="22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hr-H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2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hr-HR" sz="2200" b="0" i="1" smtClean="0">
                              <a:latin typeface="Cambria Math"/>
                            </a:rPr>
                            <m:t>𝑝𝑑</m:t>
                          </m:r>
                          <m:sSub>
                            <m:sSubPr>
                              <m:ctrlPr>
                                <a:rPr lang="hr-H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r-HR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hr-HR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hr-HR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2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func>
                        <m:funcPr>
                          <m:ctrlPr>
                            <a:rPr lang="hr-HR" sz="2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2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hr-H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r-HR" sz="22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r-HR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r-HR" sz="2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hr-HR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e>
                      </m:func>
                      <m:sSub>
                        <m:sSubPr>
                          <m:ctrlPr>
                            <a:rPr lang="hr-HR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hr-HR" sz="22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hr-HR" sz="2200" b="0" i="0" smtClean="0">
                          <a:latin typeface="Cambria Math"/>
                        </a:rPr>
                        <m:t>(0−</m:t>
                      </m:r>
                      <m:sSub>
                        <m:sSubPr>
                          <m:ctrlPr>
                            <a:rPr lang="hr-H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hr-HR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r-HR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54" y="3487765"/>
                <a:ext cx="5186850" cy="8678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52027" y="3487765"/>
                <a:ext cx="2565126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r-H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027" y="3487765"/>
                <a:ext cx="2565126" cy="424732"/>
              </a:xfrm>
              <a:prstGeom prst="rect">
                <a:avLst/>
              </a:prstGeom>
              <a:blipFill rotWithShape="1"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52027" y="3975688"/>
                <a:ext cx="1906996" cy="665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027" y="3975688"/>
                <a:ext cx="1906996" cy="6658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7794" y="4563275"/>
                <a:ext cx="6790866" cy="656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/>
                      </a:rPr>
                      <m:t>𝑊</m:t>
                    </m:r>
                    <m:r>
                      <a:rPr lang="hr-HR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hr-HR" sz="2400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hr-H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hr-H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sup>
                      <m:e>
                        <m:r>
                          <a:rPr lang="hr-HR" sz="2400" b="0" i="1" smtClean="0">
                            <a:latin typeface="Cambria Math"/>
                          </a:rPr>
                          <m:t>𝑝𝑑</m:t>
                        </m:r>
                        <m:sSub>
                          <m:sSubPr>
                            <m:ctrlPr>
                              <a:rPr lang="hr-H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hr-HR" sz="24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hr-HR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hr-HR" sz="24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hr-HR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hr-HR" sz="24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  <m:func>
                      <m:funcPr>
                        <m:ctrlPr>
                          <a:rPr lang="hr-HR" sz="24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/>
                            <a:ea typeface="Cambria Math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hr-HR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r-HR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hr-HR" sz="2400" b="0" i="1" smtClean="0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hr-HR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hr-H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hr-HR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e>
                    </m:func>
                    <m:sSub>
                      <m:sSubPr>
                        <m:ctrlPr>
                          <a:rPr lang="hr-H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hr-HR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hr-HR" sz="24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hr-HR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hr-HR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r-H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hr-H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hr-HR" sz="20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hr-HR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10</m:t>
                        </m:r>
                      </m:sub>
                    </m:sSub>
                  </m:oMath>
                </a14:m>
                <a:r>
                  <a:rPr lang="hr-HR" sz="2000" dirty="0" smtClean="0"/>
                  <a:t>)</a:t>
                </a:r>
                <a:endParaRPr lang="hr-HR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94" y="4563275"/>
                <a:ext cx="6790866" cy="6569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8735" y="6216014"/>
                <a:ext cx="7303415" cy="523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hr-HR" sz="200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hr-H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hr-H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hr-H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hr-HR" sz="20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sup>
                      <m:e>
                        <m:r>
                          <a:rPr lang="hr-HR" sz="2000" i="1">
                            <a:latin typeface="Cambria Math"/>
                          </a:rPr>
                          <m:t>𝑝𝑑</m:t>
                        </m:r>
                        <m:sSub>
                          <m:sSubPr>
                            <m:ctrlPr>
                              <a:rPr lang="hr-H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hr-H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hr-HR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hr-HR" dirty="0" smtClean="0"/>
                  <a:t>varies for inflation/deflation – </a:t>
                </a:r>
                <a:r>
                  <a:rPr lang="hr-HR" i="1" dirty="0" smtClean="0"/>
                  <a:t>determined from the graph </a:t>
                </a:r>
                <a:endParaRPr lang="hr-HR" i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35" y="6216014"/>
                <a:ext cx="7303415" cy="523348"/>
              </a:xfrm>
              <a:prstGeom prst="rect">
                <a:avLst/>
              </a:prstGeom>
              <a:blipFill rotWithShape="1">
                <a:blip r:embed="rId9"/>
                <a:stretch>
                  <a:fillRect l="-6511" t="-113953" r="-501" b="-16162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6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1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hr-HR" dirty="0" smtClean="0"/>
                  <a:t>elastic energy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𝑈</m:t>
                    </m:r>
                    <m:r>
                      <a:rPr lang="hr-HR" b="0" i="1" smtClean="0">
                        <a:latin typeface="Cambria Math"/>
                      </a:rPr>
                      <m:t>=4</m:t>
                    </m:r>
                    <m:r>
                      <a:rPr lang="hr-HR" b="0" i="1" smtClean="0">
                        <a:latin typeface="Cambria Math"/>
                        <a:ea typeface="Cambria Math"/>
                      </a:rPr>
                      <m:t>𝜋</m:t>
                    </m:r>
                    <m:sSubSup>
                      <m:sSubSupPr>
                        <m:ctrlPr>
                          <a:rPr lang="hr-HR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hr-HR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hr-HR" b="0" i="1" baseline="-25000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b/>
                      <m:sup>
                        <m:r>
                          <a:rPr lang="hr-H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hr-HR" b="0" i="1" smtClean="0">
                        <a:latin typeface="Cambria Math"/>
                        <a:ea typeface="Cambria Math"/>
                      </a:rPr>
                      <m:t>𝜅</m:t>
                    </m:r>
                    <m:r>
                      <a:rPr lang="hr-HR" b="0" i="1" smtClean="0">
                        <a:latin typeface="Cambria Math"/>
                        <a:ea typeface="Cambria Math"/>
                      </a:rPr>
                      <m:t>𝑅𝑇</m:t>
                    </m:r>
                    <m:d>
                      <m:dPr>
                        <m:ctrlPr>
                          <a:rPr lang="hr-H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hr-H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hr-HR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r-H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hr-HR" i="1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hr-HR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r>
                          <a:rPr lang="hr-HR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</m:e>
                    </m:d>
                  </m:oMath>
                </a14:m>
                <a:r>
                  <a:rPr lang="hr-HR" dirty="0">
                    <a:ea typeface="Cambria Math"/>
                  </a:rPr>
                  <a:t> </a:t>
                </a:r>
                <a:r>
                  <a:rPr lang="hr-HR" dirty="0" smtClean="0">
                    <a:ea typeface="Cambria Math"/>
                  </a:rPr>
                  <a:t>	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hr-HR" sz="2400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hr-HR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r-HR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num>
                      <m:den>
                        <m:r>
                          <a:rPr lang="hr-HR" sz="24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hr-HR" sz="2400" b="0" i="1" baseline="-25000" smtClean="0">
                            <a:latin typeface="Cambria Math"/>
                            <a:ea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hr-HR" sz="2000" b="0" baseline="-250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hr-HR" sz="20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hr-HR" sz="2000" b="0" i="0" smtClean="0">
                        <a:latin typeface="Cambria Math"/>
                        <a:ea typeface="Cambria Math"/>
                      </a:rPr>
                      <m:t>relative</m:t>
                    </m:r>
                    <m:r>
                      <a:rPr lang="hr-HR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hr-HR" sz="2000" b="0" i="0" smtClean="0">
                        <a:latin typeface="Cambria Math"/>
                        <a:ea typeface="Cambria Math"/>
                      </a:rPr>
                      <m:t>strain</m:t>
                    </m:r>
                  </m:oMath>
                </a14:m>
                <a:endParaRPr lang="hr-HR" sz="2000" b="0" i="0" dirty="0" smtClean="0">
                  <a:latin typeface="Cambria Math"/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hr-HR" sz="2000" i="1">
                        <a:latin typeface="Cambria Math"/>
                        <a:ea typeface="Cambria Math"/>
                      </a:rPr>
                      <m:t>𝜅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𝑟𝑢𝑏𝑏𝑒𝑟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𝑝𝑟𝑜𝑝𝑒𝑟𝑡𝑦</m:t>
                    </m:r>
                  </m:oMath>
                </a14:m>
                <a:endParaRPr lang="hr-HR" sz="2000" b="0" baseline="-25000" dirty="0" smtClean="0">
                  <a:ea typeface="Cambria Math"/>
                </a:endParaRPr>
              </a:p>
              <a:p>
                <a:pPr marL="731520" lvl="2" indent="0">
                  <a:buNone/>
                </a:pPr>
                <a:endParaRPr lang="hr-HR" b="0" baseline="-25000" dirty="0" smtClean="0">
                  <a:ea typeface="Cambria Math"/>
                </a:endParaRPr>
              </a:p>
              <a:p>
                <a:pPr marL="731520" lvl="2" indent="0">
                  <a:buNone/>
                </a:pPr>
                <a:endParaRPr lang="hr-HR" b="0" baseline="-25000" dirty="0" smtClean="0">
                  <a:ea typeface="Cambria Math"/>
                </a:endParaRPr>
              </a:p>
              <a:p>
                <a:pPr lvl="2"/>
                <a:endParaRPr lang="hr-HR" baseline="-25000" dirty="0">
                  <a:ea typeface="Cambria Math"/>
                </a:endParaRPr>
              </a:p>
              <a:p>
                <a:pPr lvl="2"/>
                <a:r>
                  <a:rPr lang="hr-HR" dirty="0" smtClean="0">
                    <a:ea typeface="Cambria Math"/>
                  </a:rPr>
                  <a:t>work needed to increase radius from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hr-HR" b="0" dirty="0" smtClean="0">
                    <a:ea typeface="Cambria Math"/>
                  </a:rPr>
                  <a:t> to </a:t>
                </a:r>
                <a:r>
                  <a:rPr lang="hr-HR" b="0" i="1" dirty="0" smtClean="0">
                    <a:ea typeface="Cambria Math"/>
                  </a:rPr>
                  <a:t>r+dr under pressure difference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hr-HR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hr-HR" b="0" i="1" smtClean="0">
                        <a:latin typeface="Cambria Math"/>
                        <a:ea typeface="Cambria Math"/>
                      </a:rPr>
                      <m:t> (</m:t>
                    </m:r>
                    <m:r>
                      <a:rPr lang="hr-HR" b="0" i="1" smtClean="0">
                        <a:latin typeface="Cambria Math"/>
                        <a:ea typeface="Cambria Math"/>
                      </a:rPr>
                      <m:t>𝑏𝑒𝑖𝑛𝑔</m:t>
                    </m:r>
                    <m:r>
                      <a:rPr lang="hr-H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hr-HR" b="0" i="1" smtClean="0">
                        <a:latin typeface="Cambria Math"/>
                        <a:ea typeface="Cambria Math"/>
                      </a:rPr>
                      <m:t>𝑜𝑣𝑒𝑟𝑝𝑟𝑒𝑠𝑠𝑢𝑟𝑒</m:t>
                    </m:r>
                    <m:r>
                      <a:rPr lang="hr-HR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hr-HR" b="0" i="1" dirty="0" smtClean="0">
                  <a:ea typeface="Cambria Math"/>
                </a:endParaRPr>
              </a:p>
              <a:p>
                <a:pPr marL="365760" lvl="1" indent="0">
                  <a:buNone/>
                </a:pPr>
                <a:endParaRPr lang="hr-HR" baseline="-25000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𝑑𝑊</m:t>
                      </m:r>
                      <m:r>
                        <a:rPr lang="hr-HR" b="0" i="1" smtClean="0">
                          <a:latin typeface="Cambria Math"/>
                        </a:rPr>
                        <m:t>=∆</m:t>
                      </m:r>
                      <m:r>
                        <a:rPr lang="hr-HR" b="0" i="1" smtClean="0">
                          <a:latin typeface="Cambria Math"/>
                        </a:rPr>
                        <m:t>𝑃𝑑𝑉</m:t>
                      </m:r>
                      <m:r>
                        <a:rPr lang="hr-HR" b="0" i="1" smtClean="0">
                          <a:latin typeface="Cambria Math"/>
                        </a:rPr>
                        <m:t>=∆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hr-HR" i="1">
                          <a:latin typeface="Cambria Math"/>
                        </a:rPr>
                        <m:t>4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𝜋</m:t>
                      </m:r>
                      <m:sSubSup>
                        <m:sSubSup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/>
                        <m:sup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𝑑𝑟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𝑑𝑈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𝑑𝑟</m:t>
                      </m:r>
                    </m:oMath>
                  </m:oMathPara>
                </a14:m>
                <a:endParaRPr lang="hr-HR" dirty="0" smtClean="0">
                  <a:ea typeface="Cambria Math"/>
                </a:endParaRPr>
              </a:p>
              <a:p>
                <a:pPr marL="365760" lvl="1" indent="0">
                  <a:buNone/>
                </a:pPr>
                <a:r>
                  <a:rPr lang="hr-HR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hr-HR" sz="2000" b="0" i="0" smtClean="0">
                        <a:latin typeface="Cambria Math"/>
                      </a:rPr>
                      <m:t>              </m:t>
                    </m:r>
                    <m:r>
                      <a:rPr lang="hr-HR" sz="2000" b="0" i="1" smtClean="0">
                        <a:latin typeface="Cambria Math"/>
                      </a:rPr>
                      <m:t>         </m:t>
                    </m:r>
                    <m:r>
                      <a:rPr lang="hr-HR" sz="2000" i="1">
                        <a:latin typeface="Cambria Math"/>
                      </a:rPr>
                      <m:t>𝑑𝑉</m:t>
                    </m:r>
                    <m:r>
                      <a:rPr lang="hr-HR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i="1">
                            <a:latin typeface="Cambria Math"/>
                          </a:rPr>
                          <m:t>𝑑</m:t>
                        </m:r>
                        <m:r>
                          <a:rPr lang="hr-HR" sz="20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hr-H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r-HR" sz="2000" i="1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hr-HR" sz="2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hr-HR" sz="2000" i="1">
                            <a:latin typeface="Cambria Math"/>
                          </a:rPr>
                          <m:t>𝑟</m:t>
                        </m:r>
                        <m:r>
                          <a:rPr lang="hr-HR" sz="2000" i="1" baseline="30000">
                            <a:latin typeface="Cambria Math"/>
                          </a:rPr>
                          <m:t>3</m:t>
                        </m:r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hr-HR" sz="2000" dirty="0">
                            <a:ea typeface="Cambria Math"/>
                          </a:rPr>
                          <m:t> </m:t>
                        </m:r>
                      </m:num>
                      <m:den>
                        <m:r>
                          <a:rPr lang="hr-HR" sz="2000" b="0" i="1" smtClean="0">
                            <a:latin typeface="Cambria Math"/>
                          </a:rPr>
                          <m:t>𝑑𝑟</m:t>
                        </m:r>
                      </m:den>
                    </m:f>
                    <m:r>
                      <a:rPr lang="hr-HR" sz="2000" b="0" i="1" smtClean="0">
                        <a:latin typeface="Cambria Math"/>
                      </a:rPr>
                      <m:t>=</m:t>
                    </m:r>
                    <m:r>
                      <a:rPr lang="hr-HR" sz="2000" i="1">
                        <a:latin typeface="Cambria Math"/>
                      </a:rPr>
                      <m:t>4</m:t>
                    </m:r>
                    <m:r>
                      <a:rPr lang="hr-HR" sz="2000" i="1">
                        <a:latin typeface="Cambria Math"/>
                        <a:ea typeface="Cambria Math"/>
                      </a:rPr>
                      <m:t>𝜋</m:t>
                    </m:r>
                    <m:sSubSup>
                      <m:sSubSupPr>
                        <m:ctrlPr>
                          <a:rPr lang="hr-HR" sz="20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/>
                      <m:sup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hr-HR" sz="2000" i="1">
                        <a:latin typeface="Cambria Math"/>
                        <a:ea typeface="Cambria Math"/>
                      </a:rPr>
                      <m:t>𝑑𝑟</m:t>
                    </m:r>
                  </m:oMath>
                </a14:m>
                <a:endParaRPr lang="hr-HR" sz="2000" baseline="-25000" dirty="0" smtClean="0"/>
              </a:p>
              <a:p>
                <a:pPr marL="365760" lvl="1" indent="0">
                  <a:buNone/>
                </a:pPr>
                <a:endParaRPr lang="hr-H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175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hr-HR" dirty="0" smtClean="0"/>
              <a:t>Baloon stretching – theoretical curve</a:t>
            </a:r>
            <a:endParaRPr lang="hr-HR" dirty="0"/>
          </a:p>
        </p:txBody>
      </p:sp>
      <p:grpSp>
        <p:nvGrpSpPr>
          <p:cNvPr id="6" name="Group 5"/>
          <p:cNvGrpSpPr/>
          <p:nvPr/>
        </p:nvGrpSpPr>
        <p:grpSpPr>
          <a:xfrm>
            <a:off x="5586382" y="1935924"/>
            <a:ext cx="2081962" cy="1709100"/>
            <a:chOff x="4722286" y="2420888"/>
            <a:chExt cx="2081962" cy="1709100"/>
          </a:xfrm>
        </p:grpSpPr>
        <p:sp>
          <p:nvSpPr>
            <p:cNvPr id="5" name="Oval 4"/>
            <p:cNvSpPr/>
            <p:nvPr/>
          </p:nvSpPr>
          <p:spPr>
            <a:xfrm>
              <a:off x="4722286" y="2420888"/>
              <a:ext cx="2081962" cy="1709100"/>
            </a:xfrm>
            <a:prstGeom prst="ellipse">
              <a:avLst/>
            </a:prstGeom>
            <a:ln w="5715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" name="Oval 3"/>
            <p:cNvSpPr/>
            <p:nvPr/>
          </p:nvSpPr>
          <p:spPr>
            <a:xfrm>
              <a:off x="4722286" y="2708920"/>
              <a:ext cx="1368152" cy="11605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initial volume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18156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hr-HR" dirty="0" smtClean="0"/>
              <a:t>Baloon stretching – theoretical curve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𝑒𝑙𝑎𝑠𝑡𝑖𝑐</m:t>
                      </m:r>
                      <m:r>
                        <a:rPr lang="hr-HR" b="0" i="1" smtClean="0">
                          <a:latin typeface="Cambria Math"/>
                        </a:rPr>
                        <m:t> </m:t>
                      </m:r>
                      <m:r>
                        <a:rPr lang="hr-HR" b="0" i="1" smtClean="0">
                          <a:latin typeface="Cambria Math"/>
                        </a:rPr>
                        <m:t>𝑒𝑛𝑒𝑟𝑔𝑦</m:t>
                      </m:r>
                      <m:r>
                        <a:rPr lang="hr-HR" b="0" i="1" smtClean="0">
                          <a:latin typeface="Cambria Math"/>
                        </a:rPr>
                        <m:t> </m:t>
                      </m:r>
                      <m:r>
                        <a:rPr lang="hr-HR" i="1">
                          <a:latin typeface="Cambria Math"/>
                        </a:rPr>
                        <m:t>𝑈</m:t>
                      </m:r>
                      <m:r>
                        <a:rPr lang="hr-HR" i="1">
                          <a:latin typeface="Cambria Math"/>
                        </a:rPr>
                        <m:t>=4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𝜋</m:t>
                      </m:r>
                      <m:sSubSup>
                        <m:sSubSup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hr-HR" i="1" baseline="-2500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b/>
                        <m:sup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hr-HR" i="1">
                          <a:latin typeface="Cambria Math"/>
                          <a:ea typeface="Cambria Math"/>
                        </a:rPr>
                        <m:t>𝜅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𝑅𝑇</m:t>
                      </m:r>
                      <m:d>
                        <m:d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hr-HR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hr-H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hr-HR" i="1" dirty="0" smtClean="0">
                  <a:latin typeface="Cambria Math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/>
                        </a:rPr>
                        <m:t>𝑑𝑊</m:t>
                      </m:r>
                      <m:r>
                        <a:rPr lang="hr-HR" i="1">
                          <a:latin typeface="Cambria Math"/>
                        </a:rPr>
                        <m:t>=∆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hr-HR" i="1">
                          <a:latin typeface="Cambria Math"/>
                        </a:rPr>
                        <m:t>4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𝜋</m:t>
                      </m:r>
                      <m:sSubSup>
                        <m:sSubSup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/>
                        <m:sup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hr-HR" i="1">
                          <a:latin typeface="Cambria Math"/>
                          <a:ea typeface="Cambria Math"/>
                        </a:rPr>
                        <m:t>𝑑𝑟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𝑑𝑈</m:t>
                              </m:r>
                            </m:num>
                            <m:den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r>
                        <a:rPr lang="hr-HR" i="1">
                          <a:latin typeface="Cambria Math"/>
                          <a:ea typeface="Cambria Math"/>
                        </a:rPr>
                        <m:t>𝑑𝑟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=16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𝜋𝜅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𝑅𝑇</m:t>
                      </m:r>
                      <m:d>
                        <m:d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hr-H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hr-HR" i="1" baseline="-2500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hr-HR" i="1" baseline="3000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hr-HR" i="1" baseline="3000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hr-HR" i="1">
                          <a:latin typeface="Cambria Math"/>
                          <a:ea typeface="Cambria Math"/>
                        </a:rPr>
                        <m:t>𝑑𝑟</m:t>
                      </m:r>
                    </m:oMath>
                  </m:oMathPara>
                </a14:m>
                <a:endParaRPr lang="hr-HR" dirty="0">
                  <a:ea typeface="Cambria Math"/>
                </a:endParaRPr>
              </a:p>
              <a:p>
                <a:pPr marL="365760" lvl="1" indent="0">
                  <a:buNone/>
                </a:pPr>
                <a:r>
                  <a:rPr lang="hr-HR" dirty="0"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/>
                      </a:rPr>
                      <m:t>∆</m:t>
                    </m:r>
                    <m:r>
                      <a:rPr lang="hr-HR" i="1">
                        <a:latin typeface="Cambria Math"/>
                      </a:rPr>
                      <m:t>𝑃</m:t>
                    </m:r>
                    <m:r>
                      <a:rPr lang="hr-HR" i="1">
                        <a:latin typeface="Cambria Math"/>
                      </a:rPr>
                      <m:t>=4</m:t>
                    </m:r>
                    <m:r>
                      <a:rPr lang="hr-HR" i="1">
                        <a:latin typeface="Cambria Math"/>
                        <a:ea typeface="Cambria Math"/>
                      </a:rPr>
                      <m:t>𝜅</m:t>
                    </m:r>
                    <m:r>
                      <a:rPr lang="hr-HR" i="1">
                        <a:latin typeface="Cambria Math"/>
                        <a:ea typeface="Cambria Math"/>
                      </a:rPr>
                      <m:t>𝑅𝑇</m:t>
                    </m:r>
                    <m:d>
                      <m:dPr>
                        <m:ctrlPr>
                          <a:rPr lang="hr-H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den>
                        </m:f>
                        <m:r>
                          <a:rPr lang="hr-HR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hr-H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hr-HR" i="1" baseline="-25000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hr-HR" i="1" baseline="3000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num>
                          <m:den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hr-HR" i="1" baseline="30000"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hr-HR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r-HR" i="1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hr-HR" i="1">
                            <a:latin typeface="Cambria Math"/>
                            <a:ea typeface="Cambria Math"/>
                          </a:rPr>
                          <m:t>𝜅</m:t>
                        </m:r>
                        <m:r>
                          <a:rPr lang="hr-HR" i="1">
                            <a:latin typeface="Cambria Math"/>
                            <a:ea typeface="Cambria Math"/>
                          </a:rPr>
                          <m:t>𝑅𝑇</m:t>
                        </m:r>
                      </m:num>
                      <m:den>
                        <m:r>
                          <a:rPr lang="hr-HR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hr-HR" i="1" baseline="-25000">
                            <a:latin typeface="Cambria Math"/>
                            <a:ea typeface="Cambria Math"/>
                          </a:rPr>
                          <m:t>0</m:t>
                        </m:r>
                      </m:den>
                    </m:f>
                    <m:d>
                      <m:dPr>
                        <m:ctrlPr>
                          <a:rPr lang="hr-H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hr-HR" i="1" baseline="-2500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num>
                          <m:den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den>
                        </m:f>
                        <m:r>
                          <a:rPr lang="hr-HR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hr-H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hr-HR" i="1" baseline="-25000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hr-HR" i="1" baseline="30000"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hr-HR" i="1" baseline="30000"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hr-HR" baseline="-25000" dirty="0"/>
              </a:p>
              <a:p>
                <a:pPr marL="365760" lvl="1" indent="0">
                  <a:buNone/>
                </a:pPr>
                <a:endParaRPr lang="hr-HR" baseline="-25000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𝑅𝑇</m:t>
                          </m:r>
                        </m:num>
                        <m:den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hr-HR" i="1" baseline="-25000"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hr-HR" i="1" smtClean="0">
                          <a:latin typeface="Cambria Math"/>
                          <a:ea typeface="Cambria Math"/>
                        </a:rPr>
                        <m:t>(</m:t>
                      </m:r>
                      <m:f>
                        <m:fPr>
                          <m:ctrlPr>
                            <a:rPr lang="hr-HR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hr-HR" dirty="0" smtClean="0"/>
              </a:p>
              <a:p>
                <a:pPr marL="365760" lvl="1" indent="0">
                  <a:buNone/>
                </a:pPr>
                <a:r>
                  <a:rPr lang="hr-HR" i="1" dirty="0" smtClean="0"/>
                  <a:t>final expression</a:t>
                </a:r>
              </a:p>
              <a:p>
                <a:pPr marL="365760" lvl="1" indent="0">
                  <a:buNone/>
                </a:pPr>
                <a:r>
                  <a:rPr lang="hr-HR" dirty="0" smtClean="0"/>
                  <a:t>			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hr-HR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hr-HR" i="1">
                        <a:latin typeface="Cambria Math"/>
                        <a:ea typeface="Cambria Math"/>
                      </a:rPr>
                      <m:t>=</m:t>
                    </m:r>
                    <m:r>
                      <a:rPr lang="hr-HR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hr-HR" i="1"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hr-H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r-HR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hr-HR" i="1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hr-HR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hr-H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r-HR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r-H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sup>
                        </m:sSup>
                      </m:den>
                    </m:f>
                    <m:r>
                      <a:rPr lang="hr-HR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hr-HR" dirty="0" smtClean="0"/>
              </a:p>
              <a:p>
                <a:pPr marL="365760" lvl="1" indent="0">
                  <a:buNone/>
                </a:pPr>
                <a:endParaRPr lang="hr-HR" dirty="0"/>
              </a:p>
              <a:p>
                <a:pPr marL="365760" lvl="1" indent="0">
                  <a:buNone/>
                </a:pPr>
                <a:endParaRPr lang="hr-H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10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Friction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hr-HR" dirty="0" smtClean="0"/>
              </a:p>
              <a:p>
                <a:endParaRPr lang="hr-HR" dirty="0" smtClean="0"/>
              </a:p>
              <a:p>
                <a:endParaRPr lang="hr-HR" dirty="0" smtClean="0"/>
              </a:p>
              <a:p>
                <a:endParaRPr lang="hr-HR" dirty="0" smtClean="0"/>
              </a:p>
              <a:p>
                <a:endParaRPr lang="hr-HR" dirty="0" smtClean="0"/>
              </a:p>
              <a:p>
                <a:endParaRPr lang="hr-HR" dirty="0" smtClean="0"/>
              </a:p>
              <a:p>
                <a:endParaRPr lang="hr-HR" dirty="0" smtClean="0"/>
              </a:p>
              <a:p>
                <a:endParaRPr lang="hr-HR" i="1" dirty="0" smtClean="0">
                  <a:latin typeface="Cambria Math"/>
                  <a:ea typeface="Cambria Math"/>
                </a:endParaRPr>
              </a:p>
              <a:p>
                <a:pPr marL="731520" lvl="2" indent="0">
                  <a:buNone/>
                </a:pPr>
                <a:endParaRPr lang="hr-HR" i="1" dirty="0">
                  <a:latin typeface="Cambria Math"/>
                  <a:ea typeface="Cambria Math"/>
                </a:endParaRPr>
              </a:p>
              <a:p>
                <a:pPr marL="73152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r>
                        <a:rPr lang="hr-HR" sz="2800" b="0" i="0" smtClean="0">
                          <a:latin typeface="Cambria Math"/>
                          <a:ea typeface="Cambria Math"/>
                        </a:rPr>
                        <m:t>=4.5</m:t>
                      </m:r>
                      <m:r>
                        <a:rPr lang="hr-HR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hr-HR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hr-HR" dirty="0" smtClean="0"/>
              </a:p>
              <a:p>
                <a:endParaRPr lang="hr-HR" dirty="0" smtClean="0"/>
              </a:p>
              <a:p>
                <a:endParaRPr lang="hr-HR" dirty="0" smtClean="0"/>
              </a:p>
              <a:p>
                <a:endParaRPr lang="hr-HR" dirty="0" smtClean="0"/>
              </a:p>
              <a:p>
                <a:endParaRPr lang="hr-HR" dirty="0" smtClean="0"/>
              </a:p>
              <a:p>
                <a:endParaRPr lang="hr-HR" dirty="0" smtClean="0"/>
              </a:p>
              <a:p>
                <a:endParaRPr lang="hr-HR" dirty="0" smtClean="0"/>
              </a:p>
              <a:p>
                <a:pPr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514116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b="9811"/>
          <a:stretch/>
        </p:blipFill>
        <p:spPr bwMode="auto">
          <a:xfrm>
            <a:off x="467544" y="1484784"/>
            <a:ext cx="6862887" cy="188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niOkvir 8"/>
          <p:cNvSpPr txBox="1"/>
          <p:nvPr/>
        </p:nvSpPr>
        <p:spPr>
          <a:xfrm>
            <a:off x="4320646" y="4552105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h - car-surface distance</a:t>
            </a:r>
            <a:endParaRPr lang="hr-HR" sz="2000" dirty="0"/>
          </a:p>
          <a:p>
            <a:r>
              <a:rPr lang="hr-HR" sz="2000" dirty="0" smtClean="0"/>
              <a:t>s - horizontal travelled distance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0700" y="34295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</a:t>
            </a:r>
            <a:r>
              <a:rPr lang="hr-HR" baseline="-25000" dirty="0" smtClean="0"/>
              <a:t>2</a:t>
            </a:r>
            <a:endParaRPr lang="hr-HR" baseline="-25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77556" y="2513672"/>
            <a:ext cx="899319" cy="5888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11760" y="2363855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l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7698" y="3798886"/>
                <a:ext cx="3590277" cy="1506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/>
                        </a:rPr>
                        <m:t>𝑚𝑔h</m:t>
                      </m:r>
                      <m:r>
                        <a:rPr lang="hr-HR" sz="2400" b="0" i="1" smtClean="0">
                          <a:latin typeface="Cambria Math"/>
                        </a:rPr>
                        <m:t>=</m:t>
                      </m:r>
                      <m:r>
                        <a:rPr lang="hr-HR" sz="2400" b="0" i="1" smtClean="0">
                          <a:latin typeface="Cambria Math"/>
                        </a:rPr>
                        <m:t>𝐹</m:t>
                      </m:r>
                      <m:r>
                        <a:rPr lang="hr-HR" sz="2400" b="0" i="1" baseline="-25000" smtClean="0">
                          <a:latin typeface="Cambria Math"/>
                        </a:rPr>
                        <m:t>1</m:t>
                      </m:r>
                      <m:r>
                        <a:rPr lang="hr-HR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400" b="0" i="1" smtClean="0">
                          <a:latin typeface="Cambria Math"/>
                        </a:rPr>
                        <m:t>𝑙</m:t>
                      </m:r>
                      <m:r>
                        <a:rPr lang="hr-HR" sz="2400" b="0" i="1" smtClean="0">
                          <a:latin typeface="Cambria Math"/>
                        </a:rPr>
                        <m:t>+</m:t>
                      </m:r>
                      <m:r>
                        <a:rPr lang="hr-HR" sz="2400" b="0" i="1" smtClean="0">
                          <a:latin typeface="Cambria Math"/>
                        </a:rPr>
                        <m:t>𝐹𝑔</m:t>
                      </m:r>
                      <m:r>
                        <a:rPr lang="hr-HR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4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hr-HR" sz="24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hr-HR" sz="2400" b="0" baseline="-2500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/>
                        </a:rPr>
                        <m:t>𝑚𝑔h</m:t>
                      </m:r>
                      <m:r>
                        <a:rPr lang="hr-HR" sz="2400" b="0" i="1" smtClean="0">
                          <a:latin typeface="Cambria Math"/>
                        </a:rPr>
                        <m:t>=</m:t>
                      </m:r>
                      <m:r>
                        <a:rPr lang="hr-HR" sz="2400" b="0" i="1" smtClean="0">
                          <a:latin typeface="Cambria Math"/>
                        </a:rPr>
                        <m:t>𝑚𝑔</m:t>
                      </m:r>
                      <m:r>
                        <a:rPr lang="hr-HR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f>
                        <m:fPr>
                          <m:ctrlPr>
                            <a:rPr lang="hr-H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400" i="1">
                              <a:latin typeface="Cambria Math"/>
                            </a:rPr>
                            <m:t>𝑠</m:t>
                          </m:r>
                          <m:r>
                            <a:rPr lang="hr-HR" sz="2400" i="1" baseline="-250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400" i="1">
                              <a:latin typeface="Cambria Math"/>
                            </a:rPr>
                            <m:t>𝑙</m:t>
                          </m:r>
                        </m:den>
                      </m:f>
                      <m:r>
                        <a:rPr lang="hr-HR" sz="2400" b="0" i="1" smtClean="0">
                          <a:latin typeface="Cambria Math"/>
                        </a:rPr>
                        <m:t>𝑙</m:t>
                      </m:r>
                      <m:r>
                        <a:rPr lang="hr-HR" sz="2400" b="0" i="1" smtClean="0">
                          <a:latin typeface="Cambria Math"/>
                        </a:rPr>
                        <m:t>+</m:t>
                      </m:r>
                      <m:r>
                        <a:rPr lang="hr-HR" sz="2400" b="0" i="1" smtClean="0">
                          <a:latin typeface="Cambria Math"/>
                        </a:rPr>
                        <m:t>𝑚𝑔</m:t>
                      </m:r>
                      <m:r>
                        <a:rPr lang="hr-HR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4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hr-HR" sz="24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hr-HR" sz="2400" baseline="-25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0" i="1" smtClean="0">
                          <a:latin typeface="Cambria Math"/>
                        </a:rPr>
                        <m:t>h</m:t>
                      </m:r>
                      <m:r>
                        <a:rPr lang="hr-HR" sz="2800" b="0" i="1" smtClean="0">
                          <a:latin typeface="Cambria Math"/>
                        </a:rPr>
                        <m:t>=</m:t>
                      </m:r>
                      <m:r>
                        <a:rPr lang="hr-HR" sz="28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400" b="1" i="1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𝒔</m:t>
                      </m:r>
                      <m:r>
                        <a:rPr lang="hr-HR" sz="2400" b="1" i="1" baseline="-2500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𝟏</m:t>
                      </m:r>
                      <m:r>
                        <a:rPr lang="hr-HR" sz="2400" b="1" i="1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r>
                        <a:rPr lang="hr-HR" sz="2400" b="1" i="1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𝒔</m:t>
                      </m:r>
                      <m:r>
                        <a:rPr lang="hr-HR" sz="2400" b="1" i="1" baseline="-2500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𝟐</m:t>
                      </m:r>
                      <m:r>
                        <a:rPr lang="hr-HR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8" y="3798886"/>
                <a:ext cx="3590277" cy="15064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185913" y="2733187"/>
                <a:ext cx="1465465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𝒔</m:t>
                      </m:r>
                      <m:r>
                        <a:rPr lang="hr-HR" sz="20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r>
                        <a:rPr lang="hr-HR" sz="20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𝒔</m:t>
                      </m:r>
                      <m:r>
                        <a:rPr lang="hr-HR" sz="2000" b="1" i="1" baseline="-2500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𝟏</m:t>
                      </m:r>
                      <m:r>
                        <a:rPr lang="hr-HR" sz="20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+</m:t>
                      </m:r>
                      <m:r>
                        <a:rPr lang="hr-HR" sz="20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𝒔</m:t>
                      </m:r>
                      <m:r>
                        <a:rPr lang="hr-HR" sz="2000" b="1" i="1" baseline="-2500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hr-HR" sz="2000" b="1" baseline="-25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913" y="2733187"/>
                <a:ext cx="1465465" cy="392993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2913660" y="3429554"/>
            <a:ext cx="35305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77556" y="3429554"/>
            <a:ext cx="89931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91536" y="34295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</a:t>
            </a:r>
            <a:r>
              <a:rPr lang="hr-HR" baseline="-25000" dirty="0" smtClean="0"/>
              <a:t>1</a:t>
            </a:r>
            <a:endParaRPr lang="hr-HR" baseline="-25000" dirty="0"/>
          </a:p>
        </p:txBody>
      </p:sp>
      <p:sp>
        <p:nvSpPr>
          <p:cNvPr id="27" name="Right Triangle 26"/>
          <p:cNvSpPr/>
          <p:nvPr/>
        </p:nvSpPr>
        <p:spPr>
          <a:xfrm>
            <a:off x="4721187" y="238792"/>
            <a:ext cx="2957640" cy="205535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" name="Rectangle 28"/>
          <p:cNvSpPr/>
          <p:nvPr/>
        </p:nvSpPr>
        <p:spPr>
          <a:xfrm rot="2086159">
            <a:off x="5615251" y="454224"/>
            <a:ext cx="681111" cy="3630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 29"/>
          <p:cNvSpPr/>
          <p:nvPr/>
        </p:nvSpPr>
        <p:spPr>
          <a:xfrm rot="-3300000">
            <a:off x="5692681" y="654685"/>
            <a:ext cx="197035" cy="4380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35" name="TextBox 1034"/>
          <p:cNvSpPr txBox="1"/>
          <p:nvPr/>
        </p:nvSpPr>
        <p:spPr>
          <a:xfrm>
            <a:off x="4981374" y="1036011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F</a:t>
            </a:r>
            <a:r>
              <a:rPr lang="hr-HR" sz="2000" baseline="-25000" dirty="0" smtClean="0"/>
              <a:t>1</a:t>
            </a:r>
            <a:endParaRPr lang="hr-HR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7" name="TextBox 1036"/>
              <p:cNvSpPr txBox="1"/>
              <p:nvPr/>
            </p:nvSpPr>
            <p:spPr>
              <a:xfrm>
                <a:off x="6892051" y="511380"/>
                <a:ext cx="1596784" cy="724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/>
                        </a:rPr>
                        <m:t>𝐹</m:t>
                      </m:r>
                      <m:r>
                        <a:rPr lang="hr-HR" sz="2400" b="0" i="1" baseline="-25000" smtClean="0">
                          <a:latin typeface="Cambria Math"/>
                        </a:rPr>
                        <m:t>1</m:t>
                      </m:r>
                      <m:r>
                        <a:rPr lang="hr-HR" sz="2400" b="0" i="1" smtClean="0">
                          <a:latin typeface="Cambria Math"/>
                        </a:rPr>
                        <m:t>=</m:t>
                      </m:r>
                      <m:r>
                        <a:rPr lang="hr-HR" sz="2400" b="0" i="1" smtClean="0">
                          <a:latin typeface="Cambria Math"/>
                        </a:rPr>
                        <m:t>𝐹𝑔</m:t>
                      </m:r>
                      <m:f>
                        <m:fPr>
                          <m:ctrlPr>
                            <a:rPr lang="hr-H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hr-HR" sz="2400" b="0" i="1" baseline="-2500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1037" name="TextBox 10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051" y="511380"/>
                <a:ext cx="1596784" cy="7246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 rot="2010208">
            <a:off x="5567475" y="745321"/>
            <a:ext cx="714909" cy="1091174"/>
          </a:xfrm>
          <a:prstGeom prst="rect">
            <a:avLst/>
          </a:prstGeom>
          <a:solidFill>
            <a:schemeClr val="bg2"/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09287" y="640163"/>
            <a:ext cx="1" cy="1304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909287" y="619229"/>
            <a:ext cx="631993" cy="4277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325709" y="619229"/>
            <a:ext cx="599220" cy="921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5935463" y="849227"/>
            <a:ext cx="57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F</a:t>
            </a:r>
            <a:r>
              <a:rPr lang="hr-HR" sz="2400" baseline="-25000" dirty="0" smtClean="0"/>
              <a:t>g</a:t>
            </a:r>
            <a:endParaRPr lang="hr-HR" sz="2400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6339076" y="60173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F</a:t>
            </a:r>
            <a:r>
              <a:rPr lang="hr-HR" baseline="-25000" dirty="0" smtClean="0"/>
              <a:t>2</a:t>
            </a:r>
            <a:endParaRPr lang="hr-H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val 63"/>
          <p:cNvSpPr/>
          <p:nvPr/>
        </p:nvSpPr>
        <p:spPr>
          <a:xfrm>
            <a:off x="2697714" y="4976120"/>
            <a:ext cx="3176761" cy="86469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PISTON MODEL ~ energy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 					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sz="900" dirty="0" smtClean="0"/>
          </a:p>
          <a:p>
            <a:r>
              <a:rPr lang="hr-HR" dirty="0" smtClean="0"/>
              <a:t>maximal available energy</a:t>
            </a:r>
          </a:p>
          <a:p>
            <a:pPr lvl="1"/>
            <a:r>
              <a:rPr lang="hr-HR" dirty="0" smtClean="0"/>
              <a:t>deflation work</a:t>
            </a:r>
            <a:endParaRPr lang="hr-HR" sz="1800" dirty="0" smtClean="0"/>
          </a:p>
          <a:p>
            <a:r>
              <a:rPr lang="hr-HR" dirty="0" smtClean="0"/>
              <a:t>same equations valid</a:t>
            </a:r>
            <a:endParaRPr lang="hr-HR" dirty="0"/>
          </a:p>
          <a:p>
            <a:endParaRPr lang="hr-HR" dirty="0" smtClean="0"/>
          </a:p>
        </p:txBody>
      </p:sp>
      <p:sp>
        <p:nvSpPr>
          <p:cNvPr id="43" name="Rectangle 42"/>
          <p:cNvSpPr/>
          <p:nvPr/>
        </p:nvSpPr>
        <p:spPr>
          <a:xfrm>
            <a:off x="5863444" y="1768361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dirty="0"/>
          </a:p>
        </p:txBody>
      </p:sp>
      <p:sp>
        <p:nvSpPr>
          <p:cNvPr id="44" name="Rectangle 43"/>
          <p:cNvSpPr/>
          <p:nvPr/>
        </p:nvSpPr>
        <p:spPr>
          <a:xfrm>
            <a:off x="2264099" y="1777037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dirty="0"/>
          </a:p>
        </p:txBody>
      </p:sp>
      <p:sp>
        <p:nvSpPr>
          <p:cNvPr id="45" name="Oval 44"/>
          <p:cNvSpPr/>
          <p:nvPr/>
        </p:nvSpPr>
        <p:spPr>
          <a:xfrm>
            <a:off x="5250694" y="2029065"/>
            <a:ext cx="569639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6" name="Oval 45"/>
          <p:cNvSpPr/>
          <p:nvPr/>
        </p:nvSpPr>
        <p:spPr>
          <a:xfrm>
            <a:off x="347877" y="1585951"/>
            <a:ext cx="1660247" cy="124626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V</a:t>
            </a:r>
            <a:r>
              <a:rPr lang="hr-HR" sz="2400" baseline="-25000" dirty="0" smtClean="0"/>
              <a:t>1f</a:t>
            </a:r>
            <a:endParaRPr lang="hr-HR" sz="2400" dirty="0"/>
          </a:p>
        </p:txBody>
      </p:sp>
      <p:sp>
        <p:nvSpPr>
          <p:cNvPr id="47" name="Rounded Rectangle 46"/>
          <p:cNvSpPr/>
          <p:nvPr/>
        </p:nvSpPr>
        <p:spPr>
          <a:xfrm>
            <a:off x="5789616" y="2137077"/>
            <a:ext cx="84859" cy="14401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Rounded Rectangle 47"/>
          <p:cNvSpPr/>
          <p:nvPr/>
        </p:nvSpPr>
        <p:spPr>
          <a:xfrm flipV="1">
            <a:off x="2008124" y="2122647"/>
            <a:ext cx="147962" cy="20764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Rectangle 48"/>
          <p:cNvSpPr/>
          <p:nvPr/>
        </p:nvSpPr>
        <p:spPr>
          <a:xfrm>
            <a:off x="7278630" y="1768361"/>
            <a:ext cx="241245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2145056" y="1777039"/>
            <a:ext cx="216024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TextBox 51"/>
          <p:cNvSpPr txBox="1"/>
          <p:nvPr/>
        </p:nvSpPr>
        <p:spPr>
          <a:xfrm>
            <a:off x="4616505" y="2009030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V</a:t>
            </a:r>
            <a:r>
              <a:rPr lang="hr-HR" sz="2400" baseline="-25000" dirty="0" smtClean="0"/>
              <a:t>10</a:t>
            </a:r>
            <a:endParaRPr lang="hr-HR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5863444" y="2569127"/>
            <a:ext cx="12859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dirty="0" smtClean="0"/>
              <a:t>p</a:t>
            </a:r>
            <a:r>
              <a:rPr lang="hr-HR" sz="2200" baseline="-25000" dirty="0" smtClean="0"/>
              <a:t>0</a:t>
            </a:r>
            <a:r>
              <a:rPr lang="hr-HR" sz="2200" dirty="0" smtClean="0"/>
              <a:t> = p</a:t>
            </a:r>
            <a:r>
              <a:rPr lang="hr-HR" sz="2200" baseline="-25000" dirty="0" smtClean="0"/>
              <a:t>atm</a:t>
            </a:r>
            <a:endParaRPr lang="hr-HR" sz="2200" dirty="0"/>
          </a:p>
        </p:txBody>
      </p:sp>
      <p:sp>
        <p:nvSpPr>
          <p:cNvPr id="54" name="TextBox 53"/>
          <p:cNvSpPr txBox="1"/>
          <p:nvPr/>
        </p:nvSpPr>
        <p:spPr>
          <a:xfrm>
            <a:off x="2145056" y="2542703"/>
            <a:ext cx="1140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p</a:t>
            </a:r>
            <a:r>
              <a:rPr lang="hr-HR" sz="2200" baseline="-25000" dirty="0" smtClean="0"/>
              <a:t>f</a:t>
            </a:r>
            <a:endParaRPr lang="hr-H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66036" y="3071460"/>
                <a:ext cx="35509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r-H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)=</m:t>
                      </m:r>
                      <m:r>
                        <a:rPr lang="hr-HR" sz="2000" b="0" i="1" smtClean="0">
                          <a:latin typeface="Cambria Math"/>
                        </a:rPr>
                        <m:t>𝑛𝑅𝑇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036" y="3071460"/>
                <a:ext cx="3550908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859408" y="3070477"/>
                <a:ext cx="1676613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r-H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</a:rPr>
                        <m:t>𝑛𝑅𝑇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08" y="3070477"/>
                <a:ext cx="1676613" cy="424732"/>
              </a:xfrm>
              <a:prstGeom prst="rect">
                <a:avLst/>
              </a:prstGeom>
              <a:blipFill rotWithShape="1">
                <a:blip r:embed="rId3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ight Arrow 56"/>
          <p:cNvSpPr/>
          <p:nvPr/>
        </p:nvSpPr>
        <p:spPr>
          <a:xfrm>
            <a:off x="2264099" y="2083073"/>
            <a:ext cx="756084" cy="25202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0" y="6037485"/>
                <a:ext cx="8796123" cy="695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hr-HR" sz="28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hr-HR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hr-HR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hr-HR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hr-HR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sup>
                      <m:e>
                        <m:r>
                          <a:rPr lang="hr-HR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𝑝𝑑</m:t>
                        </m:r>
                        <m:sSub>
                          <m:sSubPr>
                            <m:ctrlPr>
                              <a:rPr lang="hr-HR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hr-HR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hr-HR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hr-HR" sz="2000" dirty="0" smtClean="0">
                    <a:solidFill>
                      <a:schemeClr val="tx2"/>
                    </a:solidFill>
                  </a:rPr>
                  <a:t>varies for inflation/deflation – </a:t>
                </a:r>
                <a:r>
                  <a:rPr lang="hr-HR" sz="2000" b="1" i="1" dirty="0" smtClean="0">
                    <a:solidFill>
                      <a:schemeClr val="tx2"/>
                    </a:solidFill>
                  </a:rPr>
                  <a:t>determined experimentally</a:t>
                </a:r>
                <a:endParaRPr lang="hr-HR" sz="2000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37485"/>
                <a:ext cx="8796123" cy="6955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35818" y="4902608"/>
                <a:ext cx="5544233" cy="938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/>
                        </a:rPr>
                        <m:t>𝑊</m:t>
                      </m:r>
                      <m:r>
                        <a:rPr lang="hr-HR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hr-HR" sz="24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hr-H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hr-HR" sz="2400" b="0" i="1" smtClean="0">
                              <a:latin typeface="Cambria Math"/>
                            </a:rPr>
                            <m:t>𝑝𝑑</m:t>
                          </m:r>
                          <m:sSub>
                            <m:sSubPr>
                              <m:ctrlPr>
                                <a:rPr lang="hr-H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hr-HR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hr-HR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hr-HR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func>
                        <m:funcPr>
                          <m:ctrlPr>
                            <a:rPr lang="hr-HR" sz="24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hr-H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r-HR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−1)+</m:t>
                          </m:r>
                          <m:sSub>
                            <m:sSubPr>
                              <m:ctrlPr>
                                <a:rPr lang="hr-H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4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r-HR" sz="2400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18" y="4902608"/>
                <a:ext cx="5544233" cy="9382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5956440" y="5187045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2"/>
                </a:solidFill>
              </a:rPr>
              <a:t>known conditions</a:t>
            </a:r>
            <a:endParaRPr lang="hr-HR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7173" y="1407952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V</a:t>
            </a:r>
            <a:r>
              <a:rPr lang="hr-HR" baseline="-25000" dirty="0"/>
              <a:t>2f  </a:t>
            </a:r>
            <a:r>
              <a:rPr lang="hr-HR" dirty="0"/>
              <a:t>= 0</a:t>
            </a:r>
          </a:p>
          <a:p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20333" y="1398614"/>
                <a:ext cx="17305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dirty="0"/>
                  <a:t>V</a:t>
                </a:r>
                <a:r>
                  <a:rPr lang="hr-HR" baseline="-25000" dirty="0"/>
                  <a:t>2f  </a:t>
                </a:r>
                <a:r>
                  <a:rPr lang="hr-HR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hr-HR" i="1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hr-H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hr-HR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hr-HR" i="1">
                            <a:latin typeface="Cambria Math"/>
                          </a:rPr>
                          <m:t>20</m:t>
                        </m:r>
                      </m:sub>
                    </m:sSub>
                  </m:oMath>
                </a14:m>
                <a:r>
                  <a:rPr lang="hr-HR" dirty="0"/>
                  <a:t> </a:t>
                </a: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333" y="1398614"/>
                <a:ext cx="1730538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3169" t="-47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G:\DCIM\105OLYMP\P6020003.JPG"/>
          <p:cNvPicPr>
            <a:picLocks noChangeAspect="1" noChangeArrowheads="1"/>
          </p:cNvPicPr>
          <p:nvPr/>
        </p:nvPicPr>
        <p:blipFill rotWithShape="1">
          <a:blip r:embed="rId2" cstate="print"/>
          <a:srcRect l="1832" r="50633" b="5676"/>
          <a:stretch/>
        </p:blipFill>
        <p:spPr bwMode="auto">
          <a:xfrm>
            <a:off x="5459747" y="1772816"/>
            <a:ext cx="3312368" cy="4929573"/>
          </a:xfrm>
          <a:prstGeom prst="rect">
            <a:avLst/>
          </a:prstGeom>
          <a:noFill/>
        </p:spPr>
      </p:pic>
      <p:sp>
        <p:nvSpPr>
          <p:cNvPr id="1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Pressure / volume relation </a:t>
            </a:r>
            <a:br>
              <a:rPr lang="hr-HR" dirty="0" smtClean="0"/>
            </a:br>
            <a:r>
              <a:rPr lang="hr-HR" dirty="0" smtClean="0"/>
              <a:t>inflation and deflation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pressure</a:t>
            </a:r>
          </a:p>
          <a:p>
            <a:pPr lvl="1"/>
            <a:r>
              <a:rPr lang="hr-HR" sz="2400" dirty="0" smtClean="0"/>
              <a:t>digital pressure sensor</a:t>
            </a:r>
          </a:p>
          <a:p>
            <a:r>
              <a:rPr lang="hr-HR" sz="2800" dirty="0" smtClean="0"/>
              <a:t>volume</a:t>
            </a:r>
          </a:p>
          <a:p>
            <a:pPr lvl="2"/>
            <a:r>
              <a:rPr lang="hr-HR" dirty="0" smtClean="0"/>
              <a:t>photos taken at known pressure</a:t>
            </a:r>
          </a:p>
          <a:p>
            <a:pPr lvl="1"/>
            <a:r>
              <a:rPr lang="hr-HR" sz="2400" dirty="0" smtClean="0"/>
              <a:t>balloon edge coordinates </a:t>
            </a:r>
          </a:p>
          <a:p>
            <a:pPr lvl="2"/>
            <a:r>
              <a:rPr lang="hr-HR" sz="2000" dirty="0" smtClean="0"/>
              <a:t>balloon shape determined</a:t>
            </a:r>
          </a:p>
          <a:p>
            <a:pPr lvl="1"/>
            <a:r>
              <a:rPr lang="hr-HR" sz="2400" dirty="0"/>
              <a:t>balloon radius/height function </a:t>
            </a:r>
          </a:p>
          <a:p>
            <a:pPr lvl="2"/>
            <a:r>
              <a:rPr lang="hr-HR" sz="2000" dirty="0"/>
              <a:t>numerically </a:t>
            </a:r>
            <a:r>
              <a:rPr lang="hr-HR" sz="2000" dirty="0" smtClean="0"/>
              <a:t>integrated</a:t>
            </a:r>
          </a:p>
          <a:p>
            <a:pPr lvl="1"/>
            <a:r>
              <a:rPr lang="hr-HR" sz="2300" dirty="0" smtClean="0"/>
              <a:t>shape rotation – body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6157" r="17763" b="94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5220072" y="1844824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987552" y="3284984"/>
            <a:ext cx="1232520" cy="8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20072" y="2380238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height</a:t>
            </a:r>
            <a:endParaRPr lang="hr-HR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9237" y="3382273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radius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8801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Typical pressure/volume relation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75648" y="2492896"/>
            <a:ext cx="2628800" cy="3981056"/>
          </a:xfrm>
        </p:spPr>
        <p:txBody>
          <a:bodyPr/>
          <a:lstStyle/>
          <a:p>
            <a:r>
              <a:rPr lang="hr-HR" dirty="0" smtClean="0"/>
              <a:t> </a:t>
            </a:r>
            <a:r>
              <a:rPr lang="hr-HR" i="1" dirty="0"/>
              <a:t>deflation curve </a:t>
            </a:r>
            <a:r>
              <a:rPr lang="hr-HR" i="1" dirty="0" smtClean="0"/>
              <a:t> is under the inflation curve</a:t>
            </a:r>
            <a:endParaRPr lang="hr-HR" i="1" dirty="0"/>
          </a:p>
          <a:p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energy partly lost due to rubber deformations</a:t>
            </a:r>
          </a:p>
          <a:p>
            <a:endParaRPr lang="hr-H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855522"/>
              </p:ext>
            </p:extLst>
          </p:nvPr>
        </p:nvGraphicFramePr>
        <p:xfrm>
          <a:off x="251520" y="1772816"/>
          <a:ext cx="6007467" cy="494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5" name="SPW 11.0 Graph" r:id="rId3" imgW="5436000" imgH="4473360" progId="SigmaPlotGraphicObject.10">
                  <p:embed/>
                </p:oleObj>
              </mc:Choice>
              <mc:Fallback>
                <p:oleObj name="SPW 11.0 Graph" r:id="rId3" imgW="5436000" imgH="44733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772816"/>
                        <a:ext cx="6007467" cy="4943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3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hr-HR" dirty="0" smtClean="0"/>
              <a:t>Baloon stretching – theoretical curve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hr-HR" dirty="0" smtClean="0"/>
                  <a:t>pressure (force acting on a surfaca)</a:t>
                </a:r>
              </a:p>
              <a:p>
                <a:r>
                  <a:rPr lang="hr-HR" dirty="0" smtClean="0"/>
                  <a:t>balloon elastic energy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sz="2200" b="0" i="1" smtClean="0">
                        <a:latin typeface="Cambria Math"/>
                      </a:rPr>
                      <m:t>𝑈</m:t>
                    </m:r>
                    <m:r>
                      <a:rPr lang="hr-HR" sz="2200" b="0" i="1" smtClean="0">
                        <a:latin typeface="Cambria Math"/>
                      </a:rPr>
                      <m:t>=4</m:t>
                    </m:r>
                    <m:r>
                      <a:rPr lang="hr-HR" sz="2200" b="0" i="1" smtClean="0">
                        <a:latin typeface="Cambria Math"/>
                        <a:ea typeface="Cambria Math"/>
                      </a:rPr>
                      <m:t>𝜋</m:t>
                    </m:r>
                    <m:sSubSup>
                      <m:sSubSupPr>
                        <m:ctrlPr>
                          <a:rPr lang="hr-HR" sz="2200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hr-HR" sz="22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hr-HR" sz="2200" b="0" i="1" baseline="-25000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b/>
                      <m:sup>
                        <m:r>
                          <a:rPr lang="hr-HR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hr-HR" sz="2200" b="0" i="1" smtClean="0">
                        <a:latin typeface="Cambria Math"/>
                        <a:ea typeface="Cambria Math"/>
                      </a:rPr>
                      <m:t>𝜅</m:t>
                    </m:r>
                    <m:r>
                      <a:rPr lang="hr-HR" sz="2200" b="0" i="1" smtClean="0">
                        <a:latin typeface="Cambria Math"/>
                        <a:ea typeface="Cambria Math"/>
                      </a:rPr>
                      <m:t>𝑅𝑇</m:t>
                    </m:r>
                    <m:d>
                      <m:dPr>
                        <m:ctrlPr>
                          <a:rPr lang="hr-HR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r-HR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hr-HR" sz="22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r-HR" sz="22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hr-HR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hr-HR" sz="2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hr-HR" sz="22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hr-HR" sz="2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r-HR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hr-HR" sz="2200" i="1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hr-HR" sz="22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r>
                          <a:rPr lang="hr-HR" sz="2200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</m:e>
                    </m:d>
                  </m:oMath>
                </a14:m>
                <a:r>
                  <a:rPr lang="hr-HR" sz="2200" dirty="0" smtClean="0">
                    <a:ea typeface="Cambria Math"/>
                  </a:rPr>
                  <a:t>*</a:t>
                </a:r>
                <a:r>
                  <a:rPr lang="hr-HR" sz="2200" dirty="0">
                    <a:ea typeface="Cambria Math"/>
                  </a:rPr>
                  <a:t> </a:t>
                </a:r>
                <a:r>
                  <a:rPr lang="hr-HR" dirty="0" smtClean="0">
                    <a:ea typeface="Cambria Math"/>
                  </a:rPr>
                  <a:t>	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hr-HR" sz="2800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hr-HR" sz="28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r-HR" sz="2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/>
                            <a:ea typeface="Cambria Math"/>
                          </a:rPr>
                          <m:t>𝑟</m:t>
                        </m:r>
                      </m:num>
                      <m:den>
                        <m:r>
                          <a:rPr lang="hr-HR" sz="2800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hr-HR" sz="2800" i="1" baseline="-25000">
                            <a:latin typeface="Cambria Math"/>
                            <a:ea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hr-HR" sz="2400" baseline="-25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hr-HR" sz="2400"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hr-HR" sz="2400">
                        <a:latin typeface="Cambria Math"/>
                        <a:ea typeface="Cambria Math"/>
                      </a:rPr>
                      <m:t>relative</m:t>
                    </m:r>
                    <m:r>
                      <a:rPr lang="hr-HR" sz="240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hr-HR" sz="2400">
                        <a:latin typeface="Cambria Math"/>
                        <a:ea typeface="Cambria Math"/>
                      </a:rPr>
                      <m:t>strain</m:t>
                    </m:r>
                  </m:oMath>
                </a14:m>
                <a:endParaRPr lang="hr-HR" sz="2400" dirty="0">
                  <a:latin typeface="Cambria Math"/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hr-HR" sz="2400" i="1">
                        <a:latin typeface="Cambria Math"/>
                        <a:ea typeface="Cambria Math"/>
                      </a:rPr>
                      <m:t>𝜅</m:t>
                    </m:r>
                    <m:r>
                      <a:rPr lang="hr-HR" sz="24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hr-HR" sz="2400" i="1">
                        <a:latin typeface="Cambria Math"/>
                        <a:ea typeface="Cambria Math"/>
                      </a:rPr>
                      <m:t>𝑟𝑢𝑏𝑏𝑒𝑟</m:t>
                    </m:r>
                    <m:r>
                      <a:rPr lang="hr-HR" sz="24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hr-HR" sz="2400" i="1">
                        <a:latin typeface="Cambria Math"/>
                        <a:ea typeface="Cambria Math"/>
                      </a:rPr>
                      <m:t>𝑝𝑟𝑜𝑝𝑒𝑟𝑡𝑦</m:t>
                    </m:r>
                  </m:oMath>
                </a14:m>
                <a:endParaRPr lang="hr-HR" sz="2400" baseline="-25000" dirty="0">
                  <a:ea typeface="Cambria Math"/>
                </a:endParaRPr>
              </a:p>
              <a:p>
                <a:pPr marL="731520" lvl="2" indent="0">
                  <a:buNone/>
                </a:pPr>
                <a:endParaRPr lang="hr-HR" sz="2400" baseline="-25000" dirty="0">
                  <a:ea typeface="Cambria Math"/>
                </a:endParaRPr>
              </a:p>
              <a:p>
                <a:r>
                  <a:rPr lang="hr-HR" sz="2000" dirty="0" smtClean="0">
                    <a:ea typeface="Cambria Math"/>
                  </a:rPr>
                  <a:t>work needed to increase radius from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hr-HR" sz="2000" b="0" dirty="0" smtClean="0">
                    <a:ea typeface="Cambria Math"/>
                  </a:rPr>
                  <a:t> to </a:t>
                </a:r>
                <a:r>
                  <a:rPr lang="hr-HR" sz="2000" b="0" i="1" dirty="0" smtClean="0">
                    <a:ea typeface="Cambria Math"/>
                  </a:rPr>
                  <a:t>r+dr under pressure difference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hr-HR" sz="2000" b="0" i="0" smtClean="0">
                        <a:latin typeface="Cambria Math"/>
                        <a:ea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hr-HR" sz="2000" b="0" i="0" smtClean="0">
                        <a:latin typeface="Cambria Math"/>
                        <a:ea typeface="Cambria Math"/>
                      </a:rPr>
                      <m:t>being</m:t>
                    </m:r>
                    <m:r>
                      <a:rPr lang="hr-HR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hr-HR" sz="2000" b="0" i="0" smtClean="0">
                        <a:latin typeface="Cambria Math"/>
                        <a:ea typeface="Cambria Math"/>
                      </a:rPr>
                      <m:t>overpressure</m:t>
                    </m:r>
                    <m:r>
                      <a:rPr lang="hr-HR" sz="2000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hr-HR" baseline="-25000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200" b="0" i="1" smtClean="0">
                          <a:latin typeface="Cambria Math"/>
                        </a:rPr>
                        <m:t>𝑑𝑊</m:t>
                      </m:r>
                      <m:r>
                        <a:rPr lang="hr-HR" sz="2200" b="0" i="1" smtClean="0">
                          <a:latin typeface="Cambria Math"/>
                        </a:rPr>
                        <m:t>=∆</m:t>
                      </m:r>
                      <m:r>
                        <a:rPr lang="hr-HR" sz="22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hr-HR" sz="2200" b="0" i="1" smtClean="0">
                          <a:latin typeface="Cambria Math"/>
                          <a:ea typeface="Cambria Math"/>
                        </a:rPr>
                        <m:t>𝑑𝑉</m:t>
                      </m:r>
                      <m:r>
                        <a:rPr lang="hr-HR" sz="2200" b="0" i="1" smtClean="0">
                          <a:latin typeface="Cambria Math"/>
                          <a:ea typeface="Cambria Math"/>
                        </a:rPr>
                        <m:t>=∆</m:t>
                      </m:r>
                      <m:r>
                        <a:rPr lang="hr-HR" sz="22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hr-HR" sz="2200" i="1">
                          <a:latin typeface="Cambria Math"/>
                        </a:rPr>
                        <m:t>4</m:t>
                      </m:r>
                      <m:r>
                        <a:rPr lang="hr-HR" sz="2200" i="1">
                          <a:latin typeface="Cambria Math"/>
                          <a:ea typeface="Cambria Math"/>
                        </a:rPr>
                        <m:t>𝜋</m:t>
                      </m:r>
                      <m:sSubSup>
                        <m:sSubSupPr>
                          <m:ctrlPr>
                            <a:rPr lang="hr-HR" sz="22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hr-HR" sz="2200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/>
                        <m:sup>
                          <m:r>
                            <a:rPr lang="hr-HR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hr-HR" sz="2200" b="0" i="1" smtClean="0">
                          <a:latin typeface="Cambria Math"/>
                          <a:ea typeface="Cambria Math"/>
                        </a:rPr>
                        <m:t>𝑑𝑟</m:t>
                      </m:r>
                      <m:r>
                        <a:rPr lang="hr-HR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hr-HR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200" b="0" i="1" smtClean="0">
                                  <a:latin typeface="Cambria Math"/>
                                  <a:ea typeface="Cambria Math"/>
                                </a:rPr>
                                <m:t>𝑑𝑈</m:t>
                              </m:r>
                            </m:num>
                            <m:den>
                              <m:r>
                                <a:rPr lang="hr-HR" sz="2200" b="0" i="1" smtClean="0">
                                  <a:latin typeface="Cambria Math"/>
                                  <a:ea typeface="Cambria Math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r>
                        <a:rPr lang="hr-HR" sz="2200" b="0" i="1" smtClean="0">
                          <a:latin typeface="Cambria Math"/>
                          <a:ea typeface="Cambria Math"/>
                        </a:rPr>
                        <m:t>𝑑𝑟</m:t>
                      </m:r>
                    </m:oMath>
                  </m:oMathPara>
                </a14:m>
                <a:endParaRPr lang="hr-HR" sz="2200" baseline="-25000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2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hr-HR" sz="22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hr-HR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200" i="1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hr-HR" sz="2200" i="1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hr-HR" sz="2200" i="1">
                              <a:latin typeface="Cambria Math"/>
                              <a:ea typeface="Cambria Math"/>
                            </a:rPr>
                            <m:t>𝑅𝑇</m:t>
                          </m:r>
                        </m:num>
                        <m:den>
                          <m:r>
                            <a:rPr lang="hr-HR" sz="220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hr-HR" sz="2200" i="1" baseline="-25000"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hr-HR" sz="2200" i="1" smtClean="0">
                          <a:latin typeface="Cambria Math"/>
                          <a:ea typeface="Cambria Math"/>
                        </a:rPr>
                        <m:t>(</m:t>
                      </m:r>
                      <m:f>
                        <m:fPr>
                          <m:ctrlPr>
                            <a:rPr lang="hr-HR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2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hr-HR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hr-H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r-H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2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hr-HR" sz="2200" b="0" i="1" smtClean="0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  <m:r>
                        <a:rPr lang="hr-HR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hr-HR" dirty="0" smtClean="0"/>
              </a:p>
              <a:p>
                <a:pPr marL="365760" lvl="1" indent="0">
                  <a:buNone/>
                </a:pPr>
                <a:endParaRPr lang="hr-HR" dirty="0" smtClean="0"/>
              </a:p>
              <a:p>
                <a:pPr marL="365760" lvl="1" indent="0">
                  <a:buNone/>
                </a:pPr>
                <a:endParaRPr lang="hr-H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27" t="-175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615470"/>
              </p:ext>
            </p:extLst>
          </p:nvPr>
        </p:nvGraphicFramePr>
        <p:xfrm>
          <a:off x="5724128" y="1772816"/>
          <a:ext cx="2880320" cy="2214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2" name="SPW 11.0 Graph" r:id="rId4" imgW="5200920" imgH="3998520" progId="SigmaPlotGraphicObject.10">
                  <p:embed/>
                </p:oleObj>
              </mc:Choice>
              <mc:Fallback>
                <p:oleObj name="SPW 11.0 Graph" r:id="rId4" imgW="5200920" imgH="39985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4128" y="1772816"/>
                        <a:ext cx="2880320" cy="2214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3647" y="6518378"/>
            <a:ext cx="7449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*</a:t>
            </a:r>
            <a:r>
              <a:rPr lang="pt-BR" sz="1200" dirty="0" smtClean="0"/>
              <a:t>Y</a:t>
            </a:r>
            <a:r>
              <a:rPr lang="hr-HR" sz="1200" dirty="0" smtClean="0"/>
              <a:t>.</a:t>
            </a:r>
            <a:r>
              <a:rPr lang="pt-BR" sz="1200" dirty="0" smtClean="0"/>
              <a:t> Levin</a:t>
            </a:r>
            <a:r>
              <a:rPr lang="hr-HR" sz="1200" dirty="0" smtClean="0"/>
              <a:t>,</a:t>
            </a:r>
            <a:r>
              <a:rPr lang="pt-BR" sz="1200" dirty="0" smtClean="0"/>
              <a:t> F</a:t>
            </a:r>
            <a:r>
              <a:rPr lang="hr-HR" sz="1200" dirty="0" smtClean="0"/>
              <a:t>.</a:t>
            </a:r>
            <a:r>
              <a:rPr lang="pt-BR" sz="1200" dirty="0" smtClean="0"/>
              <a:t> </a:t>
            </a:r>
            <a:r>
              <a:rPr lang="pt-BR" sz="1200" dirty="0"/>
              <a:t>L. da </a:t>
            </a:r>
            <a:r>
              <a:rPr lang="pt-BR" sz="1200" dirty="0" smtClean="0"/>
              <a:t>Silveira</a:t>
            </a:r>
            <a:r>
              <a:rPr lang="hr-HR" sz="1200" dirty="0" smtClean="0"/>
              <a:t>, </a:t>
            </a:r>
            <a:r>
              <a:rPr lang="en-US" sz="1200" dirty="0"/>
              <a:t>Two rubber balloons: Phase diagram of air </a:t>
            </a:r>
            <a:r>
              <a:rPr lang="en-US" sz="1200" dirty="0" smtClean="0"/>
              <a:t>transfer</a:t>
            </a:r>
            <a:r>
              <a:rPr lang="hr-HR" sz="1200" dirty="0" smtClean="0"/>
              <a:t>, </a:t>
            </a:r>
            <a:r>
              <a:rPr lang="en-US" sz="1200" dirty="0" smtClean="0"/>
              <a:t>PHYS</a:t>
            </a:r>
            <a:r>
              <a:rPr lang="hr-HR" sz="1200" dirty="0" smtClean="0"/>
              <a:t>.</a:t>
            </a:r>
            <a:r>
              <a:rPr lang="en-US" sz="1200" dirty="0" smtClean="0"/>
              <a:t> REV</a:t>
            </a:r>
            <a:r>
              <a:rPr lang="hr-HR" sz="1200" dirty="0" smtClean="0"/>
              <a:t>.</a:t>
            </a:r>
            <a:r>
              <a:rPr lang="en-US" sz="1200" dirty="0" smtClean="0"/>
              <a:t> </a:t>
            </a:r>
            <a:r>
              <a:rPr lang="hr-HR" sz="1200" dirty="0" smtClean="0"/>
              <a:t>E </a:t>
            </a:r>
            <a:r>
              <a:rPr lang="en-US" sz="1200" dirty="0" smtClean="0"/>
              <a:t>(2004</a:t>
            </a:r>
            <a:r>
              <a:rPr lang="en-US" sz="1200" dirty="0"/>
              <a:t>)</a:t>
            </a:r>
            <a:endParaRPr lang="hr-HR" sz="1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063647"/>
              </p:ext>
            </p:extLst>
          </p:nvPr>
        </p:nvGraphicFramePr>
        <p:xfrm>
          <a:off x="6223000" y="4002088"/>
          <a:ext cx="19240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3" name="SPW 11.0 Graph" r:id="rId6" imgW="1974960" imgH="313560" progId="SigmaPlotGraphicObject.10">
                  <p:embed/>
                </p:oleObj>
              </mc:Choice>
              <mc:Fallback>
                <p:oleObj name="SPW 11.0 Graph" r:id="rId6" imgW="1974960" imgH="3135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23000" y="4002088"/>
                        <a:ext cx="1924050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69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Balloon stretching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5076056" y="2708920"/>
            <a:ext cx="3626254" cy="3765032"/>
          </a:xfrm>
        </p:spPr>
        <p:txBody>
          <a:bodyPr>
            <a:normAutofit/>
          </a:bodyPr>
          <a:lstStyle/>
          <a:p>
            <a:r>
              <a:rPr lang="hr-HR" sz="2000" i="1" dirty="0"/>
              <a:t>obtained curve has the expected maximum</a:t>
            </a:r>
          </a:p>
          <a:p>
            <a:pPr lvl="1"/>
            <a:r>
              <a:rPr lang="hr-HR" sz="2000" i="1" dirty="0"/>
              <a:t>due to surface/force relation</a:t>
            </a:r>
          </a:p>
          <a:p>
            <a:endParaRPr lang="hr-HR" sz="2000" i="1" dirty="0"/>
          </a:p>
          <a:p>
            <a:r>
              <a:rPr lang="hr-HR" sz="2000" i="1" dirty="0"/>
              <a:t>explains and confirms the </a:t>
            </a:r>
            <a:r>
              <a:rPr lang="hr-HR" sz="2000" i="1" dirty="0" smtClean="0"/>
              <a:t>obtained shape </a:t>
            </a:r>
            <a:r>
              <a:rPr lang="hr-HR" sz="2000" i="1" dirty="0"/>
              <a:t>of the overpressure/strain curve</a:t>
            </a:r>
          </a:p>
          <a:p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87624" y="1556792"/>
                <a:ext cx="7514686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den>
                          </m:f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7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𝑠𝑖𝑛𝑔𝑙𝑒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𝑝𝑎𝑟𝑎𝑚𝑒𝑡𝑒𝑟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𝑟𝑢𝑏𝑏𝑒𝑟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𝑝𝑟𝑜𝑝𝑒𝑟𝑡𝑦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𝑓𝑖𝑡</m:t>
                      </m:r>
                    </m:oMath>
                  </m:oMathPara>
                </a14:m>
                <a:endParaRPr lang="hr-HR" sz="24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556792"/>
                <a:ext cx="7514686" cy="7838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91620"/>
              </p:ext>
            </p:extLst>
          </p:nvPr>
        </p:nvGraphicFramePr>
        <p:xfrm>
          <a:off x="122733" y="1948726"/>
          <a:ext cx="5313363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1" name="SPW 11.0 Graph" r:id="rId6" imgW="5312520" imgH="4615560" progId="SigmaPlotGraphicObject.10">
                  <p:embed/>
                </p:oleObj>
              </mc:Choice>
              <mc:Fallback>
                <p:oleObj name="SPW 11.0 Graph" r:id="rId6" imgW="5312520" imgH="46155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733" y="1948726"/>
                        <a:ext cx="5313363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4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3247</TotalTime>
  <Words>2366</Words>
  <Application>Microsoft Office PowerPoint</Application>
  <PresentationFormat>On-screen Show (4:3)</PresentationFormat>
  <Paragraphs>427</Paragraphs>
  <Slides>39</Slides>
  <Notes>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Oriel</vt:lpstr>
      <vt:lpstr>SPW 11.0 Graph</vt:lpstr>
      <vt:lpstr>Problem No. 5: “CAR”</vt:lpstr>
      <vt:lpstr>Overview</vt:lpstr>
      <vt:lpstr>PISTON MODEL ~ energy</vt:lpstr>
      <vt:lpstr>PISTON MODEL ~ energy</vt:lpstr>
      <vt:lpstr>Pressure / volume relation  inflation and deflation</vt:lpstr>
      <vt:lpstr>PowerPoint Presentation</vt:lpstr>
      <vt:lpstr>Typical pressure/volume relation</vt:lpstr>
      <vt:lpstr>Baloon stretching – theoretical curve</vt:lpstr>
      <vt:lpstr>Balloon stretching</vt:lpstr>
      <vt:lpstr>Consistency of measurements</vt:lpstr>
      <vt:lpstr>Consistency of measurements</vt:lpstr>
      <vt:lpstr>Initial volume</vt:lpstr>
      <vt:lpstr>Initial volume</vt:lpstr>
      <vt:lpstr>Construction</vt:lpstr>
      <vt:lpstr>Observed motion - setup</vt:lpstr>
      <vt:lpstr>Observed motion</vt:lpstr>
      <vt:lpstr>Travelled distance</vt:lpstr>
      <vt:lpstr>Basic working principle</vt:lpstr>
      <vt:lpstr>Basic working principle</vt:lpstr>
      <vt:lpstr>Initial volume</vt:lpstr>
      <vt:lpstr>Maximisation – vmax importance</vt:lpstr>
      <vt:lpstr>Parameters</vt:lpstr>
      <vt:lpstr>Initial volume</vt:lpstr>
      <vt:lpstr>Initial volume  Results</vt:lpstr>
      <vt:lpstr>Jets - circular tube openings</vt:lpstr>
      <vt:lpstr>RESULTS (V~4dm3)</vt:lpstr>
      <vt:lpstr>NOZZLES – CONE SHAPED</vt:lpstr>
      <vt:lpstr>RESULTS (V~3dm3) d=1cm</vt:lpstr>
      <vt:lpstr>Conclusion</vt:lpstr>
      <vt:lpstr>PowerPoint Presentation</vt:lpstr>
      <vt:lpstr>PowerPoint Presentation</vt:lpstr>
      <vt:lpstr>PISTON MODEL ~ energy</vt:lpstr>
      <vt:lpstr>PISTON MODEL ~ energy</vt:lpstr>
      <vt:lpstr>PISTON MODEL ~ energy</vt:lpstr>
      <vt:lpstr>PowerPoint Presentation</vt:lpstr>
      <vt:lpstr>Baloon stretching – theoretical curve</vt:lpstr>
      <vt:lpstr>Baloon stretching – theoretical curve</vt:lpstr>
      <vt:lpstr>PowerPoint Presentation</vt:lpstr>
      <vt:lpstr>Friction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Nives</cp:lastModifiedBy>
  <cp:revision>252</cp:revision>
  <dcterms:created xsi:type="dcterms:W3CDTF">2011-06-21T20:40:34Z</dcterms:created>
  <dcterms:modified xsi:type="dcterms:W3CDTF">2011-10-02T14:31:09Z</dcterms:modified>
</cp:coreProperties>
</file>