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wmv" ContentType="video/x-ms-wm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56" r:id="rId3"/>
    <p:sldId id="257" r:id="rId4"/>
    <p:sldId id="258" r:id="rId5"/>
    <p:sldId id="259" r:id="rId6"/>
    <p:sldId id="263" r:id="rId7"/>
    <p:sldId id="264" r:id="rId8"/>
    <p:sldId id="267" r:id="rId9"/>
    <p:sldId id="265" r:id="rId10"/>
    <p:sldId id="266" r:id="rId11"/>
    <p:sldId id="260" r:id="rId12"/>
    <p:sldId id="26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33CC"/>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7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3C666-6986-4385-930C-D1CCD211354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19BE65CB-ADD7-42D5-91C5-6B5E68150787}">
      <dgm:prSet phldrT="[Текст]"/>
      <dgm:spPr>
        <a:solidFill>
          <a:srgbClr val="92D050">
            <a:alpha val="70000"/>
          </a:srgbClr>
        </a:solidFill>
        <a:ln>
          <a:solidFill>
            <a:schemeClr val="tx1"/>
          </a:solidFill>
        </a:ln>
      </dgm:spPr>
      <dgm:t>
        <a:bodyPr/>
        <a:lstStyle/>
        <a:p>
          <a:r>
            <a:rPr lang="en-US" b="1" dirty="0" smtClean="0">
              <a:solidFill>
                <a:schemeClr val="tx1"/>
              </a:solidFill>
            </a:rPr>
            <a:t>Qualitative explanation</a:t>
          </a:r>
          <a:endParaRPr lang="ru-RU" b="1" dirty="0">
            <a:solidFill>
              <a:schemeClr val="tx1"/>
            </a:solidFill>
          </a:endParaRPr>
        </a:p>
      </dgm:t>
    </dgm:pt>
    <dgm:pt modelId="{4EB445D9-3C1F-4A70-B4BE-A5AAB3628D28}" type="parTrans" cxnId="{92DEA9D8-050F-4196-8039-D381BD88D848}">
      <dgm:prSet/>
      <dgm:spPr/>
      <dgm:t>
        <a:bodyPr/>
        <a:lstStyle/>
        <a:p>
          <a:endParaRPr lang="ru-RU"/>
        </a:p>
      </dgm:t>
    </dgm:pt>
    <dgm:pt modelId="{AFB623D8-76A6-415E-B7C0-51400EE826F2}" type="sibTrans" cxnId="{92DEA9D8-050F-4196-8039-D381BD88D848}">
      <dgm:prSet/>
      <dgm:spPr>
        <a:ln>
          <a:solidFill>
            <a:schemeClr val="tx1"/>
          </a:solidFill>
        </a:ln>
      </dgm:spPr>
      <dgm:t>
        <a:bodyPr/>
        <a:lstStyle/>
        <a:p>
          <a:endParaRPr lang="ru-RU"/>
        </a:p>
      </dgm:t>
    </dgm:pt>
    <dgm:pt modelId="{B448BD05-4F34-44F1-AE62-A2F0E4EE6AF0}">
      <dgm:prSet phldrT="[Текст]"/>
      <dgm:spPr>
        <a:solidFill>
          <a:srgbClr val="D60093">
            <a:alpha val="69804"/>
          </a:srgbClr>
        </a:solidFill>
        <a:ln>
          <a:solidFill>
            <a:schemeClr val="tx1"/>
          </a:solidFill>
        </a:ln>
      </dgm:spPr>
      <dgm:t>
        <a:bodyPr/>
        <a:lstStyle/>
        <a:p>
          <a:r>
            <a:rPr lang="en-US" b="1" dirty="0" smtClean="0">
              <a:solidFill>
                <a:schemeClr val="tx1"/>
              </a:solidFill>
            </a:rPr>
            <a:t>Conclusions</a:t>
          </a:r>
          <a:endParaRPr lang="ru-RU" b="1" dirty="0">
            <a:solidFill>
              <a:schemeClr val="tx1"/>
            </a:solidFill>
          </a:endParaRPr>
        </a:p>
      </dgm:t>
    </dgm:pt>
    <dgm:pt modelId="{4F76C030-ED72-41B1-9A69-CA42C1999144}" type="parTrans" cxnId="{586747D9-5BB0-4EBA-BE26-69948F65F249}">
      <dgm:prSet/>
      <dgm:spPr/>
      <dgm:t>
        <a:bodyPr/>
        <a:lstStyle/>
        <a:p>
          <a:endParaRPr lang="ru-RU"/>
        </a:p>
      </dgm:t>
    </dgm:pt>
    <dgm:pt modelId="{8C1B14ED-47D1-4265-B674-DB14752BBA88}" type="sibTrans" cxnId="{586747D9-5BB0-4EBA-BE26-69948F65F249}">
      <dgm:prSet/>
      <dgm:spPr/>
      <dgm:t>
        <a:bodyPr/>
        <a:lstStyle/>
        <a:p>
          <a:endParaRPr lang="ru-RU"/>
        </a:p>
      </dgm:t>
    </dgm:pt>
    <dgm:pt modelId="{0FE59628-D898-4175-8BC8-90BD8A4B7DCB}">
      <dgm:prSet phldrT="[Текст]"/>
      <dgm:spPr>
        <a:solidFill>
          <a:srgbClr val="00B0F0">
            <a:alpha val="70000"/>
          </a:srgbClr>
        </a:solidFill>
        <a:ln>
          <a:solidFill>
            <a:schemeClr val="tx1"/>
          </a:solidFill>
        </a:ln>
      </dgm:spPr>
      <dgm:t>
        <a:bodyPr/>
        <a:lstStyle/>
        <a:p>
          <a:r>
            <a:rPr lang="en-US" b="1" dirty="0" smtClean="0">
              <a:solidFill>
                <a:schemeClr val="tx1"/>
              </a:solidFill>
            </a:rPr>
            <a:t>Investigation</a:t>
          </a:r>
          <a:r>
            <a:rPr lang="en-US" b="1" baseline="0" dirty="0" smtClean="0">
              <a:solidFill>
                <a:schemeClr val="tx1"/>
              </a:solidFill>
            </a:rPr>
            <a:t> of the flight</a:t>
          </a:r>
          <a:endParaRPr lang="ru-RU" b="1" dirty="0">
            <a:solidFill>
              <a:schemeClr val="tx1"/>
            </a:solidFill>
          </a:endParaRPr>
        </a:p>
      </dgm:t>
    </dgm:pt>
    <dgm:pt modelId="{F9865AC4-63BD-4B32-95F8-9978D0FD8A36}" type="parTrans" cxnId="{E4E8C9D1-288A-4810-977F-2A7E4631359B}">
      <dgm:prSet/>
      <dgm:spPr/>
      <dgm:t>
        <a:bodyPr/>
        <a:lstStyle/>
        <a:p>
          <a:endParaRPr lang="ru-RU"/>
        </a:p>
      </dgm:t>
    </dgm:pt>
    <dgm:pt modelId="{140465BB-6DD9-4AF6-87AC-5B56167A3357}" type="sibTrans" cxnId="{E4E8C9D1-288A-4810-977F-2A7E4631359B}">
      <dgm:prSet/>
      <dgm:spPr/>
      <dgm:t>
        <a:bodyPr/>
        <a:lstStyle/>
        <a:p>
          <a:endParaRPr lang="ru-RU"/>
        </a:p>
      </dgm:t>
    </dgm:pt>
    <dgm:pt modelId="{34CC9876-D4C7-400E-BA36-BB56953BC792}" type="pres">
      <dgm:prSet presAssocID="{FFF3C666-6986-4385-930C-D1CCD211354E}" presName="Name0" presStyleCnt="0">
        <dgm:presLayoutVars>
          <dgm:chMax val="7"/>
          <dgm:chPref val="7"/>
          <dgm:dir/>
        </dgm:presLayoutVars>
      </dgm:prSet>
      <dgm:spPr/>
      <dgm:t>
        <a:bodyPr/>
        <a:lstStyle/>
        <a:p>
          <a:endParaRPr lang="ru-RU"/>
        </a:p>
      </dgm:t>
    </dgm:pt>
    <dgm:pt modelId="{3C4EB856-9592-43B2-B439-E71340F18DD7}" type="pres">
      <dgm:prSet presAssocID="{FFF3C666-6986-4385-930C-D1CCD211354E}" presName="Name1" presStyleCnt="0"/>
      <dgm:spPr/>
    </dgm:pt>
    <dgm:pt modelId="{37F4E25D-5F06-4E7B-8310-3D7B93AC14A3}" type="pres">
      <dgm:prSet presAssocID="{FFF3C666-6986-4385-930C-D1CCD211354E}" presName="cycle" presStyleCnt="0"/>
      <dgm:spPr/>
    </dgm:pt>
    <dgm:pt modelId="{2C2E10FB-FB84-44A3-B917-2F092F2647F1}" type="pres">
      <dgm:prSet presAssocID="{FFF3C666-6986-4385-930C-D1CCD211354E}" presName="srcNode" presStyleLbl="node1" presStyleIdx="0" presStyleCnt="3"/>
      <dgm:spPr/>
    </dgm:pt>
    <dgm:pt modelId="{8FF9ADB8-217E-4D15-865A-712DB5A36504}" type="pres">
      <dgm:prSet presAssocID="{FFF3C666-6986-4385-930C-D1CCD211354E}" presName="conn" presStyleLbl="parChTrans1D2" presStyleIdx="0" presStyleCnt="1"/>
      <dgm:spPr/>
      <dgm:t>
        <a:bodyPr/>
        <a:lstStyle/>
        <a:p>
          <a:endParaRPr lang="ru-RU"/>
        </a:p>
      </dgm:t>
    </dgm:pt>
    <dgm:pt modelId="{B376E808-DBF1-4AA6-83FB-5BCC88B01962}" type="pres">
      <dgm:prSet presAssocID="{FFF3C666-6986-4385-930C-D1CCD211354E}" presName="extraNode" presStyleLbl="node1" presStyleIdx="0" presStyleCnt="3"/>
      <dgm:spPr/>
    </dgm:pt>
    <dgm:pt modelId="{D9C4C7F2-AF61-4F49-90FD-76D1F464E381}" type="pres">
      <dgm:prSet presAssocID="{FFF3C666-6986-4385-930C-D1CCD211354E}" presName="dstNode" presStyleLbl="node1" presStyleIdx="0" presStyleCnt="3"/>
      <dgm:spPr/>
    </dgm:pt>
    <dgm:pt modelId="{6F3063E1-4AF3-465E-8E10-5A99D35031DC}" type="pres">
      <dgm:prSet presAssocID="{19BE65CB-ADD7-42D5-91C5-6B5E68150787}" presName="text_1" presStyleLbl="node1" presStyleIdx="0" presStyleCnt="3">
        <dgm:presLayoutVars>
          <dgm:bulletEnabled val="1"/>
        </dgm:presLayoutVars>
      </dgm:prSet>
      <dgm:spPr>
        <a:prstGeom prst="roundRect">
          <a:avLst/>
        </a:prstGeom>
      </dgm:spPr>
      <dgm:t>
        <a:bodyPr/>
        <a:lstStyle/>
        <a:p>
          <a:endParaRPr lang="ru-RU"/>
        </a:p>
      </dgm:t>
    </dgm:pt>
    <dgm:pt modelId="{96D692E0-C257-440C-9BD8-4D4404924656}" type="pres">
      <dgm:prSet presAssocID="{19BE65CB-ADD7-42D5-91C5-6B5E68150787}" presName="accent_1" presStyleCnt="0"/>
      <dgm:spPr/>
    </dgm:pt>
    <dgm:pt modelId="{BDF8315D-C361-4640-B294-F1E56C862E07}" type="pres">
      <dgm:prSet presAssocID="{19BE65CB-ADD7-42D5-91C5-6B5E68150787}" presName="accentRepeatNode" presStyleLbl="solidFgAcc1" presStyleIdx="0" presStyleCnt="3"/>
      <dgm:spPr>
        <a:ln>
          <a:solidFill>
            <a:schemeClr val="tx1"/>
          </a:solidFill>
        </a:ln>
      </dgm:spPr>
    </dgm:pt>
    <dgm:pt modelId="{B60F7D6C-A565-438C-BBB6-0A3B527A392E}" type="pres">
      <dgm:prSet presAssocID="{0FE59628-D898-4175-8BC8-90BD8A4B7DCB}" presName="text_2" presStyleLbl="node1" presStyleIdx="1" presStyleCnt="3">
        <dgm:presLayoutVars>
          <dgm:bulletEnabled val="1"/>
        </dgm:presLayoutVars>
      </dgm:prSet>
      <dgm:spPr>
        <a:prstGeom prst="roundRect">
          <a:avLst/>
        </a:prstGeom>
      </dgm:spPr>
      <dgm:t>
        <a:bodyPr/>
        <a:lstStyle/>
        <a:p>
          <a:endParaRPr lang="ru-RU"/>
        </a:p>
      </dgm:t>
    </dgm:pt>
    <dgm:pt modelId="{4CDEDDEF-8F70-4842-A905-052F18E6AC29}" type="pres">
      <dgm:prSet presAssocID="{0FE59628-D898-4175-8BC8-90BD8A4B7DCB}" presName="accent_2" presStyleCnt="0"/>
      <dgm:spPr/>
    </dgm:pt>
    <dgm:pt modelId="{86D90A1F-E923-492B-A233-CA6B546041F6}" type="pres">
      <dgm:prSet presAssocID="{0FE59628-D898-4175-8BC8-90BD8A4B7DCB}" presName="accentRepeatNode" presStyleLbl="solidFgAcc1" presStyleIdx="1" presStyleCnt="3"/>
      <dgm:spPr>
        <a:ln>
          <a:solidFill>
            <a:schemeClr val="tx1"/>
          </a:solidFill>
        </a:ln>
      </dgm:spPr>
      <dgm:t>
        <a:bodyPr/>
        <a:lstStyle/>
        <a:p>
          <a:endParaRPr lang="ru-RU"/>
        </a:p>
      </dgm:t>
    </dgm:pt>
    <dgm:pt modelId="{74A4A7CC-A78D-4635-BF4E-E21938EAA60D}" type="pres">
      <dgm:prSet presAssocID="{B448BD05-4F34-44F1-AE62-A2F0E4EE6AF0}" presName="text_3" presStyleLbl="node1" presStyleIdx="2" presStyleCnt="3">
        <dgm:presLayoutVars>
          <dgm:bulletEnabled val="1"/>
        </dgm:presLayoutVars>
      </dgm:prSet>
      <dgm:spPr/>
      <dgm:t>
        <a:bodyPr/>
        <a:lstStyle/>
        <a:p>
          <a:endParaRPr lang="ru-RU"/>
        </a:p>
      </dgm:t>
    </dgm:pt>
    <dgm:pt modelId="{683C60DC-5A24-4D87-875C-5E3E31AC80DF}" type="pres">
      <dgm:prSet presAssocID="{B448BD05-4F34-44F1-AE62-A2F0E4EE6AF0}" presName="accent_3" presStyleCnt="0"/>
      <dgm:spPr/>
    </dgm:pt>
    <dgm:pt modelId="{17B215BE-13D8-4B4B-AD18-C32456BAEEB3}" type="pres">
      <dgm:prSet presAssocID="{B448BD05-4F34-44F1-AE62-A2F0E4EE6AF0}" presName="accentRepeatNode" presStyleLbl="solidFgAcc1" presStyleIdx="2" presStyleCnt="3"/>
      <dgm:spPr>
        <a:ln>
          <a:solidFill>
            <a:schemeClr val="tx1"/>
          </a:solidFill>
        </a:ln>
      </dgm:spPr>
    </dgm:pt>
  </dgm:ptLst>
  <dgm:cxnLst>
    <dgm:cxn modelId="{FCC99F47-507C-4EF6-8321-45F2D83B2A0F}" type="presOf" srcId="{AFB623D8-76A6-415E-B7C0-51400EE826F2}" destId="{8FF9ADB8-217E-4D15-865A-712DB5A36504}" srcOrd="0" destOrd="0" presId="urn:microsoft.com/office/officeart/2008/layout/VerticalCurvedList"/>
    <dgm:cxn modelId="{92DEA9D8-050F-4196-8039-D381BD88D848}" srcId="{FFF3C666-6986-4385-930C-D1CCD211354E}" destId="{19BE65CB-ADD7-42D5-91C5-6B5E68150787}" srcOrd="0" destOrd="0" parTransId="{4EB445D9-3C1F-4A70-B4BE-A5AAB3628D28}" sibTransId="{AFB623D8-76A6-415E-B7C0-51400EE826F2}"/>
    <dgm:cxn modelId="{D15CF234-D7A6-401C-9F28-7FD88AAE9EA8}" type="presOf" srcId="{0FE59628-D898-4175-8BC8-90BD8A4B7DCB}" destId="{B60F7D6C-A565-438C-BBB6-0A3B527A392E}" srcOrd="0" destOrd="0" presId="urn:microsoft.com/office/officeart/2008/layout/VerticalCurvedList"/>
    <dgm:cxn modelId="{191B9F67-13B3-4CFB-9752-ECBF4C12C747}" type="presOf" srcId="{19BE65CB-ADD7-42D5-91C5-6B5E68150787}" destId="{6F3063E1-4AF3-465E-8E10-5A99D35031DC}" srcOrd="0" destOrd="0" presId="urn:microsoft.com/office/officeart/2008/layout/VerticalCurvedList"/>
    <dgm:cxn modelId="{586747D9-5BB0-4EBA-BE26-69948F65F249}" srcId="{FFF3C666-6986-4385-930C-D1CCD211354E}" destId="{B448BD05-4F34-44F1-AE62-A2F0E4EE6AF0}" srcOrd="2" destOrd="0" parTransId="{4F76C030-ED72-41B1-9A69-CA42C1999144}" sibTransId="{8C1B14ED-47D1-4265-B674-DB14752BBA88}"/>
    <dgm:cxn modelId="{E4E8C9D1-288A-4810-977F-2A7E4631359B}" srcId="{FFF3C666-6986-4385-930C-D1CCD211354E}" destId="{0FE59628-D898-4175-8BC8-90BD8A4B7DCB}" srcOrd="1" destOrd="0" parTransId="{F9865AC4-63BD-4B32-95F8-9978D0FD8A36}" sibTransId="{140465BB-6DD9-4AF6-87AC-5B56167A3357}"/>
    <dgm:cxn modelId="{BA545AFC-F6A4-434D-8A6A-A54C8417A574}" type="presOf" srcId="{FFF3C666-6986-4385-930C-D1CCD211354E}" destId="{34CC9876-D4C7-400E-BA36-BB56953BC792}" srcOrd="0" destOrd="0" presId="urn:microsoft.com/office/officeart/2008/layout/VerticalCurvedList"/>
    <dgm:cxn modelId="{B7F5E65A-58B9-45FE-B25D-5343F2F11F18}" type="presOf" srcId="{B448BD05-4F34-44F1-AE62-A2F0E4EE6AF0}" destId="{74A4A7CC-A78D-4635-BF4E-E21938EAA60D}" srcOrd="0" destOrd="0" presId="urn:microsoft.com/office/officeart/2008/layout/VerticalCurvedList"/>
    <dgm:cxn modelId="{C453469F-25E6-4D61-AE94-EB40D6747F26}" type="presParOf" srcId="{34CC9876-D4C7-400E-BA36-BB56953BC792}" destId="{3C4EB856-9592-43B2-B439-E71340F18DD7}" srcOrd="0" destOrd="0" presId="urn:microsoft.com/office/officeart/2008/layout/VerticalCurvedList"/>
    <dgm:cxn modelId="{888569CD-560C-477F-B148-D5F92F1AD74D}" type="presParOf" srcId="{3C4EB856-9592-43B2-B439-E71340F18DD7}" destId="{37F4E25D-5F06-4E7B-8310-3D7B93AC14A3}" srcOrd="0" destOrd="0" presId="urn:microsoft.com/office/officeart/2008/layout/VerticalCurvedList"/>
    <dgm:cxn modelId="{8CEAAAC9-8C88-466E-8C9C-A646E749673A}" type="presParOf" srcId="{37F4E25D-5F06-4E7B-8310-3D7B93AC14A3}" destId="{2C2E10FB-FB84-44A3-B917-2F092F2647F1}" srcOrd="0" destOrd="0" presId="urn:microsoft.com/office/officeart/2008/layout/VerticalCurvedList"/>
    <dgm:cxn modelId="{8DDA7900-8F5F-4486-9CBA-9A1CDB589633}" type="presParOf" srcId="{37F4E25D-5F06-4E7B-8310-3D7B93AC14A3}" destId="{8FF9ADB8-217E-4D15-865A-712DB5A36504}" srcOrd="1" destOrd="0" presId="urn:microsoft.com/office/officeart/2008/layout/VerticalCurvedList"/>
    <dgm:cxn modelId="{D3405EFA-D253-42C5-A597-3E40366196CE}" type="presParOf" srcId="{37F4E25D-5F06-4E7B-8310-3D7B93AC14A3}" destId="{B376E808-DBF1-4AA6-83FB-5BCC88B01962}" srcOrd="2" destOrd="0" presId="urn:microsoft.com/office/officeart/2008/layout/VerticalCurvedList"/>
    <dgm:cxn modelId="{06078894-168B-4792-A5C9-E44993ABAF1F}" type="presParOf" srcId="{37F4E25D-5F06-4E7B-8310-3D7B93AC14A3}" destId="{D9C4C7F2-AF61-4F49-90FD-76D1F464E381}" srcOrd="3" destOrd="0" presId="urn:microsoft.com/office/officeart/2008/layout/VerticalCurvedList"/>
    <dgm:cxn modelId="{925AEED0-9A8F-48BC-98A0-048EB021D9BB}" type="presParOf" srcId="{3C4EB856-9592-43B2-B439-E71340F18DD7}" destId="{6F3063E1-4AF3-465E-8E10-5A99D35031DC}" srcOrd="1" destOrd="0" presId="urn:microsoft.com/office/officeart/2008/layout/VerticalCurvedList"/>
    <dgm:cxn modelId="{1EAFB729-A1E4-4131-8E83-8D0219AC728F}" type="presParOf" srcId="{3C4EB856-9592-43B2-B439-E71340F18DD7}" destId="{96D692E0-C257-440C-9BD8-4D4404924656}" srcOrd="2" destOrd="0" presId="urn:microsoft.com/office/officeart/2008/layout/VerticalCurvedList"/>
    <dgm:cxn modelId="{83B7687A-CF90-436F-832F-47CD01AB7D48}" type="presParOf" srcId="{96D692E0-C257-440C-9BD8-4D4404924656}" destId="{BDF8315D-C361-4640-B294-F1E56C862E07}" srcOrd="0" destOrd="0" presId="urn:microsoft.com/office/officeart/2008/layout/VerticalCurvedList"/>
    <dgm:cxn modelId="{6C02FD02-A2E8-42A8-90C9-4D80F74F78BF}" type="presParOf" srcId="{3C4EB856-9592-43B2-B439-E71340F18DD7}" destId="{B60F7D6C-A565-438C-BBB6-0A3B527A392E}" srcOrd="3" destOrd="0" presId="urn:microsoft.com/office/officeart/2008/layout/VerticalCurvedList"/>
    <dgm:cxn modelId="{027E4B37-A2AA-47DD-A3F8-0E17FF05A226}" type="presParOf" srcId="{3C4EB856-9592-43B2-B439-E71340F18DD7}" destId="{4CDEDDEF-8F70-4842-A905-052F18E6AC29}" srcOrd="4" destOrd="0" presId="urn:microsoft.com/office/officeart/2008/layout/VerticalCurvedList"/>
    <dgm:cxn modelId="{F8BA6F65-DD58-4530-8BC1-F554B909F718}" type="presParOf" srcId="{4CDEDDEF-8F70-4842-A905-052F18E6AC29}" destId="{86D90A1F-E923-492B-A233-CA6B546041F6}" srcOrd="0" destOrd="0" presId="urn:microsoft.com/office/officeart/2008/layout/VerticalCurvedList"/>
    <dgm:cxn modelId="{5073690D-FCAE-4317-BEF1-8E3CB047A700}" type="presParOf" srcId="{3C4EB856-9592-43B2-B439-E71340F18DD7}" destId="{74A4A7CC-A78D-4635-BF4E-E21938EAA60D}" srcOrd="5" destOrd="0" presId="urn:microsoft.com/office/officeart/2008/layout/VerticalCurvedList"/>
    <dgm:cxn modelId="{AFDA7754-E3E7-4182-8C39-18EE747F4B5F}" type="presParOf" srcId="{3C4EB856-9592-43B2-B439-E71340F18DD7}" destId="{683C60DC-5A24-4D87-875C-5E3E31AC80DF}" srcOrd="6" destOrd="0" presId="urn:microsoft.com/office/officeart/2008/layout/VerticalCurvedList"/>
    <dgm:cxn modelId="{A59E5C55-5675-41EB-ABBF-35580B89F6E0}" type="presParOf" srcId="{683C60DC-5A24-4D87-875C-5E3E31AC80DF}" destId="{17B215BE-13D8-4B4B-AD18-C32456BAEEB3}"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9ADB8-217E-4D15-865A-712DB5A3650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F3063E1-4AF3-465E-8E10-5A99D35031DC}">
      <dsp:nvSpPr>
        <dsp:cNvPr id="0" name=""/>
        <dsp:cNvSpPr/>
      </dsp:nvSpPr>
      <dsp:spPr>
        <a:xfrm>
          <a:off x="576526" y="393054"/>
          <a:ext cx="5760438" cy="786517"/>
        </a:xfrm>
        <a:prstGeom prst="roundRect">
          <a:avLst/>
        </a:prstGeom>
        <a:solidFill>
          <a:srgbClr val="92D050">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298"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Qualitative explanation</a:t>
          </a:r>
          <a:endParaRPr lang="ru-RU" sz="3600" b="1" kern="1200" dirty="0">
            <a:solidFill>
              <a:schemeClr val="tx1"/>
            </a:solidFill>
          </a:endParaRPr>
        </a:p>
      </dsp:txBody>
      <dsp:txXfrm>
        <a:off x="614921" y="431449"/>
        <a:ext cx="5683648" cy="709727"/>
      </dsp:txXfrm>
    </dsp:sp>
    <dsp:sp modelId="{BDF8315D-C361-4640-B294-F1E56C862E07}">
      <dsp:nvSpPr>
        <dsp:cNvPr id="0" name=""/>
        <dsp:cNvSpPr/>
      </dsp:nvSpPr>
      <dsp:spPr>
        <a:xfrm>
          <a:off x="84952" y="294739"/>
          <a:ext cx="983146" cy="9831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60F7D6C-A565-438C-BBB6-0A3B527A392E}">
      <dsp:nvSpPr>
        <dsp:cNvPr id="0" name=""/>
        <dsp:cNvSpPr/>
      </dsp:nvSpPr>
      <dsp:spPr>
        <a:xfrm>
          <a:off x="1027454" y="1573034"/>
          <a:ext cx="5309509" cy="786517"/>
        </a:xfrm>
        <a:prstGeom prst="roundRect">
          <a:avLst/>
        </a:prstGeom>
        <a:solidFill>
          <a:srgbClr val="00B0F0">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298"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Experimental research</a:t>
          </a:r>
          <a:endParaRPr lang="ru-RU" sz="3600" b="1" kern="1200" dirty="0">
            <a:solidFill>
              <a:schemeClr val="tx1"/>
            </a:solidFill>
          </a:endParaRPr>
        </a:p>
      </dsp:txBody>
      <dsp:txXfrm>
        <a:off x="1065849" y="1611429"/>
        <a:ext cx="5232719" cy="709727"/>
      </dsp:txXfrm>
    </dsp:sp>
    <dsp:sp modelId="{86D90A1F-E923-492B-A233-CA6B546041F6}">
      <dsp:nvSpPr>
        <dsp:cNvPr id="0" name=""/>
        <dsp:cNvSpPr/>
      </dsp:nvSpPr>
      <dsp:spPr>
        <a:xfrm>
          <a:off x="535881" y="1474720"/>
          <a:ext cx="983146" cy="9831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70D4886-B3E6-4791-8459-26AFA0177309}">
      <dsp:nvSpPr>
        <dsp:cNvPr id="0" name=""/>
        <dsp:cNvSpPr/>
      </dsp:nvSpPr>
      <dsp:spPr>
        <a:xfrm>
          <a:off x="1027454" y="2753015"/>
          <a:ext cx="5309509" cy="786517"/>
        </a:xfrm>
        <a:prstGeom prst="roundRect">
          <a:avLst/>
        </a:prstGeom>
        <a:solidFill>
          <a:srgbClr val="7030A0">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298"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Theoretical model</a:t>
          </a:r>
          <a:endParaRPr lang="ru-RU" sz="3600" b="1" kern="1200" dirty="0">
            <a:solidFill>
              <a:schemeClr val="tx1"/>
            </a:solidFill>
          </a:endParaRPr>
        </a:p>
      </dsp:txBody>
      <dsp:txXfrm>
        <a:off x="1065849" y="2791410"/>
        <a:ext cx="5232719" cy="709727"/>
      </dsp:txXfrm>
    </dsp:sp>
    <dsp:sp modelId="{985488A1-2E44-4F1D-9BB8-88EA720C5A4F}">
      <dsp:nvSpPr>
        <dsp:cNvPr id="0" name=""/>
        <dsp:cNvSpPr/>
      </dsp:nvSpPr>
      <dsp:spPr>
        <a:xfrm>
          <a:off x="535881" y="2654700"/>
          <a:ext cx="983146" cy="9831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FB49EFBF-F9AB-4B6C-BEB5-A7F3AFA6BD32}">
      <dsp:nvSpPr>
        <dsp:cNvPr id="0" name=""/>
        <dsp:cNvSpPr/>
      </dsp:nvSpPr>
      <dsp:spPr>
        <a:xfrm>
          <a:off x="576526" y="3932996"/>
          <a:ext cx="5760438" cy="786517"/>
        </a:xfrm>
        <a:prstGeom prst="roundRect">
          <a:avLst/>
        </a:prstGeom>
        <a:solidFill>
          <a:srgbClr val="D60093">
            <a:alpha val="6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4298"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Conclusions</a:t>
          </a:r>
          <a:endParaRPr lang="ru-RU" sz="3600" b="1" kern="1200" dirty="0">
            <a:solidFill>
              <a:schemeClr val="tx1"/>
            </a:solidFill>
          </a:endParaRPr>
        </a:p>
      </dsp:txBody>
      <dsp:txXfrm>
        <a:off x="614921" y="3971391"/>
        <a:ext cx="5683648" cy="709727"/>
      </dsp:txXfrm>
    </dsp:sp>
    <dsp:sp modelId="{17B215BE-13D8-4B4B-AD18-C32456BAEEB3}">
      <dsp:nvSpPr>
        <dsp:cNvPr id="0" name=""/>
        <dsp:cNvSpPr/>
      </dsp:nvSpPr>
      <dsp:spPr>
        <a:xfrm>
          <a:off x="84952" y="3834681"/>
          <a:ext cx="983146" cy="983146"/>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45028-8236-48E4-979C-C7241895BCC9}" type="datetimeFigureOut">
              <a:rPr lang="ru-RU" smtClean="0"/>
              <a:pPr/>
              <a:t>02.05.2013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F979E-BD78-48EF-9CD8-07262E76C634}" type="slidenum">
              <a:rPr lang="ru-RU" smtClean="0"/>
              <a:pPr/>
              <a:t>‹#›</a:t>
            </a:fld>
            <a:endParaRPr lang="ru-RU"/>
          </a:p>
        </p:txBody>
      </p:sp>
    </p:spTree>
    <p:extLst>
      <p:ext uri="{BB962C8B-B14F-4D97-AF65-F5344CB8AC3E}">
        <p14:creationId xmlns="" xmlns:p14="http://schemas.microsoft.com/office/powerpoint/2010/main" val="297083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10629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243735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226358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91951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2900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150073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4928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392439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212603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352941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5A60D9-55C3-4A4F-89C9-880A26DEF7E2}" type="datetimeFigureOut">
              <a:rPr lang="ru-RU" smtClean="0"/>
              <a:pPr/>
              <a:t>02.05.2013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48833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A60D9-55C3-4A4F-89C9-880A26DEF7E2}" type="datetimeFigureOut">
              <a:rPr lang="ru-RU" smtClean="0"/>
              <a:pPr/>
              <a:t>02.05.2013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476D6-20AC-4456-9E59-64D5A8CA4FC8}" type="slidenum">
              <a:rPr lang="ru-RU" smtClean="0"/>
              <a:pPr/>
              <a:t>‹#›</a:t>
            </a:fld>
            <a:endParaRPr lang="ru-RU"/>
          </a:p>
        </p:txBody>
      </p:sp>
    </p:spTree>
    <p:extLst>
      <p:ext uri="{BB962C8B-B14F-4D97-AF65-F5344CB8AC3E}">
        <p14:creationId xmlns="" xmlns:p14="http://schemas.microsoft.com/office/powerpoint/2010/main" val="310031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wm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Безымянный.png"/>
          <p:cNvPicPr>
            <a:picLocks noChangeAspect="1"/>
          </p:cNvPicPr>
          <p:nvPr/>
        </p:nvPicPr>
        <p:blipFill>
          <a:blip r:embed="rId2"/>
          <a:stretch>
            <a:fillRect/>
          </a:stretch>
        </p:blipFill>
        <p:spPr>
          <a:xfrm>
            <a:off x="13394" y="0"/>
            <a:ext cx="9117211"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Size of the tea bag </a:t>
            </a:r>
            <a:endParaRPr lang="ru-RU" dirty="0"/>
          </a:p>
        </p:txBody>
      </p:sp>
      <p:sp>
        <p:nvSpPr>
          <p:cNvPr id="4" name="TextBox 3"/>
          <p:cNvSpPr txBox="1"/>
          <p:nvPr/>
        </p:nvSpPr>
        <p:spPr>
          <a:xfrm>
            <a:off x="2500298" y="2000240"/>
            <a:ext cx="4464496" cy="461665"/>
          </a:xfrm>
          <a:prstGeom prst="rect">
            <a:avLst/>
          </a:prstGeom>
          <a:noFill/>
        </p:spPr>
        <p:txBody>
          <a:bodyPr wrap="square" rtlCol="0">
            <a:spAutoFit/>
          </a:bodyPr>
          <a:lstStyle/>
          <a:p>
            <a:r>
              <a:rPr lang="en-US" sz="2400" b="1" dirty="0" smtClean="0">
                <a:effectLst>
                  <a:glow rad="228600">
                    <a:schemeClr val="bg1">
                      <a:alpha val="40000"/>
                    </a:schemeClr>
                  </a:glow>
                </a:effectLst>
              </a:rPr>
              <a:t>Tea bag should be long enough</a:t>
            </a:r>
            <a:endParaRPr lang="ru-RU" sz="2400" b="1" dirty="0">
              <a:effectLst>
                <a:glow rad="228600">
                  <a:schemeClr val="bg1">
                    <a:alpha val="40000"/>
                  </a:schemeClr>
                </a:glow>
              </a:effectLst>
            </a:endParaRPr>
          </a:p>
        </p:txBody>
      </p:sp>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0430" y="3000372"/>
            <a:ext cx="1471867" cy="24938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Conclusions</a:t>
            </a:r>
            <a:endParaRPr lang="ru-RU" b="1" dirty="0"/>
          </a:p>
        </p:txBody>
      </p:sp>
      <p:sp>
        <p:nvSpPr>
          <p:cNvPr id="3" name="Объект 2"/>
          <p:cNvSpPr>
            <a:spLocks noGrp="1"/>
          </p:cNvSpPr>
          <p:nvPr>
            <p:ph idx="1"/>
          </p:nvPr>
        </p:nvSpPr>
        <p:spPr/>
        <p:txBody>
          <a:bodyPr>
            <a:normAutofit/>
          </a:bodyPr>
          <a:lstStyle/>
          <a:p>
            <a:pPr>
              <a:buFont typeface="Wingdings" pitchFamily="2" charset="2"/>
              <a:buChar char="ü"/>
            </a:pPr>
            <a:r>
              <a:rPr lang="en-US" dirty="0" smtClean="0"/>
              <a:t>The tea bag should be burnt from the top</a:t>
            </a:r>
            <a:endParaRPr lang="ru-RU" dirty="0" smtClean="0"/>
          </a:p>
          <a:p>
            <a:pPr>
              <a:buFont typeface="Wingdings" pitchFamily="2" charset="2"/>
              <a:buChar char="ü"/>
            </a:pPr>
            <a:r>
              <a:rPr lang="en-US" dirty="0" smtClean="0"/>
              <a:t>Influence of the external airflows should be minimal</a:t>
            </a:r>
            <a:endParaRPr lang="ru-RU" dirty="0" smtClean="0"/>
          </a:p>
          <a:p>
            <a:pPr>
              <a:buFont typeface="Wingdings" pitchFamily="2" charset="2"/>
              <a:buChar char="ü"/>
            </a:pPr>
            <a:r>
              <a:rPr lang="en-US" dirty="0" smtClean="0"/>
              <a:t>Surface does not influence  </a:t>
            </a:r>
          </a:p>
          <a:p>
            <a:pPr>
              <a:buFont typeface="Wingdings" pitchFamily="2" charset="2"/>
              <a:buChar char="ü"/>
            </a:pPr>
            <a:r>
              <a:rPr lang="en-US" dirty="0" smtClean="0"/>
              <a:t>Influence of external airflows should be minimized </a:t>
            </a:r>
            <a:endParaRPr lang="en-US" dirty="0" smtClean="0"/>
          </a:p>
          <a:p>
            <a:pPr>
              <a:buFont typeface="Wingdings" pitchFamily="2" charset="2"/>
              <a:buChar char="ü"/>
            </a:pPr>
            <a:r>
              <a:rPr lang="en-US" dirty="0" smtClean="0"/>
              <a:t>Humidity of the air should be as less as possible </a:t>
            </a:r>
            <a:endParaRPr lang="en-US" dirty="0" smtClean="0"/>
          </a:p>
        </p:txBody>
      </p:sp>
      <p:sp>
        <p:nvSpPr>
          <p:cNvPr id="4" name="Овал 3"/>
          <p:cNvSpPr/>
          <p:nvPr/>
        </p:nvSpPr>
        <p:spPr>
          <a:xfrm>
            <a:off x="8139029" y="5858354"/>
            <a:ext cx="955022" cy="955022"/>
          </a:xfrm>
          <a:prstGeom prst="ellipse">
            <a:avLst/>
          </a:prstGeom>
          <a:solidFill>
            <a:schemeClr val="bg1"/>
          </a:solidFill>
          <a:ln>
            <a:solidFill>
              <a:schemeClr val="tx1"/>
            </a:solidFill>
          </a:ln>
          <a:scene3d>
            <a:camera prst="orthographicFront"/>
            <a:lightRig rig="threePt" dir="t"/>
          </a:scene3d>
          <a:sp3d extrusionH="146050" contourW="12700">
            <a:bevelT w="234950" h="209550"/>
            <a:bevelB w="228600" h="17145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46476D6-20AC-4456-9E59-64D5A8CA4FC8}" type="slidenum">
              <a:rPr lang="ru-RU" sz="3600" b="1" smtClean="0">
                <a:solidFill>
                  <a:schemeClr val="tx1"/>
                </a:solidFill>
              </a:rPr>
              <a:pPr algn="ctr"/>
              <a:t>11</a:t>
            </a:fld>
            <a:endParaRPr lang="ru-RU" sz="3600" b="1" dirty="0">
              <a:solidFill>
                <a:schemeClr val="tx1"/>
              </a:solidFill>
            </a:endParaRPr>
          </a:p>
        </p:txBody>
      </p:sp>
    </p:spTree>
    <p:extLst>
      <p:ext uri="{BB962C8B-B14F-4D97-AF65-F5344CB8AC3E}">
        <p14:creationId xmlns="" xmlns:p14="http://schemas.microsoft.com/office/powerpoint/2010/main" val="8426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786058"/>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solidFill>
                  <a:sysClr val="windowText" lastClr="000000"/>
                </a:solidFill>
                <a:effectLst>
                  <a:outerShdw blurRad="76200" dist="50800" dir="5400000" algn="tl" rotWithShape="0">
                    <a:srgbClr val="000000">
                      <a:alpha val="65000"/>
                    </a:srgbClr>
                  </a:outerShdw>
                </a:effectLst>
              </a:rPr>
              <a:t>Thank you for attention!</a:t>
            </a:r>
            <a:endParaRPr lang="ru-RU" sz="8800" b="1" spc="50" dirty="0">
              <a:ln w="11430"/>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92238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solidFill>
                  <a:sysClr val="windowText" lastClr="000000"/>
                </a:solidFill>
                <a:effectLst>
                  <a:outerShdw blurRad="76200" dist="50800" dir="5400000" algn="tl" rotWithShape="0">
                    <a:srgbClr val="000000">
                      <a:alpha val="65000"/>
                    </a:srgbClr>
                  </a:outerShdw>
                </a:effectLst>
              </a:rPr>
              <a:t>Experimental </a:t>
            </a:r>
            <a:r>
              <a:rPr lang="en-US" b="1" spc="50" dirty="0" smtClean="0">
                <a:ln w="11430"/>
                <a:solidFill>
                  <a:sysClr val="windowText" lastClr="000000"/>
                </a:solidFill>
                <a:effectLst>
                  <a:outerShdw blurRad="76200" dist="50800" dir="5400000" algn="tl" rotWithShape="0">
                    <a:srgbClr val="000000">
                      <a:alpha val="65000"/>
                    </a:srgbClr>
                  </a:outerShdw>
                </a:effectLst>
              </a:rPr>
              <a:t>problem</a:t>
            </a:r>
            <a:r>
              <a:rPr lang="en-US" b="1" spc="50" dirty="0">
                <a:ln w="11430"/>
                <a:solidFill>
                  <a:sysClr val="windowText" lastClr="000000"/>
                </a:solidFill>
                <a:effectLst>
                  <a:outerShdw blurRad="76200" dist="50800" dir="5400000" algn="tl" rotWithShape="0">
                    <a:srgbClr val="000000">
                      <a:alpha val="65000"/>
                    </a:srgbClr>
                  </a:outerShdw>
                </a:effectLst>
              </a:rPr>
              <a:t> </a:t>
            </a:r>
            <a:r>
              <a:rPr lang="en-US" b="1" spc="50" dirty="0" smtClean="0">
                <a:ln w="11430"/>
                <a:solidFill>
                  <a:sysClr val="windowText" lastClr="000000"/>
                </a:solidFill>
                <a:effectLst>
                  <a:outerShdw blurRad="76200" dist="50800" dir="5400000" algn="tl" rotWithShape="0">
                    <a:srgbClr val="000000">
                      <a:alpha val="65000"/>
                    </a:srgbClr>
                  </a:outerShdw>
                </a:effectLst>
              </a:rPr>
              <a:t>23</a:t>
            </a:r>
            <a:r>
              <a:rPr lang="en-US" b="1" spc="50" dirty="0" smtClean="0">
                <a:ln w="11430"/>
                <a:solidFill>
                  <a:sysClr val="windowText" lastClr="000000"/>
                </a:solidFill>
                <a:effectLst>
                  <a:outerShdw blurRad="76200" dist="50800" dir="5400000" algn="tl" rotWithShape="0">
                    <a:srgbClr val="000000">
                      <a:alpha val="65000"/>
                    </a:srgbClr>
                  </a:outerShdw>
                </a:effectLst>
              </a:rPr>
              <a:t/>
            </a:r>
            <a:br>
              <a:rPr lang="en-US" b="1" spc="50" dirty="0" smtClean="0">
                <a:ln w="11430"/>
                <a:solidFill>
                  <a:sysClr val="windowText" lastClr="000000"/>
                </a:solidFill>
                <a:effectLst>
                  <a:outerShdw blurRad="76200" dist="50800" dir="5400000" algn="tl" rotWithShape="0">
                    <a:srgbClr val="000000">
                      <a:alpha val="65000"/>
                    </a:srgbClr>
                  </a:outerShdw>
                </a:effectLst>
              </a:rPr>
            </a:br>
            <a:r>
              <a:rPr lang="en-US" b="1" spc="50" dirty="0" smtClean="0">
                <a:ln w="11430"/>
                <a:solidFill>
                  <a:sysClr val="windowText" lastClr="000000"/>
                </a:solidFill>
                <a:effectLst>
                  <a:outerShdw blurRad="76200" dist="50800" dir="5400000" algn="tl" rotWithShape="0">
                    <a:srgbClr val="000000">
                      <a:alpha val="65000"/>
                    </a:srgbClr>
                  </a:outerShdw>
                </a:effectLst>
              </a:rPr>
              <a:t>Tea bag</a:t>
            </a:r>
            <a:endParaRPr lang="ru-RU" b="1" spc="50" dirty="0">
              <a:ln w="11430"/>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92238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r>
              <a:rPr lang="en-US" dirty="0" smtClean="0"/>
              <a:t>Tea bag</a:t>
            </a:r>
            <a:endParaRPr lang="ru-RU" dirty="0"/>
          </a:p>
        </p:txBody>
      </p:sp>
      <p:sp>
        <p:nvSpPr>
          <p:cNvPr id="3" name="Объект 2"/>
          <p:cNvSpPr>
            <a:spLocks noGrp="1"/>
          </p:cNvSpPr>
          <p:nvPr>
            <p:ph idx="1"/>
          </p:nvPr>
        </p:nvSpPr>
        <p:spPr>
          <a:xfrm>
            <a:off x="457200" y="1600201"/>
            <a:ext cx="8229600" cy="1180728"/>
          </a:xfrm>
        </p:spPr>
        <p:txBody>
          <a:bodyPr/>
          <a:lstStyle/>
          <a:p>
            <a:pPr marL="0" indent="0">
              <a:buNone/>
            </a:pPr>
            <a:r>
              <a:rPr lang="en-US" dirty="0"/>
              <a:t>	</a:t>
            </a:r>
            <a:endParaRPr lang="ru-RU" dirty="0"/>
          </a:p>
        </p:txBody>
      </p:sp>
      <p:sp>
        <p:nvSpPr>
          <p:cNvPr id="5" name="Овал 4"/>
          <p:cNvSpPr/>
          <p:nvPr/>
        </p:nvSpPr>
        <p:spPr>
          <a:xfrm>
            <a:off x="8139029" y="5858354"/>
            <a:ext cx="955022" cy="955022"/>
          </a:xfrm>
          <a:prstGeom prst="ellipse">
            <a:avLst/>
          </a:prstGeom>
          <a:solidFill>
            <a:schemeClr val="bg1"/>
          </a:solidFill>
          <a:ln>
            <a:solidFill>
              <a:schemeClr val="tx1"/>
            </a:solidFill>
          </a:ln>
          <a:scene3d>
            <a:camera prst="orthographicFront"/>
            <a:lightRig rig="threePt" dir="t"/>
          </a:scene3d>
          <a:sp3d extrusionH="146050" contourW="12700">
            <a:bevelT w="234950" h="209550"/>
            <a:bevelB w="228600" h="17145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46476D6-20AC-4456-9E59-64D5A8CA4FC8}" type="slidenum">
              <a:rPr lang="ru-RU" sz="3600" b="1" smtClean="0">
                <a:solidFill>
                  <a:schemeClr val="tx1"/>
                </a:solidFill>
              </a:rPr>
              <a:pPr algn="ctr"/>
              <a:t>3</a:t>
            </a:fld>
            <a:endParaRPr lang="ru-RU" sz="3600" b="1" dirty="0">
              <a:solidFill>
                <a:schemeClr val="tx1"/>
              </a:solidFill>
            </a:endParaRPr>
          </a:p>
        </p:txBody>
      </p:sp>
      <p:sp>
        <p:nvSpPr>
          <p:cNvPr id="6" name="TextBox 5"/>
          <p:cNvSpPr txBox="1"/>
          <p:nvPr/>
        </p:nvSpPr>
        <p:spPr>
          <a:xfrm>
            <a:off x="1071538" y="1785926"/>
            <a:ext cx="7286676" cy="3046988"/>
          </a:xfrm>
          <a:prstGeom prst="rect">
            <a:avLst/>
          </a:prstGeom>
          <a:noFill/>
        </p:spPr>
        <p:txBody>
          <a:bodyPr wrap="square" rtlCol="0">
            <a:spAutoFit/>
          </a:bodyPr>
          <a:lstStyle/>
          <a:p>
            <a:r>
              <a:rPr lang="en-US" sz="3200" dirty="0" smtClean="0"/>
              <a:t>Produce a standing vertical cylinder from an empty tea bag and ignite it from the top. Observe and explain the flight. Estimate the quantitative parameters. What happens if four tea bags standing close to each other are ignited at once?</a:t>
            </a:r>
            <a:endParaRPr lang="ru-RU" sz="3200" dirty="0"/>
          </a:p>
        </p:txBody>
      </p:sp>
    </p:spTree>
    <p:extLst>
      <p:ext uri="{BB962C8B-B14F-4D97-AF65-F5344CB8AC3E}">
        <p14:creationId xmlns="" xmlns:p14="http://schemas.microsoft.com/office/powerpoint/2010/main" val="520189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471"/>
            <a:ext cx="9144000" cy="1143000"/>
          </a:xfrm>
        </p:spPr>
        <p:txBody>
          <a:bodyPr/>
          <a:lstStyle/>
          <a:p>
            <a:r>
              <a:rPr lang="en-US" b="1" dirty="0" smtClean="0"/>
              <a:t>Plan of work</a:t>
            </a:r>
            <a:endParaRPr lang="ru-RU" b="1" dirty="0"/>
          </a:p>
        </p:txBody>
      </p:sp>
      <p:graphicFrame>
        <p:nvGraphicFramePr>
          <p:cNvPr id="3" name="Схема 2"/>
          <p:cNvGraphicFramePr/>
          <p:nvPr>
            <p:extLst>
              <p:ext uri="{D42A27DB-BD31-4B8C-83A1-F6EECF244321}">
                <p14:modId xmlns="" xmlns:p14="http://schemas.microsoft.com/office/powerpoint/2010/main" val="1579630061"/>
              </p:ext>
            </p:extLst>
          </p:nvPr>
        </p:nvGraphicFramePr>
        <p:xfrm>
          <a:off x="1619672" y="1124744"/>
          <a:ext cx="64087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71670" y="1571612"/>
            <a:ext cx="504056" cy="1107996"/>
          </a:xfrm>
          <a:prstGeom prst="rect">
            <a:avLst/>
          </a:prstGeom>
          <a:noFill/>
        </p:spPr>
        <p:txBody>
          <a:bodyPr wrap="square" rtlCol="0">
            <a:spAutoFit/>
          </a:bodyPr>
          <a:lstStyle/>
          <a:p>
            <a:r>
              <a:rPr lang="en-US" sz="6600" b="1" dirty="0" smtClean="0">
                <a:ln w="28575">
                  <a:solidFill>
                    <a:schemeClr val="tx1"/>
                  </a:solidFill>
                </a:ln>
                <a:solidFill>
                  <a:srgbClr val="00B050"/>
                </a:solidFill>
              </a:rPr>
              <a:t>?</a:t>
            </a:r>
            <a:endParaRPr lang="ru-RU" sz="6600" b="1" dirty="0">
              <a:ln w="28575">
                <a:solidFill>
                  <a:schemeClr val="tx1"/>
                </a:solidFill>
              </a:ln>
              <a:solidFill>
                <a:srgbClr val="00B050"/>
              </a:solidFill>
            </a:endParaRPr>
          </a:p>
        </p:txBody>
      </p:sp>
      <p:sp>
        <p:nvSpPr>
          <p:cNvPr id="9" name="TextBox 8"/>
          <p:cNvSpPr txBox="1"/>
          <p:nvPr/>
        </p:nvSpPr>
        <p:spPr>
          <a:xfrm>
            <a:off x="2071670" y="4643446"/>
            <a:ext cx="504056" cy="1107996"/>
          </a:xfrm>
          <a:prstGeom prst="rect">
            <a:avLst/>
          </a:prstGeom>
          <a:noFill/>
        </p:spPr>
        <p:txBody>
          <a:bodyPr wrap="square" rtlCol="0">
            <a:spAutoFit/>
          </a:bodyPr>
          <a:lstStyle/>
          <a:p>
            <a:r>
              <a:rPr lang="en-US" sz="6600" b="1" dirty="0" smtClean="0">
                <a:ln w="28575">
                  <a:solidFill>
                    <a:schemeClr val="tx1"/>
                  </a:solidFill>
                </a:ln>
                <a:solidFill>
                  <a:srgbClr val="993366"/>
                </a:solidFill>
              </a:rPr>
              <a:t>!</a:t>
            </a:r>
            <a:endParaRPr lang="ru-RU" sz="6600" b="1" dirty="0">
              <a:ln w="28575">
                <a:solidFill>
                  <a:schemeClr val="tx1"/>
                </a:solidFill>
              </a:ln>
              <a:solidFill>
                <a:srgbClr val="993366"/>
              </a:solidFill>
            </a:endParaRPr>
          </a:p>
        </p:txBody>
      </p:sp>
      <p:sp>
        <p:nvSpPr>
          <p:cNvPr id="16" name="Овал 15"/>
          <p:cNvSpPr/>
          <p:nvPr/>
        </p:nvSpPr>
        <p:spPr>
          <a:xfrm>
            <a:off x="8139029" y="5858354"/>
            <a:ext cx="955022" cy="955022"/>
          </a:xfrm>
          <a:prstGeom prst="ellipse">
            <a:avLst/>
          </a:prstGeom>
          <a:solidFill>
            <a:schemeClr val="bg1"/>
          </a:solidFill>
          <a:ln>
            <a:solidFill>
              <a:schemeClr val="tx1"/>
            </a:solidFill>
          </a:ln>
          <a:scene3d>
            <a:camera prst="orthographicFront"/>
            <a:lightRig rig="threePt" dir="t"/>
          </a:scene3d>
          <a:sp3d extrusionH="146050" contourW="12700">
            <a:bevelT w="234950" h="209550"/>
            <a:bevelB w="228600" h="17145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46476D6-20AC-4456-9E59-64D5A8CA4FC8}" type="slidenum">
              <a:rPr lang="ru-RU" sz="3600" b="1" smtClean="0">
                <a:solidFill>
                  <a:schemeClr val="tx1"/>
                </a:solidFill>
              </a:rPr>
              <a:pPr algn="ctr"/>
              <a:t>4</a:t>
            </a:fld>
            <a:endParaRPr lang="ru-RU" sz="3600" b="1" dirty="0">
              <a:solidFill>
                <a:schemeClr val="tx1"/>
              </a:solidFill>
            </a:endParaRPr>
          </a:p>
        </p:txBody>
      </p:sp>
      <p:sp>
        <p:nvSpPr>
          <p:cNvPr id="7" name="Стрелка вправо 6"/>
          <p:cNvSpPr/>
          <p:nvPr/>
        </p:nvSpPr>
        <p:spPr>
          <a:xfrm>
            <a:off x="2357422" y="3500438"/>
            <a:ext cx="721119"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17199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Explanation of the phenomenon</a:t>
            </a:r>
            <a:endParaRPr lang="ru-RU" dirty="0"/>
          </a:p>
        </p:txBody>
      </p:sp>
      <p:sp>
        <p:nvSpPr>
          <p:cNvPr id="4" name="Овал 3"/>
          <p:cNvSpPr/>
          <p:nvPr/>
        </p:nvSpPr>
        <p:spPr>
          <a:xfrm>
            <a:off x="8139029" y="5858354"/>
            <a:ext cx="955022" cy="955022"/>
          </a:xfrm>
          <a:prstGeom prst="ellipse">
            <a:avLst/>
          </a:prstGeom>
          <a:solidFill>
            <a:schemeClr val="bg1"/>
          </a:solidFill>
          <a:ln>
            <a:solidFill>
              <a:schemeClr val="tx1"/>
            </a:solidFill>
          </a:ln>
          <a:scene3d>
            <a:camera prst="orthographicFront"/>
            <a:lightRig rig="threePt" dir="t"/>
          </a:scene3d>
          <a:sp3d extrusionH="146050" contourW="12700">
            <a:bevelT w="234950" h="209550"/>
            <a:bevelB w="228600" h="17145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46476D6-20AC-4456-9E59-64D5A8CA4FC8}" type="slidenum">
              <a:rPr lang="ru-RU" sz="3600" b="1" smtClean="0">
                <a:solidFill>
                  <a:schemeClr val="tx1"/>
                </a:solidFill>
              </a:rPr>
              <a:pPr algn="ctr"/>
              <a:t>5</a:t>
            </a:fld>
            <a:endParaRPr lang="ru-RU" sz="3600" b="1" dirty="0">
              <a:solidFill>
                <a:schemeClr val="tx1"/>
              </a:solidFill>
            </a:endParaRPr>
          </a:p>
        </p:txBody>
      </p:sp>
      <p:pic>
        <p:nvPicPr>
          <p:cNvPr id="5" name="Рисунок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5602" t="3120"/>
          <a:stretch/>
        </p:blipFill>
        <p:spPr>
          <a:xfrm>
            <a:off x="3419872" y="2132856"/>
            <a:ext cx="2179479" cy="4257363"/>
          </a:xfrm>
          <a:prstGeom prst="rect">
            <a:avLst/>
          </a:prstGeom>
        </p:spPr>
      </p:pic>
      <p:sp>
        <p:nvSpPr>
          <p:cNvPr id="6" name="Стрелка вверх 5"/>
          <p:cNvSpPr/>
          <p:nvPr/>
        </p:nvSpPr>
        <p:spPr>
          <a:xfrm>
            <a:off x="4211960" y="1556792"/>
            <a:ext cx="576064" cy="864096"/>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верх 6"/>
          <p:cNvSpPr/>
          <p:nvPr/>
        </p:nvSpPr>
        <p:spPr>
          <a:xfrm>
            <a:off x="3635896" y="1786434"/>
            <a:ext cx="576064" cy="72008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верх 7"/>
          <p:cNvSpPr/>
          <p:nvPr/>
        </p:nvSpPr>
        <p:spPr>
          <a:xfrm>
            <a:off x="4771846" y="1781200"/>
            <a:ext cx="576064" cy="72008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a:off x="2798060" y="3861048"/>
            <a:ext cx="576064" cy="1061304"/>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a:off x="5669536" y="3933056"/>
            <a:ext cx="576064" cy="1061304"/>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7321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1"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1"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1"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2"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2"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par>
                                <p:cTn id="67" presetID="42" presetClass="entr" presetSubtype="0" fill="hold" grpId="2"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2" presetClass="entr" presetSubtype="0" fill="hold" grpId="2"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par>
                                <p:cTn id="77" presetID="42" presetClass="entr" presetSubtype="0" fill="hold" grpId="2"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
                                          </p:val>
                                        </p:tav>
                                        <p:tav tm="100000">
                                          <p:val>
                                            <p:strVal val="#ppt_x"/>
                                          </p:val>
                                        </p:tav>
                                      </p:tavLst>
                                    </p:anim>
                                    <p:anim calcmode="lin" valueType="num">
                                      <p:cBhvr>
                                        <p:cTn id="8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Explanation of the phenomenon</a:t>
            </a:r>
            <a:endParaRPr lang="ru-RU" dirty="0"/>
          </a:p>
        </p:txBody>
      </p:sp>
      <p:pic>
        <p:nvPicPr>
          <p:cNvPr id="4" name="конвекцмя.wmv">
            <a:hlinkClick r:id="" action="ppaction://media"/>
          </p:cNvPr>
          <p:cNvPicPr>
            <a:picLocks noGrp="1" noChangeAspect="1"/>
          </p:cNvPicPr>
          <p:nvPr>
            <p:ph idx="1"/>
            <a:videoFile r:link="rId1"/>
            <p:extLst>
              <p:ext uri="{DAA4B4D4-6D71-4841-9C94-3DE7FCFB9230}">
                <p14:media xmlns:p14="http://schemas.microsoft.com/office/powerpoint/2010/main" xmlns="" r:embed="rId3">
                  <p14:trim st="21670.2624" end="15760.192"/>
                </p14:media>
              </p:ext>
            </p:extLst>
          </p:nvPr>
        </p:nvPicPr>
        <p:blipFill rotWithShape="1">
          <a:blip r:embed="rId4"/>
          <a:srcRect l="30788" t="11384" r="26012" b="23182"/>
          <a:stretch>
            <a:fillRect/>
          </a:stretch>
        </p:blipFill>
        <p:spPr>
          <a:xfrm>
            <a:off x="683568" y="1234963"/>
            <a:ext cx="4104456" cy="4663177"/>
          </a:xfrm>
          <a:prstGeom prst="rect">
            <a:avLst/>
          </a:prstGeom>
          <a:ln w="127000" cap="flat">
            <a:solidFill>
              <a:srgbClr val="D9D9D9"/>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5" name="TextBox 4"/>
          <p:cNvSpPr txBox="1"/>
          <p:nvPr/>
        </p:nvSpPr>
        <p:spPr>
          <a:xfrm>
            <a:off x="5542545" y="4869160"/>
            <a:ext cx="3240360" cy="461665"/>
          </a:xfrm>
          <a:prstGeom prst="rect">
            <a:avLst/>
          </a:prstGeom>
          <a:noFill/>
        </p:spPr>
        <p:txBody>
          <a:bodyPr wrap="square" rtlCol="0">
            <a:spAutoFit/>
          </a:bodyPr>
          <a:lstStyle/>
          <a:p>
            <a:r>
              <a:rPr lang="en-US" sz="2400" b="1" dirty="0" smtClean="0"/>
              <a:t>Convective streams</a:t>
            </a:r>
            <a:endParaRPr lang="ru-RU" sz="2400" b="1" dirty="0"/>
          </a:p>
        </p:txBody>
      </p:sp>
      <p:sp>
        <p:nvSpPr>
          <p:cNvPr id="6" name="Стрелка вверх 5"/>
          <p:cNvSpPr/>
          <p:nvPr/>
        </p:nvSpPr>
        <p:spPr>
          <a:xfrm>
            <a:off x="2411760" y="5733256"/>
            <a:ext cx="648072" cy="603904"/>
          </a:xfrm>
          <a:prstGeom prst="upArrow">
            <a:avLst/>
          </a:prstGeom>
          <a:solidFill>
            <a:srgbClr val="FF0000">
              <a:alpha val="69000"/>
            </a:srgbClr>
          </a:solidFill>
          <a:ln>
            <a:solidFill>
              <a:srgbClr val="C0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979713" y="6399676"/>
            <a:ext cx="1512168" cy="461665"/>
          </a:xfrm>
          <a:prstGeom prst="rect">
            <a:avLst/>
          </a:prstGeom>
          <a:noFill/>
        </p:spPr>
        <p:txBody>
          <a:bodyPr wrap="square" rtlCol="0">
            <a:spAutoFit/>
          </a:bodyPr>
          <a:lstStyle/>
          <a:p>
            <a:r>
              <a:rPr lang="en-US" sz="2400" b="1" dirty="0" smtClean="0"/>
              <a:t>Heating</a:t>
            </a:r>
            <a:endParaRPr lang="ru-RU" sz="2400" b="1" dirty="0"/>
          </a:p>
        </p:txBody>
      </p:sp>
      <p:sp>
        <p:nvSpPr>
          <p:cNvPr id="8" name="Стрелка влево 7"/>
          <p:cNvSpPr/>
          <p:nvPr/>
        </p:nvSpPr>
        <p:spPr>
          <a:xfrm>
            <a:off x="3923927" y="4728911"/>
            <a:ext cx="1618617" cy="605681"/>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Содержимое 3" descr="IMG_3046.JPG"/>
          <p:cNvPicPr>
            <a:picLocks noChangeAspect="1"/>
          </p:cNvPicPr>
          <p:nvPr/>
        </p:nvPicPr>
        <p:blipFill>
          <a:blip r:embed="rId5" cstate="print"/>
          <a:srcRect l="33187" t="27232" r="32556" b="22603"/>
          <a:stretch>
            <a:fillRect/>
          </a:stretch>
        </p:blipFill>
        <p:spPr>
          <a:xfrm>
            <a:off x="5786446" y="1428736"/>
            <a:ext cx="2286016" cy="2500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Relative parameters</a:t>
            </a:r>
            <a:endParaRPr lang="ru-RU" dirty="0"/>
          </a:p>
        </p:txBody>
      </p:sp>
      <p:sp>
        <p:nvSpPr>
          <p:cNvPr id="5" name="Содержимое 4"/>
          <p:cNvSpPr>
            <a:spLocks noGrp="1"/>
          </p:cNvSpPr>
          <p:nvPr>
            <p:ph idx="1"/>
          </p:nvPr>
        </p:nvSpPr>
        <p:spPr/>
        <p:txBody>
          <a:bodyPr/>
          <a:lstStyle/>
          <a:p>
            <a:r>
              <a:rPr lang="en-US" dirty="0" smtClean="0"/>
              <a:t>Material</a:t>
            </a:r>
          </a:p>
          <a:p>
            <a:r>
              <a:rPr lang="en-US" dirty="0" smtClean="0"/>
              <a:t>Method of burning</a:t>
            </a:r>
          </a:p>
          <a:p>
            <a:r>
              <a:rPr lang="en-US" dirty="0" smtClean="0"/>
              <a:t>Air humidity</a:t>
            </a:r>
          </a:p>
          <a:p>
            <a:r>
              <a:rPr lang="en-US" dirty="0" smtClean="0"/>
              <a:t>Air temperature</a:t>
            </a:r>
          </a:p>
          <a:p>
            <a:r>
              <a:rPr lang="en-US" dirty="0" smtClean="0"/>
              <a:t>Size of tea bag</a:t>
            </a:r>
          </a:p>
          <a:p>
            <a:r>
              <a:rPr lang="en-US" dirty="0" smtClean="0"/>
              <a:t>Surface</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en-US" dirty="0" smtClean="0"/>
              <a:t>Method of burning</a:t>
            </a:r>
            <a:endParaRPr lang="ru-RU" dirty="0"/>
          </a:p>
        </p:txBody>
      </p:sp>
      <p:sp>
        <p:nvSpPr>
          <p:cNvPr id="4" name="TextBox 3"/>
          <p:cNvSpPr txBox="1"/>
          <p:nvPr/>
        </p:nvSpPr>
        <p:spPr>
          <a:xfrm>
            <a:off x="2428860" y="2000240"/>
            <a:ext cx="4464496" cy="461665"/>
          </a:xfrm>
          <a:prstGeom prst="rect">
            <a:avLst/>
          </a:prstGeom>
          <a:noFill/>
        </p:spPr>
        <p:txBody>
          <a:bodyPr wrap="square" rtlCol="0">
            <a:spAutoFit/>
          </a:bodyPr>
          <a:lstStyle/>
          <a:p>
            <a:r>
              <a:rPr lang="en-US" sz="2400" b="1" dirty="0" smtClean="0">
                <a:effectLst>
                  <a:glow rad="228600">
                    <a:schemeClr val="bg1">
                      <a:alpha val="40000"/>
                    </a:schemeClr>
                  </a:glow>
                </a:effectLst>
              </a:rPr>
              <a:t>Should be burnt from the top</a:t>
            </a:r>
            <a:endParaRPr lang="ru-RU" sz="2400" b="1" dirty="0">
              <a:effectLst>
                <a:glow rad="228600">
                  <a:schemeClr val="bg1">
                    <a:alpha val="40000"/>
                  </a:schemeClr>
                </a:glow>
              </a:effectLst>
            </a:endParaRPr>
          </a:p>
        </p:txBody>
      </p:sp>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3571876"/>
            <a:ext cx="1471867" cy="24938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Air conditions</a:t>
            </a:r>
            <a:endParaRPr lang="ru-RU" dirty="0"/>
          </a:p>
        </p:txBody>
      </p:sp>
      <p:sp>
        <p:nvSpPr>
          <p:cNvPr id="10" name="TextBox 9"/>
          <p:cNvSpPr txBox="1"/>
          <p:nvPr/>
        </p:nvSpPr>
        <p:spPr>
          <a:xfrm>
            <a:off x="357158" y="2428868"/>
            <a:ext cx="4643470" cy="2246769"/>
          </a:xfrm>
          <a:prstGeom prst="rect">
            <a:avLst/>
          </a:prstGeom>
          <a:noFill/>
        </p:spPr>
        <p:txBody>
          <a:bodyPr wrap="square" rtlCol="0">
            <a:spAutoFit/>
          </a:bodyPr>
          <a:lstStyle/>
          <a:p>
            <a:pPr marL="342900" indent="-342900">
              <a:buFont typeface="+mj-lt"/>
              <a:buAutoNum type="arabicPeriod"/>
            </a:pPr>
            <a:r>
              <a:rPr lang="en-US" sz="2800" dirty="0" smtClean="0"/>
              <a:t>Influence of external airflows should be minimized</a:t>
            </a:r>
          </a:p>
          <a:p>
            <a:pPr marL="342900" indent="-342900">
              <a:buFont typeface="+mj-lt"/>
              <a:buAutoNum type="arabicPeriod"/>
            </a:pPr>
            <a:r>
              <a:rPr lang="en-US" sz="2800" dirty="0" smtClean="0"/>
              <a:t>Humidity of the air should be as less as possible</a:t>
            </a:r>
          </a:p>
        </p:txBody>
      </p:sp>
      <p:pic>
        <p:nvPicPr>
          <p:cNvPr id="1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15074" y="2000240"/>
            <a:ext cx="1471867" cy="24938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НР">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1225</TotalTime>
  <Words>174</Words>
  <Application>Microsoft Office PowerPoint</Application>
  <PresentationFormat>Экран (4:3)</PresentationFormat>
  <Paragraphs>39</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Experimental problem 23 Tea bag</vt:lpstr>
      <vt:lpstr>Tea bag</vt:lpstr>
      <vt:lpstr>Plan of work</vt:lpstr>
      <vt:lpstr>Explanation of the phenomenon</vt:lpstr>
      <vt:lpstr>Explanation of the phenomenon</vt:lpstr>
      <vt:lpstr>Relative parameters</vt:lpstr>
      <vt:lpstr>Method of burning</vt:lpstr>
      <vt:lpstr>Air conditions</vt:lpstr>
      <vt:lpstr>Size of the tea bag </vt:lpstr>
      <vt:lpstr>Conclusions</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problem %TASKNAME%</dc:title>
  <dc:creator>Jess</dc:creator>
  <cp:lastModifiedBy>Jess</cp:lastModifiedBy>
  <cp:revision>9</cp:revision>
  <dcterms:created xsi:type="dcterms:W3CDTF">2013-05-01T17:39:29Z</dcterms:created>
  <dcterms:modified xsi:type="dcterms:W3CDTF">2013-05-02T14:56:09Z</dcterms:modified>
</cp:coreProperties>
</file>