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62" r:id="rId2"/>
    <p:sldId id="261" r:id="rId3"/>
    <p:sldId id="280" r:id="rId4"/>
    <p:sldId id="266" r:id="rId5"/>
    <p:sldId id="282" r:id="rId6"/>
    <p:sldId id="272" r:id="rId7"/>
    <p:sldId id="263" r:id="rId8"/>
    <p:sldId id="285" r:id="rId9"/>
    <p:sldId id="270" r:id="rId10"/>
    <p:sldId id="276" r:id="rId11"/>
    <p:sldId id="278" r:id="rId12"/>
    <p:sldId id="279" r:id="rId13"/>
    <p:sldId id="273" r:id="rId14"/>
    <p:sldId id="286" r:id="rId15"/>
    <p:sldId id="288" r:id="rId16"/>
    <p:sldId id="287"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F927"/>
    <a:srgbClr val="FF0000"/>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39" autoAdjust="0"/>
    <p:restoredTop sz="94660"/>
  </p:normalViewPr>
  <p:slideViewPr>
    <p:cSldViewPr>
      <p:cViewPr varScale="1">
        <p:scale>
          <a:sx n="81" d="100"/>
          <a:sy n="81" d="100"/>
        </p:scale>
        <p:origin x="-1062" y="-84"/>
      </p:cViewPr>
      <p:guideLst>
        <p:guide orient="horz" pos="2160"/>
        <p:guide pos="2880"/>
      </p:guideLst>
    </p:cSldViewPr>
  </p:slideViewPr>
  <p:notesTextViewPr>
    <p:cViewPr>
      <p:scale>
        <a:sx n="75" d="100"/>
        <a:sy n="75"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D0E7C393-BFE8-45A9-B0B0-8B1BA74274EE}" type="datetimeFigureOut">
              <a:rPr lang="en-US"/>
              <a:pPr>
                <a:defRPr/>
              </a:pPr>
              <a:t>4/29/2013</a:t>
            </a:fld>
            <a:endParaRPr lang="en-US"/>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en-US"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D60F8A2-CD39-428A-A6C4-A0192AAF082F}" type="slidenum">
              <a:rPr lang="en-US"/>
              <a:pPr>
                <a:defRPr/>
              </a:pPr>
              <a:t>‹#›</a:t>
            </a:fld>
            <a:endParaRPr lang="en-US"/>
          </a:p>
        </p:txBody>
      </p:sp>
    </p:spTree>
    <p:extLst>
      <p:ext uri="{BB962C8B-B14F-4D97-AF65-F5344CB8AC3E}">
        <p14:creationId xmlns:p14="http://schemas.microsoft.com/office/powerpoint/2010/main" xmlns="" val="3712087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Образ слайда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6386"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smtClean="0"/>
          </a:p>
        </p:txBody>
      </p:sp>
      <p:sp>
        <p:nvSpPr>
          <p:cNvPr id="16387"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pPr>
            <a:fld id="{DE35AD03-5F7D-430C-BA3E-19ACD2F885D7}" type="slidenum">
              <a:rPr lang="en-US">
                <a:latin typeface="Calibri" pitchFamily="34" charset="0"/>
              </a:rPr>
              <a:pPr fontAlgn="base">
                <a:spcBef>
                  <a:spcPct val="0"/>
                </a:spcBef>
                <a:spcAft>
                  <a:spcPct val="0"/>
                </a:spcAft>
              </a:pPr>
              <a:t>2</a:t>
            </a:fld>
            <a:endParaRPr lang="en-US">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BD60F8A2-CD39-428A-A6C4-A0192AAF082F}" type="slidenum">
              <a:rPr lang="en-US" smtClean="0"/>
              <a:pPr>
                <a:defRPr/>
              </a:pPr>
              <a:t>9</a:t>
            </a:fld>
            <a:endParaRPr lang="en-US"/>
          </a:p>
        </p:txBody>
      </p:sp>
    </p:spTree>
    <p:extLst>
      <p:ext uri="{BB962C8B-B14F-4D97-AF65-F5344CB8AC3E}">
        <p14:creationId xmlns:p14="http://schemas.microsoft.com/office/powerpoint/2010/main" xmlns="" val="3212932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Образ слайда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7650"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smtClean="0"/>
          </a:p>
        </p:txBody>
      </p:sp>
      <p:sp>
        <p:nvSpPr>
          <p:cNvPr id="27651"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pPr>
            <a:fld id="{D4412AA3-ABFB-41B9-9ACE-D7F09ED64260}" type="slidenum">
              <a:rPr lang="en-US">
                <a:latin typeface="Calibri" pitchFamily="34" charset="0"/>
              </a:rPr>
              <a:pPr fontAlgn="base">
                <a:spcBef>
                  <a:spcPct val="0"/>
                </a:spcBef>
                <a:spcAft>
                  <a:spcPct val="0"/>
                </a:spcAft>
              </a:pPr>
              <a:t>12</a:t>
            </a:fld>
            <a:endParaRPr lang="en-US">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cxnSp>
        <p:nvCxnSpPr>
          <p:cNvPr id="4" name="Straight Connector 7"/>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ru-RU" smtClean="0"/>
              <a:t>Образец заголовка</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5" name="Date Placeholder 3"/>
          <p:cNvSpPr>
            <a:spLocks noGrp="1"/>
          </p:cNvSpPr>
          <p:nvPr>
            <p:ph type="dt" sz="half" idx="10"/>
          </p:nvPr>
        </p:nvSpPr>
        <p:spPr/>
        <p:txBody>
          <a:bodyPr/>
          <a:lstStyle>
            <a:lvl1pPr>
              <a:defRPr/>
            </a:lvl1pPr>
          </a:lstStyle>
          <a:p>
            <a:pPr>
              <a:defRPr/>
            </a:pPr>
            <a:fld id="{9476B4F6-AFC6-406A-8565-0DBFF68CD3C6}" type="datetimeFigureOut">
              <a:rPr lang="en-US"/>
              <a:pPr>
                <a:defRPr/>
              </a:pPr>
              <a:t>4/29/2013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329212-8835-44E8-A817-BB84F1B99665}" type="slidenum">
              <a:rPr lang="en-US"/>
              <a:pPr>
                <a:defRPr/>
              </a:pPr>
              <a:t>‹#›</a:t>
            </a:fld>
            <a:endParaRPr lang="en-US"/>
          </a:p>
        </p:txBody>
      </p:sp>
    </p:spTree>
    <p:extLst>
      <p:ext uri="{BB962C8B-B14F-4D97-AF65-F5344CB8AC3E}">
        <p14:creationId xmlns:p14="http://schemas.microsoft.com/office/powerpoint/2010/main" xmlns="" val="1875312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E2AA6FDA-FAF5-46B9-9A08-15C84B9E3EB1}" type="datetimeFigureOut">
              <a:rPr lang="en-US"/>
              <a:pPr>
                <a:defRPr/>
              </a:pPr>
              <a:t>4/29/2013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D9E4C9-3C08-45AF-9294-7240D569C554}" type="slidenum">
              <a:rPr lang="en-US"/>
              <a:pPr>
                <a:defRPr/>
              </a:pPr>
              <a:t>‹#›</a:t>
            </a:fld>
            <a:endParaRPr lang="en-US"/>
          </a:p>
        </p:txBody>
      </p:sp>
    </p:spTree>
    <p:extLst>
      <p:ext uri="{BB962C8B-B14F-4D97-AF65-F5344CB8AC3E}">
        <p14:creationId xmlns:p14="http://schemas.microsoft.com/office/powerpoint/2010/main" xmlns="" val="3120592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3DD66712-5D57-46C6-AD6E-73EA3AB54D7A}" type="datetimeFigureOut">
              <a:rPr lang="en-US"/>
              <a:pPr>
                <a:defRPr/>
              </a:pPr>
              <a:t>4/29/2013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79BF60-3D1C-4CAD-A179-EB941F450242}" type="slidenum">
              <a:rPr lang="en-US"/>
              <a:pPr>
                <a:defRPr/>
              </a:pPr>
              <a:t>‹#›</a:t>
            </a:fld>
            <a:endParaRPr lang="en-US"/>
          </a:p>
        </p:txBody>
      </p:sp>
    </p:spTree>
    <p:extLst>
      <p:ext uri="{BB962C8B-B14F-4D97-AF65-F5344CB8AC3E}">
        <p14:creationId xmlns:p14="http://schemas.microsoft.com/office/powerpoint/2010/main" xmlns="" val="3452784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56C93089-6EA2-40A2-9CB9-58D7C1604AEC}" type="datetimeFigureOut">
              <a:rPr lang="en-US"/>
              <a:pPr>
                <a:defRPr/>
              </a:pPr>
              <a:t>4/29/2013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ED6C2F-C97C-481A-91B1-844288267BA6}" type="slidenum">
              <a:rPr lang="en-US"/>
              <a:pPr>
                <a:defRPr/>
              </a:pPr>
              <a:t>‹#›</a:t>
            </a:fld>
            <a:endParaRPr lang="en-US"/>
          </a:p>
        </p:txBody>
      </p:sp>
    </p:spTree>
    <p:extLst>
      <p:ext uri="{BB962C8B-B14F-4D97-AF65-F5344CB8AC3E}">
        <p14:creationId xmlns:p14="http://schemas.microsoft.com/office/powerpoint/2010/main" xmlns="" val="2188159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2"/>
      </p:bgRef>
    </p:bg>
    <p:spTree>
      <p:nvGrpSpPr>
        <p:cNvPr id="1" name=""/>
        <p:cNvGrpSpPr/>
        <p:nvPr/>
      </p:nvGrpSpPr>
      <p:grpSpPr>
        <a:xfrm>
          <a:off x="0" y="0"/>
          <a:ext cx="0" cy="0"/>
          <a:chOff x="0" y="0"/>
          <a:chExt cx="0" cy="0"/>
        </a:xfrm>
      </p:grpSpPr>
      <p:cxnSp>
        <p:nvCxnSpPr>
          <p:cNvPr id="4" name="Straight Connector 6"/>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1B659C4F-EAD6-425D-AB8F-B713EB3BE57E}" type="datetimeFigureOut">
              <a:rPr lang="en-US"/>
              <a:pPr>
                <a:defRPr/>
              </a:pPr>
              <a:t>4/29/2013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E499004-F19A-46FF-BFA3-164CF28F4412}" type="slidenum">
              <a:rPr lang="en-US"/>
              <a:pPr>
                <a:defRPr/>
              </a:pPr>
              <a:t>‹#›</a:t>
            </a:fld>
            <a:endParaRPr lang="en-US"/>
          </a:p>
        </p:txBody>
      </p:sp>
    </p:spTree>
    <p:extLst>
      <p:ext uri="{BB962C8B-B14F-4D97-AF65-F5344CB8AC3E}">
        <p14:creationId xmlns:p14="http://schemas.microsoft.com/office/powerpoint/2010/main" xmlns="" val="2442012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EA81B4C2-4A24-463A-AC29-132534640A2D}" type="datetimeFigureOut">
              <a:rPr lang="en-US"/>
              <a:pPr>
                <a:defRPr/>
              </a:pPr>
              <a:t>4/29/2013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7DAF03C-0B29-4A72-B2AC-722A3195963D}" type="slidenum">
              <a:rPr lang="en-US"/>
              <a:pPr>
                <a:defRPr/>
              </a:pPr>
              <a:t>‹#›</a:t>
            </a:fld>
            <a:endParaRPr lang="en-US"/>
          </a:p>
        </p:txBody>
      </p:sp>
    </p:spTree>
    <p:extLst>
      <p:ext uri="{BB962C8B-B14F-4D97-AF65-F5344CB8AC3E}">
        <p14:creationId xmlns:p14="http://schemas.microsoft.com/office/powerpoint/2010/main" xmlns="" val="4117836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cxnSp>
        <p:nvCxnSpPr>
          <p:cNvPr id="7" name="Straight Connector 10"/>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8" name="Date Placeholder 6"/>
          <p:cNvSpPr>
            <a:spLocks noGrp="1"/>
          </p:cNvSpPr>
          <p:nvPr>
            <p:ph type="dt" sz="half" idx="10"/>
          </p:nvPr>
        </p:nvSpPr>
        <p:spPr/>
        <p:txBody>
          <a:bodyPr/>
          <a:lstStyle>
            <a:lvl1pPr>
              <a:defRPr/>
            </a:lvl1pPr>
          </a:lstStyle>
          <a:p>
            <a:pPr>
              <a:defRPr/>
            </a:pPr>
            <a:fld id="{EC642D93-5434-4C4D-B039-E037ED0D94CC}" type="datetimeFigureOut">
              <a:rPr lang="en-US"/>
              <a:pPr>
                <a:defRPr/>
              </a:pPr>
              <a:t>4/29/2013</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9CD2976C-B192-4A4A-83D9-36143009A4D7}" type="slidenum">
              <a:rPr lang="en-US"/>
              <a:pPr>
                <a:defRPr/>
              </a:pPr>
              <a:t>‹#›</a:t>
            </a:fld>
            <a:endParaRPr lang="en-US"/>
          </a:p>
        </p:txBody>
      </p:sp>
    </p:spTree>
    <p:extLst>
      <p:ext uri="{BB962C8B-B14F-4D97-AF65-F5344CB8AC3E}">
        <p14:creationId xmlns:p14="http://schemas.microsoft.com/office/powerpoint/2010/main" xmlns="" val="375410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3"/>
          <p:cNvSpPr>
            <a:spLocks noGrp="1"/>
          </p:cNvSpPr>
          <p:nvPr>
            <p:ph type="dt" sz="half" idx="10"/>
          </p:nvPr>
        </p:nvSpPr>
        <p:spPr/>
        <p:txBody>
          <a:bodyPr/>
          <a:lstStyle>
            <a:lvl1pPr>
              <a:defRPr/>
            </a:lvl1pPr>
          </a:lstStyle>
          <a:p>
            <a:pPr>
              <a:defRPr/>
            </a:pPr>
            <a:fld id="{A207A926-35A0-483E-AC46-7D4C3923E248}" type="datetimeFigureOut">
              <a:rPr lang="en-US"/>
              <a:pPr>
                <a:defRPr/>
              </a:pPr>
              <a:t>4/29/2013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78AADCF-E9A0-4BCC-BC23-4636EBCBF94A}" type="slidenum">
              <a:rPr lang="en-US"/>
              <a:pPr>
                <a:defRPr/>
              </a:pPr>
              <a:t>‹#›</a:t>
            </a:fld>
            <a:endParaRPr lang="en-US"/>
          </a:p>
        </p:txBody>
      </p:sp>
    </p:spTree>
    <p:extLst>
      <p:ext uri="{BB962C8B-B14F-4D97-AF65-F5344CB8AC3E}">
        <p14:creationId xmlns:p14="http://schemas.microsoft.com/office/powerpoint/2010/main" xmlns="" val="1300436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99EF6DD-D620-4058-9633-EFC897936A82}" type="datetimeFigureOut">
              <a:rPr lang="en-US"/>
              <a:pPr>
                <a:defRPr/>
              </a:pPr>
              <a:t>4/29/2013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F178030-F79C-458C-ACF1-A45021351513}" type="slidenum">
              <a:rPr lang="en-US"/>
              <a:pPr>
                <a:defRPr/>
              </a:pPr>
              <a:t>‹#›</a:t>
            </a:fld>
            <a:endParaRPr lang="en-US"/>
          </a:p>
        </p:txBody>
      </p:sp>
    </p:spTree>
    <p:extLst>
      <p:ext uri="{BB962C8B-B14F-4D97-AF65-F5344CB8AC3E}">
        <p14:creationId xmlns:p14="http://schemas.microsoft.com/office/powerpoint/2010/main" xmlns="" val="2657928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cxnSp>
        <p:nvCxnSpPr>
          <p:cNvPr id="5" name="Straight Connector 8"/>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Date Placeholder 4"/>
          <p:cNvSpPr>
            <a:spLocks noGrp="1"/>
          </p:cNvSpPr>
          <p:nvPr>
            <p:ph type="dt" sz="half" idx="10"/>
          </p:nvPr>
        </p:nvSpPr>
        <p:spPr/>
        <p:txBody>
          <a:bodyPr/>
          <a:lstStyle>
            <a:lvl1pPr>
              <a:defRPr/>
            </a:lvl1pPr>
          </a:lstStyle>
          <a:p>
            <a:pPr>
              <a:defRPr/>
            </a:pPr>
            <a:fld id="{C08845E5-7D95-4E1F-B170-995077680061}" type="datetimeFigureOut">
              <a:rPr lang="en-US"/>
              <a:pPr>
                <a:defRPr/>
              </a:pPr>
              <a:t>4/29/2013</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DCE0E291-E263-4A78-A4CF-AFA64D328ACC}" type="slidenum">
              <a:rPr lang="en-US"/>
              <a:pPr>
                <a:defRPr/>
              </a:pPr>
              <a:t>‹#›</a:t>
            </a:fld>
            <a:endParaRPr lang="en-US"/>
          </a:p>
        </p:txBody>
      </p:sp>
    </p:spTree>
    <p:extLst>
      <p:ext uri="{BB962C8B-B14F-4D97-AF65-F5344CB8AC3E}">
        <p14:creationId xmlns:p14="http://schemas.microsoft.com/office/powerpoint/2010/main" xmlns="" val="2263321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5C219180-0CF9-4E9E-9531-1C118E93278E}" type="datetimeFigureOut">
              <a:rPr lang="en-US"/>
              <a:pPr>
                <a:defRPr/>
              </a:pPr>
              <a:t>4/29/2013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E0848F4-9D2F-4F6B-8180-F8DA5550F003}" type="slidenum">
              <a:rPr lang="en-US"/>
              <a:pPr>
                <a:defRPr/>
              </a:pPr>
              <a:t>‹#›</a:t>
            </a:fld>
            <a:endParaRPr lang="en-US"/>
          </a:p>
        </p:txBody>
      </p:sp>
    </p:spTree>
    <p:extLst>
      <p:ext uri="{BB962C8B-B14F-4D97-AF65-F5344CB8AC3E}">
        <p14:creationId xmlns:p14="http://schemas.microsoft.com/office/powerpoint/2010/main" xmlns="" val="2953454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fontAlgn="auto">
              <a:spcBef>
                <a:spcPts val="0"/>
              </a:spcBef>
              <a:spcAft>
                <a:spcPts val="0"/>
              </a:spcAft>
              <a:defRPr sz="1200" smtClean="0">
                <a:solidFill>
                  <a:srgbClr val="FFFFFF"/>
                </a:solidFill>
                <a:latin typeface="+mn-lt"/>
              </a:defRPr>
            </a:lvl1pPr>
          </a:lstStyle>
          <a:p>
            <a:pPr>
              <a:defRPr/>
            </a:pPr>
            <a:fld id="{88D83F12-9857-484F-B577-E13ECC6EB661}" type="datetimeFigureOut">
              <a:rPr lang="en-US"/>
              <a:pPr>
                <a:defRPr/>
              </a:pPr>
              <a:t>4/29/2013</a:t>
            </a:fld>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fontAlgn="auto">
              <a:spcBef>
                <a:spcPts val="0"/>
              </a:spcBef>
              <a:spcAft>
                <a:spcPts val="0"/>
              </a:spcAft>
              <a:defRPr sz="1200">
                <a:solidFill>
                  <a:srgbClr val="FFFFFF"/>
                </a:solidFill>
                <a:latin typeface="+mn-lt"/>
              </a:defRPr>
            </a:lvl1pPr>
          </a:lstStyle>
          <a:p>
            <a:pPr>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fontAlgn="auto">
              <a:spcBef>
                <a:spcPts val="0"/>
              </a:spcBef>
              <a:spcAft>
                <a:spcPts val="0"/>
              </a:spcAft>
              <a:defRPr sz="1400" b="1" smtClean="0">
                <a:solidFill>
                  <a:srgbClr val="FFFFFF"/>
                </a:solidFill>
                <a:latin typeface="+mn-lt"/>
              </a:defRPr>
            </a:lvl1pPr>
          </a:lstStyle>
          <a:p>
            <a:pPr>
              <a:defRPr/>
            </a:pPr>
            <a:fld id="{8606FF3F-1952-4983-9FF2-A08FC02C427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701" r:id="rId2"/>
    <p:sldLayoutId id="2147483709" r:id="rId3"/>
    <p:sldLayoutId id="2147483702" r:id="rId4"/>
    <p:sldLayoutId id="2147483710" r:id="rId5"/>
    <p:sldLayoutId id="2147483703" r:id="rId6"/>
    <p:sldLayoutId id="2147483704" r:id="rId7"/>
    <p:sldLayoutId id="2147483711" r:id="rId8"/>
    <p:sldLayoutId id="2147483705" r:id="rId9"/>
    <p:sldLayoutId id="2147483706" r:id="rId10"/>
    <p:sldLayoutId id="2147483707" r:id="rId11"/>
  </p:sldLayoutIdLst>
  <p:txStyles>
    <p:titleStyle>
      <a:lvl1pPr algn="l" rtl="0" fontAlgn="base">
        <a:spcBef>
          <a:spcPct val="0"/>
        </a:spcBef>
        <a:spcAft>
          <a:spcPct val="0"/>
        </a:spcAft>
        <a:defRPr sz="4000" kern="1200" spc="-1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pitchFamily="34" charset="0"/>
        </a:defRPr>
      </a:lvl2pPr>
      <a:lvl3pPr algn="l" rtl="0" fontAlgn="base">
        <a:spcBef>
          <a:spcPct val="0"/>
        </a:spcBef>
        <a:spcAft>
          <a:spcPct val="0"/>
        </a:spcAft>
        <a:defRPr sz="4000">
          <a:solidFill>
            <a:schemeClr val="tx2"/>
          </a:solidFill>
          <a:latin typeface="Arial" pitchFamily="34" charset="0"/>
        </a:defRPr>
      </a:lvl3pPr>
      <a:lvl4pPr algn="l" rtl="0" fontAlgn="base">
        <a:spcBef>
          <a:spcPct val="0"/>
        </a:spcBef>
        <a:spcAft>
          <a:spcPct val="0"/>
        </a:spcAft>
        <a:defRPr sz="4000">
          <a:solidFill>
            <a:schemeClr val="tx2"/>
          </a:solidFill>
          <a:latin typeface="Arial" pitchFamily="34" charset="0"/>
        </a:defRPr>
      </a:lvl4pPr>
      <a:lvl5pPr algn="l" rtl="0" fontAlgn="base">
        <a:spcBef>
          <a:spcPct val="0"/>
        </a:spcBef>
        <a:spcAft>
          <a:spcPct val="0"/>
        </a:spcAft>
        <a:defRPr sz="4000">
          <a:solidFill>
            <a:schemeClr val="tx2"/>
          </a:solidFill>
          <a:latin typeface="Arial" pitchFamily="34" charset="0"/>
        </a:defRPr>
      </a:lvl5pPr>
      <a:lvl6pPr marL="457200" algn="l" rtl="0" fontAlgn="base">
        <a:spcBef>
          <a:spcPct val="0"/>
        </a:spcBef>
        <a:spcAft>
          <a:spcPct val="0"/>
        </a:spcAft>
        <a:defRPr sz="4000">
          <a:solidFill>
            <a:schemeClr val="tx2"/>
          </a:solidFill>
          <a:latin typeface="Arial" pitchFamily="34" charset="0"/>
        </a:defRPr>
      </a:lvl6pPr>
      <a:lvl7pPr marL="914400" algn="l" rtl="0" fontAlgn="base">
        <a:spcBef>
          <a:spcPct val="0"/>
        </a:spcBef>
        <a:spcAft>
          <a:spcPct val="0"/>
        </a:spcAft>
        <a:defRPr sz="4000">
          <a:solidFill>
            <a:schemeClr val="tx2"/>
          </a:solidFill>
          <a:latin typeface="Arial" pitchFamily="34" charset="0"/>
        </a:defRPr>
      </a:lvl7pPr>
      <a:lvl8pPr marL="1371600" algn="l" rtl="0" fontAlgn="base">
        <a:spcBef>
          <a:spcPct val="0"/>
        </a:spcBef>
        <a:spcAft>
          <a:spcPct val="0"/>
        </a:spcAft>
        <a:defRPr sz="4000">
          <a:solidFill>
            <a:schemeClr val="tx2"/>
          </a:solidFill>
          <a:latin typeface="Arial" pitchFamily="34" charset="0"/>
        </a:defRPr>
      </a:lvl8pPr>
      <a:lvl9pPr marL="1828800" algn="l" rtl="0" fontAlgn="base">
        <a:spcBef>
          <a:spcPct val="0"/>
        </a:spcBef>
        <a:spcAft>
          <a:spcPct val="0"/>
        </a:spcAft>
        <a:defRPr sz="4000">
          <a:solidFill>
            <a:schemeClr val="tx2"/>
          </a:solidFill>
          <a:latin typeface="Arial" pitchFamily="34" charset="0"/>
        </a:defRPr>
      </a:lvl9pPr>
    </p:titleStyle>
    <p:bodyStyle>
      <a:lvl1pPr marL="182563" indent="-182563" algn="l" rtl="0" fontAlgn="base">
        <a:spcBef>
          <a:spcPct val="20000"/>
        </a:spcBef>
        <a:spcAft>
          <a:spcPct val="0"/>
        </a:spcAft>
        <a:buClr>
          <a:schemeClr val="accent1"/>
        </a:buClr>
        <a:buSzPct val="85000"/>
        <a:buFont typeface="Arial" pitchFamily="34" charset="0"/>
        <a:buChar char="•"/>
        <a:defRPr sz="2400" kern="1200">
          <a:solidFill>
            <a:schemeClr val="tx1"/>
          </a:solidFill>
          <a:latin typeface="+mn-lt"/>
          <a:ea typeface="+mn-ea"/>
          <a:cs typeface="+mn-cs"/>
        </a:defRPr>
      </a:lvl1pPr>
      <a:lvl2pPr marL="457200" indent="-182563" algn="l" rtl="0" fontAlgn="base">
        <a:spcBef>
          <a:spcPct val="20000"/>
        </a:spcBef>
        <a:spcAft>
          <a:spcPct val="0"/>
        </a:spcAft>
        <a:buClr>
          <a:schemeClr val="accent1"/>
        </a:buClr>
        <a:buSzPct val="85000"/>
        <a:buFont typeface="Arial" pitchFamily="34" charset="0"/>
        <a:buChar char="•"/>
        <a:defRPr sz="2000" kern="1200">
          <a:solidFill>
            <a:schemeClr val="tx1"/>
          </a:solidFill>
          <a:latin typeface="+mn-lt"/>
          <a:ea typeface="+mn-ea"/>
          <a:cs typeface="+mn-cs"/>
        </a:defRPr>
      </a:lvl2pPr>
      <a:lvl3pPr marL="730250" indent="-182563" algn="l" rtl="0" fontAlgn="base">
        <a:spcBef>
          <a:spcPct val="20000"/>
        </a:spcBef>
        <a:spcAft>
          <a:spcPct val="0"/>
        </a:spcAft>
        <a:buClr>
          <a:schemeClr val="accent1"/>
        </a:buClr>
        <a:buSzPct val="90000"/>
        <a:buFont typeface="Arial" pitchFamily="34" charset="0"/>
        <a:buChar char="•"/>
        <a:defRPr kern="1200">
          <a:solidFill>
            <a:schemeClr val="tx1"/>
          </a:solidFill>
          <a:latin typeface="+mn-lt"/>
          <a:ea typeface="+mn-ea"/>
          <a:cs typeface="+mn-cs"/>
        </a:defRPr>
      </a:lvl3pPr>
      <a:lvl4pPr marL="1004888" indent="-182563" algn="l" rtl="0" fontAlgn="base">
        <a:spcBef>
          <a:spcPct val="20000"/>
        </a:spcBef>
        <a:spcAft>
          <a:spcPct val="0"/>
        </a:spcAft>
        <a:buClr>
          <a:schemeClr val="accent1"/>
        </a:buClr>
        <a:buFont typeface="Arial" pitchFamily="34" charset="0"/>
        <a:buChar char="•"/>
        <a:defRPr sz="1600" kern="1200">
          <a:solidFill>
            <a:schemeClr val="tx1"/>
          </a:solidFill>
          <a:latin typeface="+mn-lt"/>
          <a:ea typeface="+mn-ea"/>
          <a:cs typeface="+mn-cs"/>
        </a:defRPr>
      </a:lvl4pPr>
      <a:lvl5pPr marL="1187450" indent="-136525" algn="l" rtl="0" fontAlgn="base">
        <a:spcBef>
          <a:spcPct val="20000"/>
        </a:spcBef>
        <a:spcAft>
          <a:spcPct val="0"/>
        </a:spcAft>
        <a:buClr>
          <a:schemeClr val="accent1"/>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Cyclic_quadrilateral" TargetMode="External"/><Relationship Id="rId2" Type="http://schemas.openxmlformats.org/officeDocument/2006/relationships/hyperlink" Target="http://math.tutorvista.com/geometry/cyclic-quadrilateral.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image" Target="../media/image2.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50825" y="692150"/>
            <a:ext cx="8229600" cy="990600"/>
          </a:xfrm>
        </p:spPr>
        <p:txBody>
          <a:bodyPr>
            <a:noAutofit/>
          </a:bodyPr>
          <a:lstStyle/>
          <a:p>
            <a:pPr fontAlgn="auto">
              <a:spcAft>
                <a:spcPts val="0"/>
              </a:spcAft>
              <a:defRPr/>
            </a:pPr>
            <a:r>
              <a:rPr lang="en-US" sz="6000" dirty="0" smtClean="0">
                <a:latin typeface="Biondi" pitchFamily="2" charset="0"/>
              </a:rPr>
              <a:t>The Land Lease Contract</a:t>
            </a:r>
            <a:endParaRPr lang="ru-RU" sz="6000" dirty="0"/>
          </a:p>
        </p:txBody>
      </p:sp>
      <p:pic>
        <p:nvPicPr>
          <p:cNvPr id="14338" name="Объект 3"/>
          <p:cNvPicPr>
            <a:picLocks noGrp="1" noChangeAspect="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3440113" y="1981200"/>
            <a:ext cx="5703887" cy="4876800"/>
          </a:xfrm>
        </p:spPr>
      </p:pic>
      <p:sp>
        <p:nvSpPr>
          <p:cNvPr id="14339" name="Прямоугольник 1"/>
          <p:cNvSpPr>
            <a:spLocks noChangeArrowheads="1"/>
          </p:cNvSpPr>
          <p:nvPr/>
        </p:nvSpPr>
        <p:spPr bwMode="auto">
          <a:xfrm>
            <a:off x="0" y="6330950"/>
            <a:ext cx="2465388" cy="554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3000" b="1">
                <a:solidFill>
                  <a:srgbClr val="C00000"/>
                </a:solidFill>
                <a:latin typeface="Andalus" pitchFamily="18" charset="-78"/>
                <a:cs typeface="Andalus" pitchFamily="18" charset="-78"/>
              </a:rPr>
              <a:t>Team “Dream”</a:t>
            </a:r>
            <a:endParaRPr lang="ru-RU" sz="3000" b="1">
              <a:solidFill>
                <a:srgbClr val="C00000"/>
              </a:solidFill>
              <a:cs typeface="Andalus" pitchFamily="18" charset="-78"/>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3"/>
                                        </p:tgtEl>
                                        <p:attrNameLst>
                                          <p:attrName>r</p:attrName>
                                        </p:attrNameLst>
                                      </p:cBhvr>
                                    </p:animRot>
                                    <p:animRot by="-240000">
                                      <p:cBhvr>
                                        <p:cTn id="7" dur="200" fill="hold">
                                          <p:stCondLst>
                                            <p:cond delay="200"/>
                                          </p:stCondLst>
                                        </p:cTn>
                                        <p:tgtEl>
                                          <p:spTgt spid="3"/>
                                        </p:tgtEl>
                                        <p:attrNameLst>
                                          <p:attrName>r</p:attrName>
                                        </p:attrNameLst>
                                      </p:cBhvr>
                                    </p:animRot>
                                    <p:animRot by="240000">
                                      <p:cBhvr>
                                        <p:cTn id="8" dur="200" fill="hold">
                                          <p:stCondLst>
                                            <p:cond delay="400"/>
                                          </p:stCondLst>
                                        </p:cTn>
                                        <p:tgtEl>
                                          <p:spTgt spid="3"/>
                                        </p:tgtEl>
                                        <p:attrNameLst>
                                          <p:attrName>r</p:attrName>
                                        </p:attrNameLst>
                                      </p:cBhvr>
                                    </p:animRot>
                                    <p:animRot by="-240000">
                                      <p:cBhvr>
                                        <p:cTn id="9" dur="200" fill="hold">
                                          <p:stCondLst>
                                            <p:cond delay="600"/>
                                          </p:stCondLst>
                                        </p:cTn>
                                        <p:tgtEl>
                                          <p:spTgt spid="3"/>
                                        </p:tgtEl>
                                        <p:attrNameLst>
                                          <p:attrName>r</p:attrName>
                                        </p:attrNameLst>
                                      </p:cBhvr>
                                    </p:animRot>
                                    <p:animRot by="120000">
                                      <p:cBhvr>
                                        <p:cTn id="10" dur="200" fill="hold">
                                          <p:stCondLst>
                                            <p:cond delay="80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en-US" sz="4500" b="1" dirty="0" smtClean="0">
                <a:latin typeface="Cambria Math" pitchFamily="18" charset="0"/>
                <a:ea typeface="Cambria Math" pitchFamily="18" charset="0"/>
              </a:rPr>
              <a:t>Possible values of </a:t>
            </a:r>
            <a:r>
              <a:rPr lang="en-US" sz="4500" b="1"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mbria Math" pitchFamily="18" charset="0"/>
                <a:ea typeface="Cambria Math" pitchFamily="18" charset="0"/>
              </a:rPr>
              <a:t>t</a:t>
            </a:r>
            <a:r>
              <a:rPr lang="en-US" sz="4500" b="1" dirty="0" smtClean="0">
                <a:latin typeface="Cambria Math" pitchFamily="18" charset="0"/>
                <a:ea typeface="Cambria Math" pitchFamily="18" charset="0"/>
              </a:rPr>
              <a:t> and </a:t>
            </a:r>
            <a:r>
              <a:rPr lang="en-US" sz="4500" b="1"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mbria Math" pitchFamily="18" charset="0"/>
                <a:ea typeface="Cambria Math" pitchFamily="18" charset="0"/>
              </a:rPr>
              <a:t>K</a:t>
            </a:r>
            <a:endParaRPr lang="en-US" sz="4500" b="1"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mbria Math" pitchFamily="18" charset="0"/>
              <a:ea typeface="Cambria Math" pitchFamily="18" charset="0"/>
            </a:endParaRPr>
          </a:p>
        </p:txBody>
      </p:sp>
      <p:pic>
        <p:nvPicPr>
          <p:cNvPr id="4" name="Содержимое 3" descr="нужно1.png"/>
          <p:cNvPicPr>
            <a:picLocks noGrp="1" noChangeAspect="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0" y="2276475"/>
            <a:ext cx="9144000" cy="4248150"/>
          </a:xfrm>
        </p:spPr>
      </p:pic>
      <p:pic>
        <p:nvPicPr>
          <p:cNvPr id="24579" name="Picture 2" descr="C:\Users\User4789785\Pictures\americanhistory_cowboy.gi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075488" y="404813"/>
            <a:ext cx="2068512" cy="1844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en-US" b="1" dirty="0">
                <a:latin typeface="Cambria Math" pitchFamily="18" charset="0"/>
                <a:ea typeface="Cambria Math" pitchFamily="18" charset="0"/>
              </a:rPr>
              <a:t>Looking more closely  …</a:t>
            </a:r>
          </a:p>
        </p:txBody>
      </p:sp>
      <p:pic>
        <p:nvPicPr>
          <p:cNvPr id="4" name="Содержимое 3" descr="Снимок.png"/>
          <p:cNvPicPr>
            <a:picLocks noGrp="1" noChangeAspect="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17463" y="1989138"/>
            <a:ext cx="9144001" cy="4319587"/>
          </a:xfrm>
        </p:spPr>
      </p:pic>
      <p:pic>
        <p:nvPicPr>
          <p:cNvPr id="25603" name="Рисунок 2"/>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05688" y="461963"/>
            <a:ext cx="1738312" cy="1671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en-US" b="1" dirty="0" smtClean="0">
                <a:latin typeface="Cambria Math" pitchFamily="18" charset="0"/>
                <a:ea typeface="Cambria Math" pitchFamily="18" charset="0"/>
              </a:rPr>
              <a:t>These are formulas used to find </a:t>
            </a:r>
            <a:r>
              <a:rPr lang="en-US" b="1"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mbria Math" pitchFamily="18" charset="0"/>
                <a:ea typeface="Cambria Math" pitchFamily="18" charset="0"/>
              </a:rPr>
              <a:t>K</a:t>
            </a:r>
            <a:endParaRPr lang="en-US" b="1" dirty="0">
              <a:latin typeface="Cambria Math" pitchFamily="18" charset="0"/>
              <a:ea typeface="Cambria Math" pitchFamily="18" charset="0"/>
            </a:endParaRPr>
          </a:p>
        </p:txBody>
      </p:sp>
      <p:pic>
        <p:nvPicPr>
          <p:cNvPr id="4" name="Содержимое 3" descr="ye;yj 4.PNG"/>
          <p:cNvPicPr>
            <a:picLocks noGrp="1" noChangeAspect="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a:xfrm>
            <a:off x="0" y="1844675"/>
            <a:ext cx="9144000" cy="5013325"/>
          </a:xfrm>
        </p:spPr>
      </p:pic>
      <p:pic>
        <p:nvPicPr>
          <p:cNvPr id="26627" name="Рисунок 2"/>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821613" y="466725"/>
            <a:ext cx="1282700" cy="1449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1"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17488" y="2605088"/>
            <a:ext cx="3467100" cy="828675"/>
          </a:xfrm>
          <a:prstGeom prst="rect">
            <a:avLst/>
          </a:prstGeom>
          <a:noFill/>
          <a:ln w="101600">
            <a:solidFill>
              <a:srgbClr val="FF0000"/>
            </a:solidFill>
            <a:miter lim="800000"/>
            <a:headEnd/>
            <a:tailEnd/>
          </a:ln>
          <a:extLst>
            <a:ext uri="{909E8E84-426E-40DD-AFC4-6F175D3DCCD1}">
              <a14:hiddenFill xmlns:a14="http://schemas.microsoft.com/office/drawing/2010/main" xmlns="">
                <a:solidFill>
                  <a:srgbClr val="FFFFFF"/>
                </a:solidFill>
              </a14:hiddenFill>
            </a:ext>
          </a:extLst>
        </p:spPr>
      </p:pic>
      <p:pic>
        <p:nvPicPr>
          <p:cNvPr id="2052" name="Picture 4"/>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2411413" y="3922713"/>
            <a:ext cx="4552950" cy="1123950"/>
          </a:xfrm>
          <a:prstGeom prst="rect">
            <a:avLst/>
          </a:prstGeom>
          <a:noFill/>
          <a:ln w="101600">
            <a:solidFill>
              <a:srgbClr val="002060"/>
            </a:solidFill>
            <a:miter lim="800000"/>
            <a:headEnd/>
            <a:tailEnd/>
          </a:ln>
          <a:extLst>
            <a:ext uri="{909E8E84-426E-40DD-AFC4-6F175D3DCCD1}">
              <a14:hiddenFill xmlns:a14="http://schemas.microsoft.com/office/drawing/2010/main" xmlns="">
                <a:solidFill>
                  <a:srgbClr val="FFFFFF"/>
                </a:solidFill>
              </a14:hiddenFill>
            </a:ext>
          </a:extLst>
        </p:spPr>
      </p:pic>
      <p:pic>
        <p:nvPicPr>
          <p:cNvPr id="2053" name="Picture 5"/>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6407150" y="5445125"/>
            <a:ext cx="2324100" cy="863600"/>
          </a:xfrm>
          <a:prstGeom prst="rect">
            <a:avLst/>
          </a:prstGeom>
          <a:noFill/>
          <a:ln w="101600">
            <a:solidFill>
              <a:srgbClr val="54F927"/>
            </a:solidFill>
            <a:miter lim="800000"/>
            <a:headEnd/>
            <a:tailEnd/>
          </a:ln>
          <a:extLst>
            <a:ext uri="{909E8E84-426E-40DD-AFC4-6F175D3DCCD1}">
              <a14:hiddenFill xmlns:a14="http://schemas.microsoft.com/office/drawing/2010/main" xmlns="">
                <a:solidFill>
                  <a:srgbClr val="FFFFFF"/>
                </a:solidFill>
              </a14:hiddenFill>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3" presetClass="entr" presetSubtype="16"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3" presetClass="entr" presetSubtype="16" fill="hold" nodeType="clickEffect">
                                  <p:stCondLst>
                                    <p:cond delay="0"/>
                                  </p:stCondLst>
                                  <p:childTnLst>
                                    <p:set>
                                      <p:cBhvr>
                                        <p:cTn id="19" dur="1" fill="hold">
                                          <p:stCondLst>
                                            <p:cond delay="0"/>
                                          </p:stCondLst>
                                        </p:cTn>
                                        <p:tgtEl>
                                          <p:spTgt spid="2051"/>
                                        </p:tgtEl>
                                        <p:attrNameLst>
                                          <p:attrName>style.visibility</p:attrName>
                                        </p:attrNameLst>
                                      </p:cBhvr>
                                      <p:to>
                                        <p:strVal val="visible"/>
                                      </p:to>
                                    </p:set>
                                    <p:anim calcmode="lin" valueType="num">
                                      <p:cBhvr>
                                        <p:cTn id="20" dur="500" fill="hold"/>
                                        <p:tgtEl>
                                          <p:spTgt spid="2051"/>
                                        </p:tgtEl>
                                        <p:attrNameLst>
                                          <p:attrName>ppt_w</p:attrName>
                                        </p:attrNameLst>
                                      </p:cBhvr>
                                      <p:tavLst>
                                        <p:tav tm="0">
                                          <p:val>
                                            <p:fltVal val="0"/>
                                          </p:val>
                                        </p:tav>
                                        <p:tav tm="100000">
                                          <p:val>
                                            <p:strVal val="#ppt_w"/>
                                          </p:val>
                                        </p:tav>
                                      </p:tavLst>
                                    </p:anim>
                                    <p:anim calcmode="lin" valueType="num">
                                      <p:cBhvr>
                                        <p:cTn id="21" dur="500" fill="hold"/>
                                        <p:tgtEl>
                                          <p:spTgt spid="2051"/>
                                        </p:tgtEl>
                                        <p:attrNameLst>
                                          <p:attrName>ppt_h</p:attrName>
                                        </p:attrNameLst>
                                      </p:cBhvr>
                                      <p:tavLst>
                                        <p:tav tm="0">
                                          <p:val>
                                            <p:fltVal val="0"/>
                                          </p:val>
                                        </p:tav>
                                        <p:tav tm="100000">
                                          <p:val>
                                            <p:strVal val="#ppt_h"/>
                                          </p:val>
                                        </p:tav>
                                      </p:tavLst>
                                    </p:anim>
                                    <p:animEffect transition="in" filter="fade">
                                      <p:cBhvr>
                                        <p:cTn id="22" dur="500"/>
                                        <p:tgtEl>
                                          <p:spTgt spid="205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3" presetClass="entr" presetSubtype="16" fill="hold" nodeType="clickEffect">
                                  <p:stCondLst>
                                    <p:cond delay="0"/>
                                  </p:stCondLst>
                                  <p:childTnLst>
                                    <p:set>
                                      <p:cBhvr>
                                        <p:cTn id="26" dur="1" fill="hold">
                                          <p:stCondLst>
                                            <p:cond delay="0"/>
                                          </p:stCondLst>
                                        </p:cTn>
                                        <p:tgtEl>
                                          <p:spTgt spid="2052"/>
                                        </p:tgtEl>
                                        <p:attrNameLst>
                                          <p:attrName>style.visibility</p:attrName>
                                        </p:attrNameLst>
                                      </p:cBhvr>
                                      <p:to>
                                        <p:strVal val="visible"/>
                                      </p:to>
                                    </p:set>
                                    <p:anim calcmode="lin" valueType="num">
                                      <p:cBhvr>
                                        <p:cTn id="27" dur="500" fill="hold"/>
                                        <p:tgtEl>
                                          <p:spTgt spid="2052"/>
                                        </p:tgtEl>
                                        <p:attrNameLst>
                                          <p:attrName>ppt_w</p:attrName>
                                        </p:attrNameLst>
                                      </p:cBhvr>
                                      <p:tavLst>
                                        <p:tav tm="0">
                                          <p:val>
                                            <p:fltVal val="0"/>
                                          </p:val>
                                        </p:tav>
                                        <p:tav tm="100000">
                                          <p:val>
                                            <p:strVal val="#ppt_w"/>
                                          </p:val>
                                        </p:tav>
                                      </p:tavLst>
                                    </p:anim>
                                    <p:anim calcmode="lin" valueType="num">
                                      <p:cBhvr>
                                        <p:cTn id="28" dur="500" fill="hold"/>
                                        <p:tgtEl>
                                          <p:spTgt spid="2052"/>
                                        </p:tgtEl>
                                        <p:attrNameLst>
                                          <p:attrName>ppt_h</p:attrName>
                                        </p:attrNameLst>
                                      </p:cBhvr>
                                      <p:tavLst>
                                        <p:tav tm="0">
                                          <p:val>
                                            <p:fltVal val="0"/>
                                          </p:val>
                                        </p:tav>
                                        <p:tav tm="100000">
                                          <p:val>
                                            <p:strVal val="#ppt_h"/>
                                          </p:val>
                                        </p:tav>
                                      </p:tavLst>
                                    </p:anim>
                                    <p:animEffect transition="in" filter="fade">
                                      <p:cBhvr>
                                        <p:cTn id="29" dur="500"/>
                                        <p:tgtEl>
                                          <p:spTgt spid="205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3" presetClass="entr" presetSubtype="16" fill="hold" nodeType="clickEffect">
                                  <p:stCondLst>
                                    <p:cond delay="0"/>
                                  </p:stCondLst>
                                  <p:childTnLst>
                                    <p:set>
                                      <p:cBhvr>
                                        <p:cTn id="33" dur="1" fill="hold">
                                          <p:stCondLst>
                                            <p:cond delay="0"/>
                                          </p:stCondLst>
                                        </p:cTn>
                                        <p:tgtEl>
                                          <p:spTgt spid="2053"/>
                                        </p:tgtEl>
                                        <p:attrNameLst>
                                          <p:attrName>style.visibility</p:attrName>
                                        </p:attrNameLst>
                                      </p:cBhvr>
                                      <p:to>
                                        <p:strVal val="visible"/>
                                      </p:to>
                                    </p:set>
                                    <p:anim calcmode="lin" valueType="num">
                                      <p:cBhvr>
                                        <p:cTn id="34" dur="500" fill="hold"/>
                                        <p:tgtEl>
                                          <p:spTgt spid="2053"/>
                                        </p:tgtEl>
                                        <p:attrNameLst>
                                          <p:attrName>ppt_w</p:attrName>
                                        </p:attrNameLst>
                                      </p:cBhvr>
                                      <p:tavLst>
                                        <p:tav tm="0">
                                          <p:val>
                                            <p:fltVal val="0"/>
                                          </p:val>
                                        </p:tav>
                                        <p:tav tm="100000">
                                          <p:val>
                                            <p:strVal val="#ppt_w"/>
                                          </p:val>
                                        </p:tav>
                                      </p:tavLst>
                                    </p:anim>
                                    <p:anim calcmode="lin" valueType="num">
                                      <p:cBhvr>
                                        <p:cTn id="35" dur="500" fill="hold"/>
                                        <p:tgtEl>
                                          <p:spTgt spid="2053"/>
                                        </p:tgtEl>
                                        <p:attrNameLst>
                                          <p:attrName>ppt_h</p:attrName>
                                        </p:attrNameLst>
                                      </p:cBhvr>
                                      <p:tavLst>
                                        <p:tav tm="0">
                                          <p:val>
                                            <p:fltVal val="0"/>
                                          </p:val>
                                        </p:tav>
                                        <p:tav tm="100000">
                                          <p:val>
                                            <p:strVal val="#ppt_h"/>
                                          </p:val>
                                        </p:tav>
                                      </p:tavLst>
                                    </p:anim>
                                    <p:animEffect transition="in" filter="fade">
                                      <p:cBhvr>
                                        <p:cTn id="36" dur="5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750" y="827088"/>
            <a:ext cx="8229600" cy="990600"/>
          </a:xfrm>
        </p:spPr>
        <p:txBody>
          <a:bodyPr>
            <a:noAutofit/>
          </a:bodyPr>
          <a:lstStyle/>
          <a:p>
            <a:pPr fontAlgn="auto">
              <a:spcAft>
                <a:spcPts val="0"/>
              </a:spcAft>
              <a:defRPr/>
            </a:pPr>
            <a:r>
              <a:rPr lang="en-US" sz="6000" b="1" dirty="0" smtClean="0">
                <a:latin typeface="Cambria Math" pitchFamily="18" charset="0"/>
                <a:ea typeface="Cambria Math" pitchFamily="18" charset="0"/>
              </a:rPr>
              <a:t>Graph of values</a:t>
            </a:r>
            <a:endParaRPr lang="ru-RU" sz="6000" b="1" dirty="0">
              <a:latin typeface="Cambria Math" pitchFamily="18" charset="0"/>
              <a:ea typeface="Cambria Math" pitchFamily="18" charset="0"/>
            </a:endParaRPr>
          </a:p>
        </p:txBody>
      </p:sp>
      <p:sp>
        <p:nvSpPr>
          <p:cNvPr id="28674" name="Объект 2"/>
          <p:cNvSpPr>
            <a:spLocks noGrp="1"/>
          </p:cNvSpPr>
          <p:nvPr>
            <p:ph idx="1"/>
          </p:nvPr>
        </p:nvSpPr>
        <p:spPr/>
        <p:txBody>
          <a:bodyPr/>
          <a:lstStyle/>
          <a:p>
            <a:endParaRPr lang="en-US" smtClean="0"/>
          </a:p>
          <a:p>
            <a:endParaRPr lang="en-US" smtClean="0"/>
          </a:p>
          <a:p>
            <a:endParaRPr lang="en-US" smtClean="0"/>
          </a:p>
          <a:p>
            <a:endParaRPr lang="en-US" smtClean="0"/>
          </a:p>
          <a:p>
            <a:endParaRPr lang="ru-RU" smtClean="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371975" y="2062163"/>
            <a:ext cx="3990975" cy="437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5288" y="2924175"/>
            <a:ext cx="3419475" cy="1547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8677" name="Picture 2" descr="C:\Users\User4789785\Pictures\americanhistory_cowboy.gi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1750" y="5137150"/>
            <a:ext cx="1790700" cy="1720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Прямоугольник 3"/>
          <p:cNvSpPr>
            <a:spLocks noRot="1" noChangeAspect="1" noMove="1" noResize="1" noEditPoints="1" noAdjustHandles="1" noChangeArrowheads="1" noChangeShapeType="1" noTextEdit="1"/>
          </p:cNvSpPr>
          <p:nvPr/>
        </p:nvSpPr>
        <p:spPr>
          <a:xfrm>
            <a:off x="251520" y="2074721"/>
            <a:ext cx="4176464" cy="427746"/>
          </a:xfrm>
          <a:prstGeom prst="rect">
            <a:avLst/>
          </a:prstGeom>
          <a:blipFill rotWithShape="1">
            <a:blip r:embed="rId5" cstate="print"/>
            <a:stretch>
              <a:fillRect l="-1168" b="-15493"/>
            </a:stretch>
          </a:blipFill>
        </p:spPr>
        <p:txBody>
          <a:bodyPr/>
          <a:lstStyle/>
          <a:p>
            <a:pPr fontAlgn="auto">
              <a:spcBef>
                <a:spcPts val="0"/>
              </a:spcBef>
              <a:spcAft>
                <a:spcPts val="0"/>
              </a:spcAft>
              <a:defRPr/>
            </a:pPr>
            <a:r>
              <a:rPr lang="ru-RU">
                <a:noFill/>
                <a:latin typeface="+mn-lt"/>
              </a:rPr>
              <a:t> </a:t>
            </a:r>
          </a:p>
        </p:txBody>
      </p:sp>
      <p:sp>
        <p:nvSpPr>
          <p:cNvPr id="5" name="TextBox 4"/>
          <p:cNvSpPr txBox="1">
            <a:spLocks noChangeArrowheads="1"/>
          </p:cNvSpPr>
          <p:nvPr/>
        </p:nvSpPr>
        <p:spPr bwMode="auto">
          <a:xfrm>
            <a:off x="4140200" y="4076700"/>
            <a:ext cx="1008063" cy="368300"/>
          </a:xfrm>
          <a:prstGeom prst="rect">
            <a:avLst/>
          </a:prstGeom>
          <a:solidFill>
            <a:schemeClr val="bg1"/>
          </a:solidFill>
          <a:ln w="9525">
            <a:solidFill>
              <a:srgbClr val="C00000"/>
            </a:solidFill>
            <a:miter lim="800000"/>
            <a:headEnd/>
            <a:tailEnd/>
          </a:ln>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b="1">
                <a:solidFill>
                  <a:srgbClr val="C00000"/>
                </a:solidFill>
              </a:rPr>
              <a:t>x &lt; -</a:t>
            </a:r>
            <a:r>
              <a:rPr lang="en-US" b="1" baseline="30000">
                <a:solidFill>
                  <a:srgbClr val="C00000"/>
                </a:solidFill>
              </a:rPr>
              <a:t>5</a:t>
            </a:r>
            <a:r>
              <a:rPr lang="en-US" b="1">
                <a:solidFill>
                  <a:srgbClr val="C00000"/>
                </a:solidFill>
              </a:rPr>
              <a:t>/</a:t>
            </a:r>
            <a:r>
              <a:rPr lang="en-US" b="1" baseline="-25000">
                <a:solidFill>
                  <a:srgbClr val="C00000"/>
                </a:solidFill>
              </a:rPr>
              <a:t>14</a:t>
            </a:r>
            <a:endParaRPr lang="ru-RU" b="1" baseline="-25000">
              <a:solidFill>
                <a:srgbClr val="C00000"/>
              </a:solidFill>
            </a:endParaRPr>
          </a:p>
        </p:txBody>
      </p:sp>
      <p:sp>
        <p:nvSpPr>
          <p:cNvPr id="9" name="TextBox 8"/>
          <p:cNvSpPr txBox="1">
            <a:spLocks noChangeArrowheads="1"/>
          </p:cNvSpPr>
          <p:nvPr/>
        </p:nvSpPr>
        <p:spPr bwMode="auto">
          <a:xfrm>
            <a:off x="7915275" y="4287838"/>
            <a:ext cx="1008063" cy="368300"/>
          </a:xfrm>
          <a:prstGeom prst="rect">
            <a:avLst/>
          </a:prstGeom>
          <a:solidFill>
            <a:schemeClr val="bg1"/>
          </a:solidFill>
          <a:ln w="9525">
            <a:solidFill>
              <a:srgbClr val="00B050"/>
            </a:solidFill>
            <a:miter lim="800000"/>
            <a:headEnd/>
            <a:tailEnd/>
          </a:ln>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b="1">
                <a:solidFill>
                  <a:srgbClr val="00B050"/>
                </a:solidFill>
              </a:rPr>
              <a:t>x &lt; -</a:t>
            </a:r>
            <a:r>
              <a:rPr lang="en-US" b="1" baseline="30000">
                <a:solidFill>
                  <a:srgbClr val="00B050"/>
                </a:solidFill>
              </a:rPr>
              <a:t>5</a:t>
            </a:r>
            <a:r>
              <a:rPr lang="en-US" b="1">
                <a:solidFill>
                  <a:srgbClr val="00B050"/>
                </a:solidFill>
              </a:rPr>
              <a:t>/</a:t>
            </a:r>
            <a:r>
              <a:rPr lang="en-US" b="1" baseline="-25000">
                <a:solidFill>
                  <a:srgbClr val="00B050"/>
                </a:solidFill>
              </a:rPr>
              <a:t>14</a:t>
            </a:r>
            <a:endParaRPr lang="ru-RU" b="1" baseline="-25000">
              <a:solidFill>
                <a:srgbClr val="00B050"/>
              </a:solidFill>
            </a:endParaRPr>
          </a:p>
        </p:txBody>
      </p:sp>
      <p:pic>
        <p:nvPicPr>
          <p:cNvPr id="8" name="Picture 2"/>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2400300" y="5472113"/>
            <a:ext cx="2830513" cy="4603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sp>
        <p:nvSpPr>
          <p:cNvPr id="12" name="Скругленная прямоугольная выноска 11"/>
          <p:cNvSpPr/>
          <p:nvPr/>
        </p:nvSpPr>
        <p:spPr>
          <a:xfrm>
            <a:off x="7019925" y="692150"/>
            <a:ext cx="1903413" cy="1081088"/>
          </a:xfrm>
          <a:prstGeom prst="wedgeRoundRectCallout">
            <a:avLst>
              <a:gd name="adj1" fmla="val -71216"/>
              <a:gd name="adj2" fmla="val 115752"/>
              <a:gd name="adj3" fmla="val 16667"/>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b="1" dirty="0">
                <a:solidFill>
                  <a:schemeClr val="tx1"/>
                </a:solidFill>
              </a:rPr>
              <a:t>Maximum point at (0,16)</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1" presetClass="entr" presetSubtype="0" fill="hold" nodeType="clickEffect">
                                  <p:stCondLst>
                                    <p:cond delay="0"/>
                                  </p:stCondLst>
                                  <p:childTnLst>
                                    <p:set>
                                      <p:cBhvr>
                                        <p:cTn id="20" dur="1" fill="hold">
                                          <p:stCondLst>
                                            <p:cond delay="0"/>
                                          </p:stCondLst>
                                        </p:cTn>
                                        <p:tgtEl>
                                          <p:spTgt spid="1027"/>
                                        </p:tgtEl>
                                        <p:attrNameLst>
                                          <p:attrName>style.visibility</p:attrName>
                                        </p:attrNameLst>
                                      </p:cBhvr>
                                      <p:to>
                                        <p:strVal val="visible"/>
                                      </p:to>
                                    </p:set>
                                    <p:anim calcmode="lin" valueType="num">
                                      <p:cBhvr>
                                        <p:cTn id="21" dur="1000" fill="hold"/>
                                        <p:tgtEl>
                                          <p:spTgt spid="1027"/>
                                        </p:tgtEl>
                                        <p:attrNameLst>
                                          <p:attrName>ppt_w</p:attrName>
                                        </p:attrNameLst>
                                      </p:cBhvr>
                                      <p:tavLst>
                                        <p:tav tm="0">
                                          <p:val>
                                            <p:fltVal val="0"/>
                                          </p:val>
                                        </p:tav>
                                        <p:tav tm="100000">
                                          <p:val>
                                            <p:strVal val="#ppt_w"/>
                                          </p:val>
                                        </p:tav>
                                      </p:tavLst>
                                    </p:anim>
                                    <p:anim calcmode="lin" valueType="num">
                                      <p:cBhvr>
                                        <p:cTn id="22" dur="1000" fill="hold"/>
                                        <p:tgtEl>
                                          <p:spTgt spid="1027"/>
                                        </p:tgtEl>
                                        <p:attrNameLst>
                                          <p:attrName>ppt_h</p:attrName>
                                        </p:attrNameLst>
                                      </p:cBhvr>
                                      <p:tavLst>
                                        <p:tav tm="0">
                                          <p:val>
                                            <p:fltVal val="0"/>
                                          </p:val>
                                        </p:tav>
                                        <p:tav tm="100000">
                                          <p:val>
                                            <p:strVal val="#ppt_h"/>
                                          </p:val>
                                        </p:tav>
                                      </p:tavLst>
                                    </p:anim>
                                    <p:anim calcmode="lin" valueType="num">
                                      <p:cBhvr>
                                        <p:cTn id="23" dur="1000" fill="hold"/>
                                        <p:tgtEl>
                                          <p:spTgt spid="1027"/>
                                        </p:tgtEl>
                                        <p:attrNameLst>
                                          <p:attrName>style.rotation</p:attrName>
                                        </p:attrNameLst>
                                      </p:cBhvr>
                                      <p:tavLst>
                                        <p:tav tm="0">
                                          <p:val>
                                            <p:fltVal val="90"/>
                                          </p:val>
                                        </p:tav>
                                        <p:tav tm="100000">
                                          <p:val>
                                            <p:fltVal val="0"/>
                                          </p:val>
                                        </p:tav>
                                      </p:tavLst>
                                    </p:anim>
                                    <p:animEffect transition="in" filter="fade">
                                      <p:cBhvr>
                                        <p:cTn id="24" dur="1000"/>
                                        <p:tgtEl>
                                          <p:spTgt spid="102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6" presetClass="entr" presetSubtype="21" fill="hold" nodeType="clickEffect">
                                  <p:stCondLst>
                                    <p:cond delay="0"/>
                                  </p:stCondLst>
                                  <p:childTnLst>
                                    <p:set>
                                      <p:cBhvr>
                                        <p:cTn id="28" dur="1" fill="hold">
                                          <p:stCondLst>
                                            <p:cond delay="0"/>
                                          </p:stCondLst>
                                        </p:cTn>
                                        <p:tgtEl>
                                          <p:spTgt spid="1026"/>
                                        </p:tgtEl>
                                        <p:attrNameLst>
                                          <p:attrName>style.visibility</p:attrName>
                                        </p:attrNameLst>
                                      </p:cBhvr>
                                      <p:to>
                                        <p:strVal val="visible"/>
                                      </p:to>
                                    </p:set>
                                    <p:animEffect transition="in" filter="barn(inVertical)">
                                      <p:cBhvr>
                                        <p:cTn id="29" dur="500"/>
                                        <p:tgtEl>
                                          <p:spTgt spid="1026"/>
                                        </p:tgtEl>
                                      </p:cBhvr>
                                    </p:animEffect>
                                  </p:childTnLst>
                                </p:cTn>
                              </p:par>
                            </p:childTnLst>
                          </p:cTn>
                        </p:par>
                        <p:par>
                          <p:cTn id="30" fill="hold" nodeType="afterGroup">
                            <p:stCondLst>
                              <p:cond delay="500"/>
                            </p:stCondLst>
                            <p:childTnLst>
                              <p:par>
                                <p:cTn id="31" presetID="10" presetClass="entr" presetSubtype="0" fill="hold" grpId="0"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500"/>
                                        <p:tgtEl>
                                          <p:spTgt spid="5"/>
                                        </p:tgtEl>
                                      </p:cBhvr>
                                    </p:animEffect>
                                  </p:childTnLst>
                                </p:cTn>
                              </p:par>
                            </p:childTnLst>
                          </p:cTn>
                        </p:par>
                        <p:par>
                          <p:cTn id="34" fill="hold" nodeType="afterGroup">
                            <p:stCondLst>
                              <p:cond delay="1000"/>
                            </p:stCondLst>
                            <p:childTnLst>
                              <p:par>
                                <p:cTn id="35" presetID="10" presetClass="entr" presetSubtype="0"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par>
                          <p:cTn id="38" fill="hold" nodeType="afterGroup">
                            <p:stCondLst>
                              <p:cond delay="1500"/>
                            </p:stCondLst>
                            <p:childTnLst>
                              <p:par>
                                <p:cTn id="39" presetID="10" presetClass="entr" presetSubtype="0" fill="hold" nodeType="after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500"/>
                                        <p:tgtEl>
                                          <p:spTgt spid="8"/>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1000" fill="hold"/>
                                        <p:tgtEl>
                                          <p:spTgt spid="12"/>
                                        </p:tgtEl>
                                        <p:attrNameLst>
                                          <p:attrName>ppt_w</p:attrName>
                                        </p:attrNameLst>
                                      </p:cBhvr>
                                      <p:tavLst>
                                        <p:tav tm="0">
                                          <p:val>
                                            <p:fltVal val="0"/>
                                          </p:val>
                                        </p:tav>
                                        <p:tav tm="100000">
                                          <p:val>
                                            <p:strVal val="#ppt_w"/>
                                          </p:val>
                                        </p:tav>
                                      </p:tavLst>
                                    </p:anim>
                                    <p:anim calcmode="lin" valueType="num">
                                      <p:cBhvr>
                                        <p:cTn id="47" dur="1000" fill="hold"/>
                                        <p:tgtEl>
                                          <p:spTgt spid="12"/>
                                        </p:tgtEl>
                                        <p:attrNameLst>
                                          <p:attrName>ppt_h</p:attrName>
                                        </p:attrNameLst>
                                      </p:cBhvr>
                                      <p:tavLst>
                                        <p:tav tm="0">
                                          <p:val>
                                            <p:fltVal val="0"/>
                                          </p:val>
                                        </p:tav>
                                        <p:tav tm="100000">
                                          <p:val>
                                            <p:strVal val="#ppt_h"/>
                                          </p:val>
                                        </p:tav>
                                      </p:tavLst>
                                    </p:anim>
                                    <p:anim calcmode="lin" valueType="num">
                                      <p:cBhvr>
                                        <p:cTn id="48" dur="1000" fill="hold"/>
                                        <p:tgtEl>
                                          <p:spTgt spid="12"/>
                                        </p:tgtEl>
                                        <p:attrNameLst>
                                          <p:attrName>style.rotation</p:attrName>
                                        </p:attrNameLst>
                                      </p:cBhvr>
                                      <p:tavLst>
                                        <p:tav tm="0">
                                          <p:val>
                                            <p:fltVal val="90"/>
                                          </p:val>
                                        </p:tav>
                                        <p:tav tm="100000">
                                          <p:val>
                                            <p:fltVal val="0"/>
                                          </p:val>
                                        </p:tav>
                                      </p:tavLst>
                                    </p:anim>
                                    <p:animEffect transition="in" filter="fade">
                                      <p:cBhvr>
                                        <p:cTn id="49"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9"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en-US" sz="5000" dirty="0" smtClean="0"/>
              <a:t>Conclusion</a:t>
            </a:r>
            <a:endParaRPr lang="ru-RU" sz="5000" dirty="0"/>
          </a:p>
        </p:txBody>
      </p:sp>
      <p:sp>
        <p:nvSpPr>
          <p:cNvPr id="3" name="Объект 2"/>
          <p:cNvSpPr>
            <a:spLocks noGrp="1"/>
          </p:cNvSpPr>
          <p:nvPr>
            <p:ph idx="1"/>
          </p:nvPr>
        </p:nvSpPr>
        <p:spPr>
          <a:xfrm>
            <a:off x="412626" y="1598366"/>
            <a:ext cx="8229600" cy="4876800"/>
          </a:xfrm>
        </p:spPr>
        <p:txBody>
          <a:bodyPr rtlCol="0">
            <a:normAutofit/>
          </a:bodyPr>
          <a:lstStyle/>
          <a:p>
            <a:pPr marL="0" indent="0" fontAlgn="auto">
              <a:spcAft>
                <a:spcPts val="0"/>
              </a:spcAft>
              <a:buFont typeface="Arial" pitchFamily="34" charset="0"/>
              <a:buNone/>
              <a:defRPr/>
            </a:pPr>
            <a:r>
              <a:rPr lang="en-US" sz="3200" dirty="0" smtClean="0">
                <a:solidFill>
                  <a:srgbClr val="C00000"/>
                </a:solidFill>
              </a:rPr>
              <a:t>I proved that if cowboy Joe says that </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 = 0</a:t>
            </a:r>
            <a:r>
              <a:rPr lang="en-US" sz="3200" dirty="0" smtClean="0">
                <a:solidFill>
                  <a:srgbClr val="C00000"/>
                </a:solidFill>
              </a:rPr>
              <a:t>, he will be able to fence th</a:t>
            </a:r>
            <a:r>
              <a:rPr lang="en-US" sz="3200" dirty="0">
                <a:solidFill>
                  <a:srgbClr val="C00000"/>
                </a:solidFill>
              </a:rPr>
              <a:t>e</a:t>
            </a:r>
            <a:r>
              <a:rPr lang="en-US" sz="3200" dirty="0" smtClean="0">
                <a:solidFill>
                  <a:srgbClr val="C00000"/>
                </a:solidFill>
              </a:rPr>
              <a:t> largest area.</a:t>
            </a:r>
          </a:p>
          <a:p>
            <a:pPr marL="0" indent="0" fontAlgn="auto">
              <a:spcAft>
                <a:spcPts val="0"/>
              </a:spcAft>
              <a:buFont typeface="Arial" pitchFamily="34" charset="0"/>
              <a:buNone/>
              <a:defRPr/>
            </a:pPr>
            <a:r>
              <a:rPr lang="en-US" sz="3200" dirty="0" smtClean="0">
                <a:solidFill>
                  <a:srgbClr val="C00000"/>
                </a:solidFill>
              </a:rPr>
              <a:t>Using </a:t>
            </a:r>
            <a:r>
              <a:rPr lang="en-US" sz="3200" dirty="0" err="1" smtClean="0">
                <a:solidFill>
                  <a:srgbClr val="C00000"/>
                </a:solidFill>
              </a:rPr>
              <a:t>Brahmagupta’s</a:t>
            </a:r>
            <a:r>
              <a:rPr lang="en-US" sz="3200" dirty="0" smtClean="0">
                <a:solidFill>
                  <a:srgbClr val="C00000"/>
                </a:solidFill>
              </a:rPr>
              <a:t> formula I have shown that this area will be sixteen square units.  </a:t>
            </a:r>
            <a:endParaRPr lang="ru-RU" sz="3200" dirty="0">
              <a:solidFill>
                <a:srgbClr val="C00000"/>
              </a:solidFill>
            </a:endParaRPr>
          </a:p>
        </p:txBody>
      </p:sp>
      <p:pic>
        <p:nvPicPr>
          <p:cNvPr id="29699" name="Рисунок 3"/>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27763" y="3851275"/>
            <a:ext cx="2916237" cy="2803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Трапеция 4"/>
          <p:cNvSpPr/>
          <p:nvPr/>
        </p:nvSpPr>
        <p:spPr>
          <a:xfrm>
            <a:off x="1573213" y="4379913"/>
            <a:ext cx="3311525" cy="1727200"/>
          </a:xfrm>
          <a:prstGeom prst="trapezoid">
            <a:avLst>
              <a:gd name="adj" fmla="val 85835"/>
            </a:avLst>
          </a:prstGeom>
          <a:gradFill flip="none" rotWithShape="1">
            <a:gsLst>
              <a:gs pos="0">
                <a:srgbClr val="DDEBCF"/>
              </a:gs>
              <a:gs pos="15000">
                <a:srgbClr val="9CB86E"/>
              </a:gs>
              <a:gs pos="100000">
                <a:srgbClr val="156B13"/>
              </a:gs>
            </a:gsLst>
            <a:lin ang="5400000" scaled="0"/>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6" name="TextBox 5"/>
          <p:cNvSpPr txBox="1">
            <a:spLocks noChangeArrowheads="1"/>
          </p:cNvSpPr>
          <p:nvPr/>
        </p:nvSpPr>
        <p:spPr bwMode="auto">
          <a:xfrm>
            <a:off x="3003550" y="3771900"/>
            <a:ext cx="36195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sz="2500" b="1"/>
              <a:t>1</a:t>
            </a:r>
            <a:endParaRPr lang="ru-RU" sz="2500" b="1"/>
          </a:p>
        </p:txBody>
      </p:sp>
      <p:sp>
        <p:nvSpPr>
          <p:cNvPr id="7" name="TextBox 6"/>
          <p:cNvSpPr txBox="1">
            <a:spLocks noChangeArrowheads="1"/>
          </p:cNvSpPr>
          <p:nvPr/>
        </p:nvSpPr>
        <p:spPr bwMode="auto">
          <a:xfrm>
            <a:off x="2076450" y="4873625"/>
            <a:ext cx="363538" cy="477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sz="2500" b="1"/>
              <a:t>5</a:t>
            </a:r>
            <a:endParaRPr lang="ru-RU" sz="2500" b="1"/>
          </a:p>
        </p:txBody>
      </p:sp>
      <p:sp>
        <p:nvSpPr>
          <p:cNvPr id="8" name="TextBox 7"/>
          <p:cNvSpPr txBox="1">
            <a:spLocks noChangeArrowheads="1"/>
          </p:cNvSpPr>
          <p:nvPr/>
        </p:nvSpPr>
        <p:spPr bwMode="auto">
          <a:xfrm>
            <a:off x="4165600" y="4864100"/>
            <a:ext cx="361950" cy="477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sz="2500" b="1"/>
              <a:t>5</a:t>
            </a:r>
            <a:endParaRPr lang="ru-RU" sz="2500" b="1"/>
          </a:p>
        </p:txBody>
      </p:sp>
      <p:sp>
        <p:nvSpPr>
          <p:cNvPr id="9" name="TextBox 8"/>
          <p:cNvSpPr txBox="1">
            <a:spLocks noChangeArrowheads="1"/>
          </p:cNvSpPr>
          <p:nvPr/>
        </p:nvSpPr>
        <p:spPr bwMode="auto">
          <a:xfrm>
            <a:off x="3071813" y="6237288"/>
            <a:ext cx="363537"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sz="2500" b="1"/>
              <a:t>7</a:t>
            </a:r>
            <a:endParaRPr lang="ru-RU" sz="2500" b="1"/>
          </a:p>
        </p:txBody>
      </p:sp>
      <p:sp>
        <p:nvSpPr>
          <p:cNvPr id="10" name="TextBox 9"/>
          <p:cNvSpPr txBox="1">
            <a:spLocks noChangeArrowheads="1"/>
          </p:cNvSpPr>
          <p:nvPr/>
        </p:nvSpPr>
        <p:spPr bwMode="auto">
          <a:xfrm>
            <a:off x="2600325" y="4860925"/>
            <a:ext cx="1255713" cy="1246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sz="7500"/>
              <a:t>16</a:t>
            </a:r>
            <a:endParaRPr lang="ru-RU" sz="75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par>
                          <p:cTn id="18" fill="hold" nodeType="withGroup">
                            <p:stCondLst>
                              <p:cond delay="2000"/>
                            </p:stCondLst>
                            <p:childTnLst>
                              <p:par>
                                <p:cTn id="19" presetID="45" presetClass="entr" presetSubtype="0"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2000"/>
                                        <p:tgtEl>
                                          <p:spTgt spid="5"/>
                                        </p:tgtEl>
                                      </p:cBhvr>
                                    </p:animEffect>
                                    <p:anim calcmode="lin" valueType="num">
                                      <p:cBhvr>
                                        <p:cTn id="22" dur="2000" fill="hold"/>
                                        <p:tgtEl>
                                          <p:spTgt spid="5"/>
                                        </p:tgtEl>
                                        <p:attrNameLst>
                                          <p:attrName>ppt_w</p:attrName>
                                        </p:attrNameLst>
                                      </p:cBhvr>
                                      <p:tavLst>
                                        <p:tav tm="0" fmla="#ppt_w*sin(2.5*pi*$)">
                                          <p:val>
                                            <p:fltVal val="0"/>
                                          </p:val>
                                        </p:tav>
                                        <p:tav tm="100000">
                                          <p:val>
                                            <p:fltVal val="1"/>
                                          </p:val>
                                        </p:tav>
                                      </p:tavLst>
                                    </p:anim>
                                    <p:anim calcmode="lin" valueType="num">
                                      <p:cBhvr>
                                        <p:cTn id="23" dur="2000" fill="hold"/>
                                        <p:tgtEl>
                                          <p:spTgt spid="5"/>
                                        </p:tgtEl>
                                        <p:attrNameLst>
                                          <p:attrName>ppt_h</p:attrName>
                                        </p:attrNameLst>
                                      </p:cBhvr>
                                      <p:tavLst>
                                        <p:tav tm="0">
                                          <p:val>
                                            <p:strVal val="#ppt_h"/>
                                          </p:val>
                                        </p:tav>
                                        <p:tav tm="100000">
                                          <p:val>
                                            <p:strVal val="#ppt_h"/>
                                          </p:val>
                                        </p:tav>
                                      </p:tavLst>
                                    </p:anim>
                                  </p:childTnLst>
                                </p:cTn>
                              </p:par>
                              <p:par>
                                <p:cTn id="24" presetID="45" presetClass="entr" presetSubtype="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2000"/>
                                        <p:tgtEl>
                                          <p:spTgt spid="7"/>
                                        </p:tgtEl>
                                      </p:cBhvr>
                                    </p:animEffect>
                                    <p:anim calcmode="lin" valueType="num">
                                      <p:cBhvr>
                                        <p:cTn id="27" dur="2000" fill="hold"/>
                                        <p:tgtEl>
                                          <p:spTgt spid="7"/>
                                        </p:tgtEl>
                                        <p:attrNameLst>
                                          <p:attrName>ppt_w</p:attrName>
                                        </p:attrNameLst>
                                      </p:cBhvr>
                                      <p:tavLst>
                                        <p:tav tm="0" fmla="#ppt_w*sin(2.5*pi*$)">
                                          <p:val>
                                            <p:fltVal val="0"/>
                                          </p:val>
                                        </p:tav>
                                        <p:tav tm="100000">
                                          <p:val>
                                            <p:fltVal val="1"/>
                                          </p:val>
                                        </p:tav>
                                      </p:tavLst>
                                    </p:anim>
                                    <p:anim calcmode="lin" valueType="num">
                                      <p:cBhvr>
                                        <p:cTn id="28" dur="2000" fill="hold"/>
                                        <p:tgtEl>
                                          <p:spTgt spid="7"/>
                                        </p:tgtEl>
                                        <p:attrNameLst>
                                          <p:attrName>ppt_h</p:attrName>
                                        </p:attrNameLst>
                                      </p:cBhvr>
                                      <p:tavLst>
                                        <p:tav tm="0">
                                          <p:val>
                                            <p:strVal val="#ppt_h"/>
                                          </p:val>
                                        </p:tav>
                                        <p:tav tm="100000">
                                          <p:val>
                                            <p:strVal val="#ppt_h"/>
                                          </p:val>
                                        </p:tav>
                                      </p:tavLst>
                                    </p:anim>
                                  </p:childTnLst>
                                </p:cTn>
                              </p:par>
                              <p:par>
                                <p:cTn id="29" presetID="45"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2000"/>
                                        <p:tgtEl>
                                          <p:spTgt spid="8"/>
                                        </p:tgtEl>
                                      </p:cBhvr>
                                    </p:animEffect>
                                    <p:anim calcmode="lin" valueType="num">
                                      <p:cBhvr>
                                        <p:cTn id="32" dur="2000" fill="hold"/>
                                        <p:tgtEl>
                                          <p:spTgt spid="8"/>
                                        </p:tgtEl>
                                        <p:attrNameLst>
                                          <p:attrName>ppt_w</p:attrName>
                                        </p:attrNameLst>
                                      </p:cBhvr>
                                      <p:tavLst>
                                        <p:tav tm="0" fmla="#ppt_w*sin(2.5*pi*$)">
                                          <p:val>
                                            <p:fltVal val="0"/>
                                          </p:val>
                                        </p:tav>
                                        <p:tav tm="100000">
                                          <p:val>
                                            <p:fltVal val="1"/>
                                          </p:val>
                                        </p:tav>
                                      </p:tavLst>
                                    </p:anim>
                                    <p:anim calcmode="lin" valueType="num">
                                      <p:cBhvr>
                                        <p:cTn id="33" dur="2000" fill="hold"/>
                                        <p:tgtEl>
                                          <p:spTgt spid="8"/>
                                        </p:tgtEl>
                                        <p:attrNameLst>
                                          <p:attrName>ppt_h</p:attrName>
                                        </p:attrNameLst>
                                      </p:cBhvr>
                                      <p:tavLst>
                                        <p:tav tm="0">
                                          <p:val>
                                            <p:strVal val="#ppt_h"/>
                                          </p:val>
                                        </p:tav>
                                        <p:tav tm="100000">
                                          <p:val>
                                            <p:strVal val="#ppt_h"/>
                                          </p:val>
                                        </p:tav>
                                      </p:tavLst>
                                    </p:anim>
                                  </p:childTnLst>
                                </p:cTn>
                              </p:par>
                              <p:par>
                                <p:cTn id="34" presetID="45" presetClass="entr" presetSubtype="0"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2000"/>
                                        <p:tgtEl>
                                          <p:spTgt spid="10"/>
                                        </p:tgtEl>
                                      </p:cBhvr>
                                    </p:animEffect>
                                    <p:anim calcmode="lin" valueType="num">
                                      <p:cBhvr>
                                        <p:cTn id="37" dur="2000" fill="hold"/>
                                        <p:tgtEl>
                                          <p:spTgt spid="10"/>
                                        </p:tgtEl>
                                        <p:attrNameLst>
                                          <p:attrName>ppt_w</p:attrName>
                                        </p:attrNameLst>
                                      </p:cBhvr>
                                      <p:tavLst>
                                        <p:tav tm="0" fmla="#ppt_w*sin(2.5*pi*$)">
                                          <p:val>
                                            <p:fltVal val="0"/>
                                          </p:val>
                                        </p:tav>
                                        <p:tav tm="100000">
                                          <p:val>
                                            <p:fltVal val="1"/>
                                          </p:val>
                                        </p:tav>
                                      </p:tavLst>
                                    </p:anim>
                                    <p:anim calcmode="lin" valueType="num">
                                      <p:cBhvr>
                                        <p:cTn id="38" dur="2000" fill="hold"/>
                                        <p:tgtEl>
                                          <p:spTgt spid="10"/>
                                        </p:tgtEl>
                                        <p:attrNameLst>
                                          <p:attrName>ppt_h</p:attrName>
                                        </p:attrNameLst>
                                      </p:cBhvr>
                                      <p:tavLst>
                                        <p:tav tm="0">
                                          <p:val>
                                            <p:strVal val="#ppt_h"/>
                                          </p:val>
                                        </p:tav>
                                        <p:tav tm="100000">
                                          <p:val>
                                            <p:strVal val="#ppt_h"/>
                                          </p:val>
                                        </p:tav>
                                      </p:tavLst>
                                    </p:anim>
                                  </p:childTnLst>
                                </p:cTn>
                              </p:par>
                              <p:par>
                                <p:cTn id="39" presetID="45" presetClass="entr" presetSubtype="0"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fade">
                                      <p:cBhvr>
                                        <p:cTn id="41" dur="2000"/>
                                        <p:tgtEl>
                                          <p:spTgt spid="6"/>
                                        </p:tgtEl>
                                      </p:cBhvr>
                                    </p:animEffect>
                                    <p:anim calcmode="lin" valueType="num">
                                      <p:cBhvr>
                                        <p:cTn id="42" dur="2000" fill="hold"/>
                                        <p:tgtEl>
                                          <p:spTgt spid="6"/>
                                        </p:tgtEl>
                                        <p:attrNameLst>
                                          <p:attrName>ppt_w</p:attrName>
                                        </p:attrNameLst>
                                      </p:cBhvr>
                                      <p:tavLst>
                                        <p:tav tm="0" fmla="#ppt_w*sin(2.5*pi*$)">
                                          <p:val>
                                            <p:fltVal val="0"/>
                                          </p:val>
                                        </p:tav>
                                        <p:tav tm="100000">
                                          <p:val>
                                            <p:fltVal val="1"/>
                                          </p:val>
                                        </p:tav>
                                      </p:tavLst>
                                    </p:anim>
                                    <p:anim calcmode="lin" valueType="num">
                                      <p:cBhvr>
                                        <p:cTn id="43" dur="2000" fill="hold"/>
                                        <p:tgtEl>
                                          <p:spTgt spid="6"/>
                                        </p:tgtEl>
                                        <p:attrNameLst>
                                          <p:attrName>ppt_h</p:attrName>
                                        </p:attrNameLst>
                                      </p:cBhvr>
                                      <p:tavLst>
                                        <p:tav tm="0">
                                          <p:val>
                                            <p:strVal val="#ppt_h"/>
                                          </p:val>
                                        </p:tav>
                                        <p:tav tm="100000">
                                          <p:val>
                                            <p:strVal val="#ppt_h"/>
                                          </p:val>
                                        </p:tav>
                                      </p:tavLst>
                                    </p:anim>
                                  </p:childTnLst>
                                </p:cTn>
                              </p:par>
                              <p:par>
                                <p:cTn id="44" presetID="45" presetClass="entr" presetSubtype="0" fill="hold" grpId="0" nodeType="with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fade">
                                      <p:cBhvr>
                                        <p:cTn id="46" dur="2000"/>
                                        <p:tgtEl>
                                          <p:spTgt spid="9"/>
                                        </p:tgtEl>
                                      </p:cBhvr>
                                    </p:animEffect>
                                    <p:anim calcmode="lin" valueType="num">
                                      <p:cBhvr>
                                        <p:cTn id="47" dur="2000" fill="hold"/>
                                        <p:tgtEl>
                                          <p:spTgt spid="9"/>
                                        </p:tgtEl>
                                        <p:attrNameLst>
                                          <p:attrName>ppt_w</p:attrName>
                                        </p:attrNameLst>
                                      </p:cBhvr>
                                      <p:tavLst>
                                        <p:tav tm="0" fmla="#ppt_w*sin(2.5*pi*$)">
                                          <p:val>
                                            <p:fltVal val="0"/>
                                          </p:val>
                                        </p:tav>
                                        <p:tav tm="100000">
                                          <p:val>
                                            <p:fltVal val="1"/>
                                          </p:val>
                                        </p:tav>
                                      </p:tavLst>
                                    </p:anim>
                                    <p:anim calcmode="lin" valueType="num">
                                      <p:cBhvr>
                                        <p:cTn id="48" dur="2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6" grpId="0"/>
      <p:bldP spid="7" grpId="0"/>
      <p:bldP spid="8" grpId="0"/>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650" y="1412875"/>
            <a:ext cx="8229600" cy="990600"/>
          </a:xfrm>
        </p:spPr>
        <p:txBody>
          <a:bodyPr>
            <a:noAutofit/>
          </a:bodyPr>
          <a:lstStyle/>
          <a:p>
            <a:pPr fontAlgn="auto">
              <a:spcAft>
                <a:spcPts val="0"/>
              </a:spcAft>
              <a:defRPr/>
            </a:pPr>
            <a:r>
              <a:rPr lang="en-US" sz="7000" b="1" dirty="0" smtClean="0">
                <a:latin typeface="Aharoni" pitchFamily="2" charset="-79"/>
                <a:cs typeface="Aharoni" pitchFamily="2" charset="-79"/>
              </a:rPr>
              <a:t>Thank you for attention!</a:t>
            </a:r>
            <a:endParaRPr lang="ru-RU" sz="7000" b="1" dirty="0">
              <a:cs typeface="Aharoni" pitchFamily="2" charset="-79"/>
            </a:endParaRPr>
          </a:p>
        </p:txBody>
      </p:sp>
      <p:pic>
        <p:nvPicPr>
          <p:cNvPr id="30722" name="Объект 3"/>
          <p:cNvPicPr>
            <a:picLocks noGrp="1" noChangeAspect="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4754563" y="2420938"/>
            <a:ext cx="4389437" cy="4219575"/>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3" y="620713"/>
            <a:ext cx="8588375" cy="990600"/>
          </a:xfrm>
        </p:spPr>
        <p:txBody>
          <a:bodyPr/>
          <a:lstStyle/>
          <a:p>
            <a:pPr fontAlgn="auto">
              <a:spcAft>
                <a:spcPts val="0"/>
              </a:spcAft>
              <a:defRPr/>
            </a:pPr>
            <a:r>
              <a:rPr lang="en-US" dirty="0" smtClean="0"/>
              <a:t>References:</a:t>
            </a:r>
            <a:endParaRPr lang="ru-RU" dirty="0"/>
          </a:p>
        </p:txBody>
      </p:sp>
      <p:sp>
        <p:nvSpPr>
          <p:cNvPr id="3" name="Объект 2"/>
          <p:cNvSpPr>
            <a:spLocks noGrp="1"/>
          </p:cNvSpPr>
          <p:nvPr>
            <p:ph idx="1"/>
          </p:nvPr>
        </p:nvSpPr>
        <p:spPr/>
        <p:txBody>
          <a:bodyPr rtlCol="0">
            <a:normAutofit/>
          </a:bodyPr>
          <a:lstStyle/>
          <a:p>
            <a:pPr marL="182880" indent="-182880" fontAlgn="auto">
              <a:spcAft>
                <a:spcPts val="0"/>
              </a:spcAft>
              <a:defRPr/>
            </a:pPr>
            <a:r>
              <a:rPr lang="en-US" dirty="0">
                <a:hlinkClick r:id="rId2"/>
              </a:rPr>
              <a:t>http://</a:t>
            </a:r>
            <a:r>
              <a:rPr lang="en-US" dirty="0" smtClean="0">
                <a:hlinkClick r:id="rId2"/>
              </a:rPr>
              <a:t>math.tutorvista.com/geometry/cyclic-quadrilateral.html</a:t>
            </a:r>
            <a:endParaRPr lang="en-US" dirty="0" smtClean="0"/>
          </a:p>
          <a:p>
            <a:pPr marL="182880" indent="-182880" fontAlgn="auto">
              <a:spcAft>
                <a:spcPts val="0"/>
              </a:spcAft>
              <a:defRPr/>
            </a:pPr>
            <a:endParaRPr lang="en-US" dirty="0"/>
          </a:p>
          <a:p>
            <a:pPr marL="182880" indent="-182880" fontAlgn="auto">
              <a:spcAft>
                <a:spcPts val="0"/>
              </a:spcAft>
              <a:defRPr/>
            </a:pPr>
            <a:r>
              <a:rPr lang="en-US" dirty="0">
                <a:hlinkClick r:id="rId3"/>
              </a:rPr>
              <a:t>http://</a:t>
            </a:r>
            <a:r>
              <a:rPr lang="en-US" dirty="0" smtClean="0">
                <a:hlinkClick r:id="rId3"/>
              </a:rPr>
              <a:t>en.wikipedia.org/wiki/Cyclic_quadrilateral</a:t>
            </a:r>
            <a:endParaRPr lang="en-US" dirty="0" smtClean="0"/>
          </a:p>
          <a:p>
            <a:pPr marL="182880" indent="-182880" fontAlgn="auto">
              <a:spcAft>
                <a:spcPts val="0"/>
              </a:spcAft>
              <a:defRPr/>
            </a:pPr>
            <a:endParaRPr lang="en-US" dirty="0"/>
          </a:p>
          <a:p>
            <a:pPr marL="182880" indent="-182880" fontAlgn="auto">
              <a:spcAft>
                <a:spcPts val="0"/>
              </a:spcAft>
              <a:defRPr/>
            </a:pPr>
            <a:endParaRPr lang="en-US" dirty="0" smtClean="0"/>
          </a:p>
          <a:p>
            <a:pPr marL="182880" indent="-182880" fontAlgn="auto">
              <a:spcAft>
                <a:spcPts val="0"/>
              </a:spcAft>
              <a:defRPr/>
            </a:pPr>
            <a:endParaRPr lang="en-US" dirty="0"/>
          </a:p>
          <a:p>
            <a:pPr marL="0" indent="0" fontAlgn="auto">
              <a:spcAft>
                <a:spcPts val="0"/>
              </a:spcAft>
              <a:buFont typeface="Arial" pitchFamily="34" charset="0"/>
              <a:buNone/>
              <a:defRPr/>
            </a:pPr>
            <a:endParaRPr lang="en-US" dirty="0" smtClean="0"/>
          </a:p>
          <a:p>
            <a:pPr marL="182880" indent="-182880" fontAlgn="auto">
              <a:spcAft>
                <a:spcPts val="0"/>
              </a:spcAft>
              <a:defRPr/>
            </a:pPr>
            <a:r>
              <a:rPr lang="en-US" dirty="0" err="1" smtClean="0"/>
              <a:t>Omnigraph</a:t>
            </a:r>
            <a:r>
              <a:rPr lang="en-US" dirty="0" smtClean="0"/>
              <a:t>; Microsoft Excel;</a:t>
            </a:r>
            <a:endParaRPr lang="ru-RU" dirty="0"/>
          </a:p>
        </p:txBody>
      </p:sp>
      <p:sp>
        <p:nvSpPr>
          <p:cNvPr id="31747" name="Прямоугольник 3"/>
          <p:cNvSpPr>
            <a:spLocks noChangeArrowheads="1"/>
          </p:cNvSpPr>
          <p:nvPr/>
        </p:nvSpPr>
        <p:spPr bwMode="auto">
          <a:xfrm>
            <a:off x="539750" y="4222750"/>
            <a:ext cx="4248150" cy="630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3500">
                <a:solidFill>
                  <a:srgbClr val="C00000"/>
                </a:solidFill>
              </a:rPr>
              <a:t>Programs used: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64704"/>
            <a:ext cx="8676456" cy="3312368"/>
          </a:xfrm>
        </p:spPr>
        <p:txBody>
          <a:bodyPr>
            <a:noAutofit/>
          </a:bodyPr>
          <a:lstStyle/>
          <a:p>
            <a:pPr fontAlgn="auto">
              <a:spcAft>
                <a:spcPts val="0"/>
              </a:spcAft>
              <a:defRPr/>
            </a:pPr>
            <a:r>
              <a:rPr lang="en-US" sz="3500" b="1"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mbria Math" pitchFamily="18" charset="0"/>
                <a:ea typeface="Cambria Math" pitchFamily="18" charset="0"/>
              </a:rPr>
              <a:t>Task</a:t>
            </a:r>
            <a:r>
              <a:rPr lang="en-US" sz="3000" b="1" dirty="0" smtClean="0">
                <a:latin typeface="Cambria Math" pitchFamily="18" charset="0"/>
                <a:ea typeface="Cambria Math" pitchFamily="18" charset="0"/>
              </a:rPr>
              <a:t/>
            </a:r>
            <a:br>
              <a:rPr lang="en-US" sz="3000" b="1" dirty="0" smtClean="0">
                <a:latin typeface="Cambria Math" pitchFamily="18" charset="0"/>
                <a:ea typeface="Cambria Math" pitchFamily="18" charset="0"/>
              </a:rPr>
            </a:br>
            <a:r>
              <a:rPr lang="en-US" sz="3000" b="1" dirty="0" smtClean="0">
                <a:latin typeface="Cambria Math" pitchFamily="18" charset="0"/>
                <a:ea typeface="Cambria Math" pitchFamily="18" charset="0"/>
              </a:rPr>
              <a:t>The </a:t>
            </a:r>
            <a:r>
              <a:rPr lang="en-US" sz="3000" b="1" dirty="0">
                <a:latin typeface="Cambria Math" pitchFamily="18" charset="0"/>
                <a:ea typeface="Cambria Math" pitchFamily="18" charset="0"/>
              </a:rPr>
              <a:t>chief of the tribe </a:t>
            </a:r>
            <a:r>
              <a:rPr lang="en-US" sz="3000" b="1" dirty="0" err="1">
                <a:latin typeface="Cambria Math" pitchFamily="18" charset="0"/>
                <a:ea typeface="Cambria Math" pitchFamily="18" charset="0"/>
              </a:rPr>
              <a:t>Chingachgook</a:t>
            </a:r>
            <a:r>
              <a:rPr lang="en-US" sz="3000" b="1" dirty="0">
                <a:latin typeface="Cambria Math" pitchFamily="18" charset="0"/>
                <a:ea typeface="Cambria Math" pitchFamily="18" charset="0"/>
              </a:rPr>
              <a:t> is settling a bargain with a cowboy  Joe. The chief is about to turn over some of the Indian land to the cowboy</a:t>
            </a:r>
            <a:r>
              <a:rPr lang="en-US" sz="3000" b="1" dirty="0" smtClean="0">
                <a:latin typeface="Cambria Math" pitchFamily="18" charset="0"/>
                <a:ea typeface="Cambria Math" pitchFamily="18" charset="0"/>
              </a:rPr>
              <a:t>, but </a:t>
            </a:r>
            <a:r>
              <a:rPr lang="en-US" sz="3000" b="1" dirty="0">
                <a:latin typeface="Cambria Math" pitchFamily="18" charset="0"/>
                <a:ea typeface="Cambria Math" pitchFamily="18" charset="0"/>
              </a:rPr>
              <a:t>only  the land which Joe will</a:t>
            </a:r>
            <a:br>
              <a:rPr lang="en-US" sz="3000" b="1" dirty="0">
                <a:latin typeface="Cambria Math" pitchFamily="18" charset="0"/>
                <a:ea typeface="Cambria Math" pitchFamily="18" charset="0"/>
              </a:rPr>
            </a:br>
            <a:r>
              <a:rPr lang="en-US" sz="3000" b="1" dirty="0">
                <a:latin typeface="Cambria Math" pitchFamily="18" charset="0"/>
                <a:ea typeface="Cambria Math" pitchFamily="18" charset="0"/>
              </a:rPr>
              <a:t>be able to fence around with the help of four stakes and the same number of ropes </a:t>
            </a:r>
            <a:r>
              <a:rPr lang="en-US" sz="3000" b="1" dirty="0" smtClean="0">
                <a:latin typeface="Cambria Math" pitchFamily="18" charset="0"/>
                <a:ea typeface="Cambria Math" pitchFamily="18" charset="0"/>
              </a:rPr>
              <a:t>tighten </a:t>
            </a:r>
            <a:br>
              <a:rPr lang="en-US" sz="3000" b="1" dirty="0" smtClean="0">
                <a:latin typeface="Cambria Math" pitchFamily="18" charset="0"/>
                <a:ea typeface="Cambria Math" pitchFamily="18" charset="0"/>
              </a:rPr>
            </a:br>
            <a:r>
              <a:rPr lang="en-US" sz="3000" b="1" dirty="0" smtClean="0">
                <a:latin typeface="Cambria Math" pitchFamily="18" charset="0"/>
                <a:ea typeface="Cambria Math" pitchFamily="18" charset="0"/>
              </a:rPr>
              <a:t>between </a:t>
            </a:r>
            <a:r>
              <a:rPr lang="en-US" sz="3000" b="1" dirty="0">
                <a:latin typeface="Cambria Math" pitchFamily="18" charset="0"/>
                <a:ea typeface="Cambria Math" pitchFamily="18" charset="0"/>
              </a:rPr>
              <a:t>each pair of stakes</a:t>
            </a:r>
            <a:r>
              <a:rPr lang="en-US" sz="3000" b="1" dirty="0" smtClean="0">
                <a:latin typeface="Cambria Math" pitchFamily="18" charset="0"/>
                <a:ea typeface="Cambria Math" pitchFamily="18" charset="0"/>
              </a:rPr>
              <a:t>.</a:t>
            </a:r>
            <a:br>
              <a:rPr lang="en-US" sz="3000" b="1" dirty="0" smtClean="0">
                <a:latin typeface="Cambria Math" pitchFamily="18" charset="0"/>
                <a:ea typeface="Cambria Math" pitchFamily="18" charset="0"/>
              </a:rPr>
            </a:br>
            <a:endParaRPr lang="ru-RU" sz="3000" b="1" dirty="0">
              <a:latin typeface="Cambria Math" pitchFamily="18" charset="0"/>
              <a:ea typeface="Cambria Math" pitchFamily="18" charset="0"/>
            </a:endParaRPr>
          </a:p>
        </p:txBody>
      </p:sp>
      <p:pic>
        <p:nvPicPr>
          <p:cNvPr id="15362" name="Объект 3"/>
          <p:cNvPicPr>
            <a:picLocks noGrp="1" noChangeAspect="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a:xfrm>
            <a:off x="5599113" y="3449638"/>
            <a:ext cx="3544887" cy="3408362"/>
          </a:xfrm>
        </p:spPr>
      </p:pic>
      <p:pic>
        <p:nvPicPr>
          <p:cNvPr id="5" name="Рисунок 4" descr="S6272411.png"/>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484438" y="4221163"/>
            <a:ext cx="1898650" cy="2009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Рисунок 5" descr="stock-vector-cartoon-vampire-stake-104034059.jpg"/>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79388" y="4076700"/>
            <a:ext cx="2241550" cy="2341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par>
                          <p:cTn id="8" fill="hold" nodeType="afterGroup">
                            <p:stCondLst>
                              <p:cond delay="500"/>
                            </p:stCondLst>
                            <p:childTnLst>
                              <p:par>
                                <p:cTn id="9" presetID="31"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1000" fill="hold"/>
                                        <p:tgtEl>
                                          <p:spTgt spid="6"/>
                                        </p:tgtEl>
                                        <p:attrNameLst>
                                          <p:attrName>ppt_w</p:attrName>
                                        </p:attrNameLst>
                                      </p:cBhvr>
                                      <p:tavLst>
                                        <p:tav tm="0">
                                          <p:val>
                                            <p:fltVal val="0"/>
                                          </p:val>
                                        </p:tav>
                                        <p:tav tm="100000">
                                          <p:val>
                                            <p:strVal val="#ppt_w"/>
                                          </p:val>
                                        </p:tav>
                                      </p:tavLst>
                                    </p:anim>
                                    <p:anim calcmode="lin" valueType="num">
                                      <p:cBhvr>
                                        <p:cTn id="12" dur="1000" fill="hold"/>
                                        <p:tgtEl>
                                          <p:spTgt spid="6"/>
                                        </p:tgtEl>
                                        <p:attrNameLst>
                                          <p:attrName>ppt_h</p:attrName>
                                        </p:attrNameLst>
                                      </p:cBhvr>
                                      <p:tavLst>
                                        <p:tav tm="0">
                                          <p:val>
                                            <p:fltVal val="0"/>
                                          </p:val>
                                        </p:tav>
                                        <p:tav tm="100000">
                                          <p:val>
                                            <p:strVal val="#ppt_h"/>
                                          </p:val>
                                        </p:tav>
                                      </p:tavLst>
                                    </p:anim>
                                    <p:anim calcmode="lin" valueType="num">
                                      <p:cBhvr>
                                        <p:cTn id="13" dur="1000" fill="hold"/>
                                        <p:tgtEl>
                                          <p:spTgt spid="6"/>
                                        </p:tgtEl>
                                        <p:attrNameLst>
                                          <p:attrName>style.rotation</p:attrName>
                                        </p:attrNameLst>
                                      </p:cBhvr>
                                      <p:tavLst>
                                        <p:tav tm="0">
                                          <p:val>
                                            <p:fltVal val="90"/>
                                          </p:val>
                                        </p:tav>
                                        <p:tav tm="100000">
                                          <p:val>
                                            <p:fltVal val="0"/>
                                          </p:val>
                                        </p:tav>
                                      </p:tavLst>
                                    </p:anim>
                                    <p:animEffect transition="in" filter="fade">
                                      <p:cBhvr>
                                        <p:cTn id="14" dur="1000"/>
                                        <p:tgtEl>
                                          <p:spTgt spid="6"/>
                                        </p:tgtEl>
                                      </p:cBhvr>
                                    </p:animEffect>
                                  </p:childTnLst>
                                </p:cTn>
                              </p:par>
                            </p:childTnLst>
                          </p:cTn>
                        </p:par>
                        <p:par>
                          <p:cTn id="15" fill="hold" nodeType="afterGroup">
                            <p:stCondLst>
                              <p:cond delay="1500"/>
                            </p:stCondLst>
                            <p:childTnLst>
                              <p:par>
                                <p:cTn id="16" presetID="31" presetClass="entr" presetSubtype="0"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1000" fill="hold"/>
                                        <p:tgtEl>
                                          <p:spTgt spid="5"/>
                                        </p:tgtEl>
                                        <p:attrNameLst>
                                          <p:attrName>ppt_w</p:attrName>
                                        </p:attrNameLst>
                                      </p:cBhvr>
                                      <p:tavLst>
                                        <p:tav tm="0">
                                          <p:val>
                                            <p:fltVal val="0"/>
                                          </p:val>
                                        </p:tav>
                                        <p:tav tm="100000">
                                          <p:val>
                                            <p:strVal val="#ppt_w"/>
                                          </p:val>
                                        </p:tav>
                                      </p:tavLst>
                                    </p:anim>
                                    <p:anim calcmode="lin" valueType="num">
                                      <p:cBhvr>
                                        <p:cTn id="19" dur="1000" fill="hold"/>
                                        <p:tgtEl>
                                          <p:spTgt spid="5"/>
                                        </p:tgtEl>
                                        <p:attrNameLst>
                                          <p:attrName>ppt_h</p:attrName>
                                        </p:attrNameLst>
                                      </p:cBhvr>
                                      <p:tavLst>
                                        <p:tav tm="0">
                                          <p:val>
                                            <p:fltVal val="0"/>
                                          </p:val>
                                        </p:tav>
                                        <p:tav tm="100000">
                                          <p:val>
                                            <p:strVal val="#ppt_h"/>
                                          </p:val>
                                        </p:tav>
                                      </p:tavLst>
                                    </p:anim>
                                    <p:anim calcmode="lin" valueType="num">
                                      <p:cBhvr>
                                        <p:cTn id="20" dur="1000" fill="hold"/>
                                        <p:tgtEl>
                                          <p:spTgt spid="5"/>
                                        </p:tgtEl>
                                        <p:attrNameLst>
                                          <p:attrName>style.rotation</p:attrName>
                                        </p:attrNameLst>
                                      </p:cBhvr>
                                      <p:tavLst>
                                        <p:tav tm="0">
                                          <p:val>
                                            <p:fltVal val="90"/>
                                          </p:val>
                                        </p:tav>
                                        <p:tav tm="100000">
                                          <p:val>
                                            <p:fltVal val="0"/>
                                          </p:val>
                                        </p:tav>
                                      </p:tavLst>
                                    </p:anim>
                                    <p:animEffect transition="in" filter="fade">
                                      <p:cBhvr>
                                        <p:cTn id="2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764704"/>
            <a:ext cx="8229600" cy="4320480"/>
          </a:xfrm>
        </p:spPr>
        <p:txBody>
          <a:bodyPr>
            <a:noAutofit/>
          </a:bodyPr>
          <a:lstStyle/>
          <a:p>
            <a:pPr fontAlgn="auto">
              <a:spcAft>
                <a:spcPts val="0"/>
              </a:spcAft>
              <a:defRPr/>
            </a:pPr>
            <a:r>
              <a:rPr lang="en-US" sz="3000" b="1" dirty="0" smtClean="0">
                <a:latin typeface="Cambria Math" pitchFamily="18" charset="0"/>
                <a:ea typeface="Cambria Math" pitchFamily="18" charset="0"/>
              </a:rPr>
              <a:t>The chief also has put forward the demand according to which the lengths of the ropes are to come to the quantities of </a:t>
            </a:r>
            <a:br>
              <a:rPr lang="en-US" sz="3000" b="1" dirty="0" smtClean="0">
                <a:latin typeface="Cambria Math" pitchFamily="18" charset="0"/>
                <a:ea typeface="Cambria Math" pitchFamily="18" charset="0"/>
              </a:rPr>
            </a:br>
            <a:r>
              <a:rPr lang="en-US" sz="3000" b="1" dirty="0" smtClean="0">
                <a:latin typeface="Cambria Math" pitchFamily="18" charset="0"/>
                <a:ea typeface="Cambria Math" pitchFamily="18" charset="0"/>
              </a:rPr>
              <a:t>(1 - 7t);  (14t + 5); (7 - 6t)  and  ( 5 -3 t), where  </a:t>
            </a:r>
            <a:r>
              <a:rPr lang="en-US" sz="3500" b="1"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mbria Math" pitchFamily="18" charset="0"/>
                <a:ea typeface="Cambria Math" pitchFamily="18" charset="0"/>
              </a:rPr>
              <a:t>t</a:t>
            </a:r>
            <a:r>
              <a:rPr lang="en-US" sz="3000" b="1" dirty="0" smtClean="0">
                <a:latin typeface="Cambria Math" pitchFamily="18" charset="0"/>
                <a:ea typeface="Cambria Math" pitchFamily="18" charset="0"/>
              </a:rPr>
              <a:t>  is a certain number.</a:t>
            </a:r>
            <a:br>
              <a:rPr lang="en-US" sz="3000" b="1" dirty="0" smtClean="0">
                <a:latin typeface="Cambria Math" pitchFamily="18" charset="0"/>
                <a:ea typeface="Cambria Math" pitchFamily="18" charset="0"/>
              </a:rPr>
            </a:br>
            <a:r>
              <a:rPr lang="en-US" sz="3000" b="1" dirty="0" smtClean="0">
                <a:latin typeface="Cambria Math" pitchFamily="18" charset="0"/>
                <a:ea typeface="Cambria Math" pitchFamily="18" charset="0"/>
              </a:rPr>
              <a:t>What is the value of  </a:t>
            </a:r>
            <a:r>
              <a:rPr lang="en-US" b="1"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mbria Math" pitchFamily="18" charset="0"/>
                <a:ea typeface="Cambria Math" pitchFamily="18" charset="0"/>
              </a:rPr>
              <a:t>t</a:t>
            </a:r>
            <a:r>
              <a:rPr lang="en-US" sz="3000" b="1" dirty="0" smtClean="0">
                <a:latin typeface="Cambria Math" pitchFamily="18" charset="0"/>
                <a:ea typeface="Cambria Math" pitchFamily="18" charset="0"/>
              </a:rPr>
              <a:t>  at which Joe will be able to fence the largest area and what is the </a:t>
            </a:r>
            <a:r>
              <a:rPr lang="ru-RU" sz="3000" b="1" dirty="0">
                <a:latin typeface="Cambria Math" pitchFamily="18" charset="0"/>
                <a:ea typeface="Cambria Math" pitchFamily="18" charset="0"/>
              </a:rPr>
              <a:t> </a:t>
            </a:r>
            <a:r>
              <a:rPr lang="en-US" sz="3000" b="1" dirty="0" smtClean="0">
                <a:latin typeface="Cambria Math" pitchFamily="18" charset="0"/>
                <a:ea typeface="Cambria Math" pitchFamily="18" charset="0"/>
              </a:rPr>
              <a:t>size </a:t>
            </a:r>
            <a:br>
              <a:rPr lang="en-US" sz="3000" b="1" dirty="0" smtClean="0">
                <a:latin typeface="Cambria Math" pitchFamily="18" charset="0"/>
                <a:ea typeface="Cambria Math" pitchFamily="18" charset="0"/>
              </a:rPr>
            </a:br>
            <a:r>
              <a:rPr lang="en-US" sz="3000" b="1" dirty="0" smtClean="0">
                <a:latin typeface="Cambria Math" pitchFamily="18" charset="0"/>
                <a:ea typeface="Cambria Math" pitchFamily="18" charset="0"/>
              </a:rPr>
              <a:t>of that area?</a:t>
            </a:r>
            <a:endParaRPr lang="en-US" sz="3000" b="1" dirty="0">
              <a:latin typeface="Cambria Math" pitchFamily="18" charset="0"/>
              <a:ea typeface="Cambria Math" pitchFamily="18" charset="0"/>
            </a:endParaRPr>
          </a:p>
        </p:txBody>
      </p:sp>
      <p:pic>
        <p:nvPicPr>
          <p:cNvPr id="17410" name="Picture 2" descr="F:\americanhistory_cowboy.gif"/>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6543675" y="4221163"/>
            <a:ext cx="2606675" cy="2505075"/>
          </a:xfrm>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en-US" sz="5000" b="1" dirty="0" smtClean="0">
                <a:solidFill>
                  <a:srgbClr val="C00000"/>
                </a:solidFill>
              </a:rPr>
              <a:t>Assumptions:</a:t>
            </a:r>
            <a:endParaRPr lang="ru-RU" sz="5000" b="1" dirty="0">
              <a:solidFill>
                <a:srgbClr val="C00000"/>
              </a:solidFill>
            </a:endParaRPr>
          </a:p>
        </p:txBody>
      </p:sp>
      <p:sp>
        <p:nvSpPr>
          <p:cNvPr id="3" name="Объект 2"/>
          <p:cNvSpPr>
            <a:spLocks noGrp="1"/>
          </p:cNvSpPr>
          <p:nvPr>
            <p:ph idx="1"/>
          </p:nvPr>
        </p:nvSpPr>
        <p:spPr/>
        <p:txBody>
          <a:bodyPr rtlCol="0">
            <a:normAutofit/>
          </a:bodyPr>
          <a:lstStyle/>
          <a:p>
            <a:pPr marL="182880" indent="-182880" fontAlgn="auto">
              <a:spcAft>
                <a:spcPts val="0"/>
              </a:spcAft>
              <a:defRPr/>
            </a:pPr>
            <a:r>
              <a:rPr lang="en-US" sz="3600" dirty="0" smtClean="0">
                <a:solidFill>
                  <a:srgbClr val="C00000"/>
                </a:solidFill>
              </a:rPr>
              <a:t>The ropes will be stretched tight.</a:t>
            </a:r>
          </a:p>
          <a:p>
            <a:pPr marL="182880" indent="-182880" fontAlgn="auto">
              <a:spcAft>
                <a:spcPts val="0"/>
              </a:spcAft>
              <a:defRPr/>
            </a:pPr>
            <a:r>
              <a:rPr lang="en-US" sz="3600" dirty="0" smtClean="0">
                <a:solidFill>
                  <a:srgbClr val="C00000"/>
                </a:solidFill>
              </a:rPr>
              <a:t>Joe must use all 4 ropes and all 4 posts.</a:t>
            </a:r>
          </a:p>
          <a:p>
            <a:pPr marL="182880" indent="-182880" fontAlgn="auto">
              <a:spcAft>
                <a:spcPts val="0"/>
              </a:spcAft>
              <a:defRPr/>
            </a:pPr>
            <a:r>
              <a:rPr lang="en-US" sz="3600" dirty="0" smtClean="0">
                <a:solidFill>
                  <a:srgbClr val="C00000"/>
                </a:solidFill>
              </a:rPr>
              <a:t>All the lengths have </a:t>
            </a:r>
          </a:p>
          <a:p>
            <a:pPr marL="0" indent="0" fontAlgn="auto">
              <a:spcAft>
                <a:spcPts val="0"/>
              </a:spcAft>
              <a:buFont typeface="Arial" pitchFamily="34" charset="0"/>
              <a:buNone/>
              <a:defRPr/>
            </a:pPr>
            <a:r>
              <a:rPr lang="en-US" sz="3600" dirty="0" smtClean="0">
                <a:solidFill>
                  <a:srgbClr val="C00000"/>
                </a:solidFill>
              </a:rPr>
              <a:t> to exist (be positive)</a:t>
            </a:r>
            <a:endParaRPr lang="ru-RU" sz="3600" dirty="0">
              <a:solidFill>
                <a:srgbClr val="C00000"/>
              </a:solidFill>
            </a:endParaRPr>
          </a:p>
        </p:txBody>
      </p:sp>
      <p:pic>
        <p:nvPicPr>
          <p:cNvPr id="18435" name="Picture 4" descr="F:\americanhistory_cowboy.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410200" y="3268663"/>
            <a:ext cx="3733800" cy="3589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fontAlgn="auto">
              <a:spcAft>
                <a:spcPts val="0"/>
              </a:spcAft>
              <a:defRPr/>
            </a:pPr>
            <a:r>
              <a:rPr lang="en-US" sz="6600" dirty="0" smtClean="0"/>
              <a:t>The Enclosed Land</a:t>
            </a:r>
            <a:endParaRPr lang="ru-RU" sz="6600" dirty="0"/>
          </a:p>
        </p:txBody>
      </p:sp>
      <p:sp>
        <p:nvSpPr>
          <p:cNvPr id="4" name="Полилиния 3"/>
          <p:cNvSpPr/>
          <p:nvPr/>
        </p:nvSpPr>
        <p:spPr>
          <a:xfrm>
            <a:off x="1169988" y="2454275"/>
            <a:ext cx="3903662" cy="3106738"/>
          </a:xfrm>
          <a:custGeom>
            <a:avLst/>
            <a:gdLst>
              <a:gd name="connsiteX0" fmla="*/ 0 w 3904343"/>
              <a:gd name="connsiteY0" fmla="*/ 711200 h 3106057"/>
              <a:gd name="connsiteX1" fmla="*/ 1407886 w 3904343"/>
              <a:gd name="connsiteY1" fmla="*/ 0 h 3106057"/>
              <a:gd name="connsiteX2" fmla="*/ 3904343 w 3904343"/>
              <a:gd name="connsiteY2" fmla="*/ 1799772 h 3106057"/>
              <a:gd name="connsiteX3" fmla="*/ 1857829 w 3904343"/>
              <a:gd name="connsiteY3" fmla="*/ 3106057 h 3106057"/>
              <a:gd name="connsiteX4" fmla="*/ 0 w 3904343"/>
              <a:gd name="connsiteY4" fmla="*/ 711200 h 3106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04343" h="3106057">
                <a:moveTo>
                  <a:pt x="0" y="711200"/>
                </a:moveTo>
                <a:lnTo>
                  <a:pt x="1407886" y="0"/>
                </a:lnTo>
                <a:lnTo>
                  <a:pt x="3904343" y="1799772"/>
                </a:lnTo>
                <a:lnTo>
                  <a:pt x="1857829" y="3106057"/>
                </a:lnTo>
                <a:lnTo>
                  <a:pt x="0" y="711200"/>
                </a:lnTo>
                <a:close/>
              </a:path>
            </a:pathLst>
          </a:custGeom>
          <a:gradFill>
            <a:gsLst>
              <a:gs pos="0">
                <a:srgbClr val="D6B19C"/>
              </a:gs>
              <a:gs pos="30000">
                <a:srgbClr val="D49E6C"/>
              </a:gs>
              <a:gs pos="70000">
                <a:srgbClr val="A65528"/>
              </a:gs>
              <a:gs pos="100000">
                <a:srgbClr val="66301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 name="TextBox 4"/>
          <p:cNvSpPr txBox="1">
            <a:spLocks noChangeArrowheads="1"/>
          </p:cNvSpPr>
          <p:nvPr/>
        </p:nvSpPr>
        <p:spPr bwMode="auto">
          <a:xfrm>
            <a:off x="1673225" y="2308225"/>
            <a:ext cx="582613"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ru-RU"/>
              <a:t>1-7</a:t>
            </a:r>
            <a:r>
              <a:rPr lang="en-US"/>
              <a:t>t</a:t>
            </a:r>
            <a:endParaRPr lang="ru-RU"/>
          </a:p>
        </p:txBody>
      </p:sp>
      <p:sp>
        <p:nvSpPr>
          <p:cNvPr id="6" name="TextBox 5"/>
          <p:cNvSpPr txBox="1">
            <a:spLocks noChangeArrowheads="1"/>
          </p:cNvSpPr>
          <p:nvPr/>
        </p:nvSpPr>
        <p:spPr bwMode="auto">
          <a:xfrm>
            <a:off x="1416050" y="4448175"/>
            <a:ext cx="76835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a:t>14t+5</a:t>
            </a:r>
            <a:endParaRPr lang="ru-RU"/>
          </a:p>
        </p:txBody>
      </p:sp>
      <p:sp>
        <p:nvSpPr>
          <p:cNvPr id="7" name="TextBox 6"/>
          <p:cNvSpPr txBox="1">
            <a:spLocks noChangeArrowheads="1"/>
          </p:cNvSpPr>
          <p:nvPr/>
        </p:nvSpPr>
        <p:spPr bwMode="auto">
          <a:xfrm>
            <a:off x="4146550" y="5021263"/>
            <a:ext cx="581025"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a:t>7-6t</a:t>
            </a:r>
            <a:endParaRPr lang="ru-RU"/>
          </a:p>
        </p:txBody>
      </p:sp>
      <p:sp>
        <p:nvSpPr>
          <p:cNvPr id="8" name="TextBox 7"/>
          <p:cNvSpPr txBox="1">
            <a:spLocks noChangeArrowheads="1"/>
          </p:cNvSpPr>
          <p:nvPr/>
        </p:nvSpPr>
        <p:spPr bwMode="auto">
          <a:xfrm>
            <a:off x="3563938" y="2862263"/>
            <a:ext cx="582612"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a:t>5-3t</a:t>
            </a:r>
            <a:endParaRPr lang="ru-RU"/>
          </a:p>
        </p:txBody>
      </p:sp>
      <p:pic>
        <p:nvPicPr>
          <p:cNvPr id="19463" name="Рисунок 8"/>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580063" y="2882900"/>
            <a:ext cx="3563937" cy="3425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388" y="260350"/>
            <a:ext cx="8229600" cy="990600"/>
          </a:xfrm>
        </p:spPr>
        <p:txBody>
          <a:bodyPr/>
          <a:lstStyle/>
          <a:p>
            <a:pPr fontAlgn="auto">
              <a:spcAft>
                <a:spcPts val="0"/>
              </a:spcAft>
              <a:defRPr/>
            </a:pPr>
            <a:r>
              <a:rPr lang="en-US" sz="4500" b="1" dirty="0" smtClean="0">
                <a:latin typeface="Cambria Math" pitchFamily="18" charset="0"/>
                <a:ea typeface="Cambria Math" pitchFamily="18" charset="0"/>
              </a:rPr>
              <a:t>Cyclic Quadrilaterals</a:t>
            </a:r>
            <a:endParaRPr lang="ru-RU" sz="4500" b="1" dirty="0">
              <a:latin typeface="Cambria Math" pitchFamily="18" charset="0"/>
              <a:ea typeface="Cambria Math" pitchFamily="18" charset="0"/>
            </a:endParaRPr>
          </a:p>
        </p:txBody>
      </p:sp>
      <p:pic>
        <p:nvPicPr>
          <p:cNvPr id="20482" name="Содержимое 90" descr="americanhistory_cowboy.gif"/>
          <p:cNvPicPr>
            <a:picLocks noGrp="1" noChangeAspect="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6823075" y="4365625"/>
            <a:ext cx="2320925" cy="2230438"/>
          </a:xfrm>
        </p:spPr>
      </p:pic>
      <p:sp>
        <p:nvSpPr>
          <p:cNvPr id="4" name="Овал 3"/>
          <p:cNvSpPr/>
          <p:nvPr/>
        </p:nvSpPr>
        <p:spPr>
          <a:xfrm>
            <a:off x="0" y="1125538"/>
            <a:ext cx="3636963" cy="3575050"/>
          </a:xfrm>
          <a:prstGeom prst="ellipse">
            <a:avLst/>
          </a:prstGeom>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1"/>
            <a:tileRect/>
          </a:gradFill>
        </p:spPr>
        <p:style>
          <a:lnRef idx="2">
            <a:schemeClr val="accent1">
              <a:shade val="50000"/>
            </a:schemeClr>
          </a:lnRef>
          <a:fillRef idx="1002">
            <a:schemeClr val="dk2"/>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cxnSp>
        <p:nvCxnSpPr>
          <p:cNvPr id="9" name="Прямая соединительная линия 8"/>
          <p:cNvCxnSpPr>
            <a:stCxn id="4" idx="1"/>
            <a:endCxn id="4" idx="3"/>
          </p:cNvCxnSpPr>
          <p:nvPr/>
        </p:nvCxnSpPr>
        <p:spPr>
          <a:xfrm>
            <a:off x="533400" y="1647825"/>
            <a:ext cx="0" cy="2528888"/>
          </a:xfrm>
          <a:prstGeom prst="line">
            <a:avLst/>
          </a:prstGeom>
        </p:spPr>
        <p:style>
          <a:lnRef idx="3">
            <a:schemeClr val="dk1"/>
          </a:lnRef>
          <a:fillRef idx="0">
            <a:schemeClr val="dk1"/>
          </a:fillRef>
          <a:effectRef idx="2">
            <a:schemeClr val="dk1"/>
          </a:effectRef>
          <a:fontRef idx="minor">
            <a:schemeClr val="tx1"/>
          </a:fontRef>
        </p:style>
      </p:cxnSp>
      <p:cxnSp>
        <p:nvCxnSpPr>
          <p:cNvPr id="11" name="Прямая соединительная линия 10"/>
          <p:cNvCxnSpPr>
            <a:stCxn id="4" idx="3"/>
            <a:endCxn id="4" idx="6"/>
          </p:cNvCxnSpPr>
          <p:nvPr/>
        </p:nvCxnSpPr>
        <p:spPr>
          <a:xfrm flipV="1">
            <a:off x="533400" y="2913063"/>
            <a:ext cx="3103563" cy="1263650"/>
          </a:xfrm>
          <a:prstGeom prst="line">
            <a:avLst/>
          </a:prstGeom>
        </p:spPr>
        <p:style>
          <a:lnRef idx="3">
            <a:schemeClr val="dk1"/>
          </a:lnRef>
          <a:fillRef idx="0">
            <a:schemeClr val="dk1"/>
          </a:fillRef>
          <a:effectRef idx="2">
            <a:schemeClr val="dk1"/>
          </a:effectRef>
          <a:fontRef idx="minor">
            <a:schemeClr val="tx1"/>
          </a:fontRef>
        </p:style>
      </p:cxnSp>
      <p:cxnSp>
        <p:nvCxnSpPr>
          <p:cNvPr id="13" name="Прямая соединительная линия 12"/>
          <p:cNvCxnSpPr>
            <a:stCxn id="4" idx="1"/>
            <a:endCxn id="4" idx="0"/>
          </p:cNvCxnSpPr>
          <p:nvPr/>
        </p:nvCxnSpPr>
        <p:spPr>
          <a:xfrm flipV="1">
            <a:off x="533400" y="1125538"/>
            <a:ext cx="1284288" cy="522287"/>
          </a:xfrm>
          <a:prstGeom prst="line">
            <a:avLst/>
          </a:prstGeom>
        </p:spPr>
        <p:style>
          <a:lnRef idx="3">
            <a:schemeClr val="dk1"/>
          </a:lnRef>
          <a:fillRef idx="0">
            <a:schemeClr val="dk1"/>
          </a:fillRef>
          <a:effectRef idx="2">
            <a:schemeClr val="dk1"/>
          </a:effectRef>
          <a:fontRef idx="minor">
            <a:schemeClr val="tx1"/>
          </a:fontRef>
        </p:style>
      </p:cxnSp>
      <p:cxnSp>
        <p:nvCxnSpPr>
          <p:cNvPr id="15" name="Прямая соединительная линия 14"/>
          <p:cNvCxnSpPr>
            <a:stCxn id="4" idx="0"/>
            <a:endCxn id="4" idx="6"/>
          </p:cNvCxnSpPr>
          <p:nvPr/>
        </p:nvCxnSpPr>
        <p:spPr>
          <a:xfrm>
            <a:off x="1817688" y="1125538"/>
            <a:ext cx="1819275" cy="1787525"/>
          </a:xfrm>
          <a:prstGeom prst="line">
            <a:avLst/>
          </a:prstGeom>
        </p:spPr>
        <p:style>
          <a:lnRef idx="3">
            <a:schemeClr val="dk1"/>
          </a:lnRef>
          <a:fillRef idx="0">
            <a:schemeClr val="dk1"/>
          </a:fillRef>
          <a:effectRef idx="2">
            <a:schemeClr val="dk1"/>
          </a:effectRef>
          <a:fontRef idx="minor">
            <a:schemeClr val="tx1"/>
          </a:fontRef>
        </p:style>
      </p:cxnSp>
      <p:sp>
        <p:nvSpPr>
          <p:cNvPr id="10" name="Овал 9"/>
          <p:cNvSpPr/>
          <p:nvPr/>
        </p:nvSpPr>
        <p:spPr>
          <a:xfrm>
            <a:off x="5472113" y="333375"/>
            <a:ext cx="3671887" cy="3240088"/>
          </a:xfrm>
          <a:prstGeom prst="ellipse">
            <a:avLst/>
          </a:prstGeom>
          <a:gradFill flip="none" rotWithShape="1">
            <a:gsLst>
              <a:gs pos="0">
                <a:srgbClr val="FF3399"/>
              </a:gs>
              <a:gs pos="25000">
                <a:srgbClr val="FF6633"/>
              </a:gs>
              <a:gs pos="50000">
                <a:srgbClr val="FFFF00"/>
              </a:gs>
              <a:gs pos="75000">
                <a:srgbClr val="01A78F"/>
              </a:gs>
              <a:gs pos="100000">
                <a:srgbClr val="3366FF"/>
              </a:gs>
            </a:gsLst>
            <a:lin ang="13500000" scaled="0"/>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4" name="Прямая соединительная линия 13"/>
          <p:cNvCxnSpPr>
            <a:stCxn id="10" idx="2"/>
            <a:endCxn id="10" idx="4"/>
          </p:cNvCxnSpPr>
          <p:nvPr/>
        </p:nvCxnSpPr>
        <p:spPr>
          <a:xfrm>
            <a:off x="5472113" y="1952625"/>
            <a:ext cx="1835150" cy="1620838"/>
          </a:xfrm>
          <a:prstGeom prst="line">
            <a:avLst/>
          </a:prstGeom>
        </p:spPr>
        <p:style>
          <a:lnRef idx="3">
            <a:schemeClr val="dk1"/>
          </a:lnRef>
          <a:fillRef idx="0">
            <a:schemeClr val="dk1"/>
          </a:fillRef>
          <a:effectRef idx="2">
            <a:schemeClr val="dk1"/>
          </a:effectRef>
          <a:fontRef idx="minor">
            <a:schemeClr val="tx1"/>
          </a:fontRef>
        </p:style>
      </p:cxnSp>
      <p:cxnSp>
        <p:nvCxnSpPr>
          <p:cNvPr id="17" name="Прямая соединительная линия 16"/>
          <p:cNvCxnSpPr>
            <a:stCxn id="10" idx="2"/>
            <a:endCxn id="10" idx="1"/>
          </p:cNvCxnSpPr>
          <p:nvPr/>
        </p:nvCxnSpPr>
        <p:spPr>
          <a:xfrm flipV="1">
            <a:off x="5472113" y="806450"/>
            <a:ext cx="536575" cy="1146175"/>
          </a:xfrm>
          <a:prstGeom prst="line">
            <a:avLst/>
          </a:prstGeom>
        </p:spPr>
        <p:style>
          <a:lnRef idx="3">
            <a:schemeClr val="dk1"/>
          </a:lnRef>
          <a:fillRef idx="0">
            <a:schemeClr val="dk1"/>
          </a:fillRef>
          <a:effectRef idx="2">
            <a:schemeClr val="dk1"/>
          </a:effectRef>
          <a:fontRef idx="minor">
            <a:schemeClr val="tx1"/>
          </a:fontRef>
        </p:style>
      </p:cxnSp>
      <p:cxnSp>
        <p:nvCxnSpPr>
          <p:cNvPr id="19" name="Прямая соединительная линия 18"/>
          <p:cNvCxnSpPr>
            <a:stCxn id="10" idx="1"/>
            <a:endCxn id="10" idx="6"/>
          </p:cNvCxnSpPr>
          <p:nvPr/>
        </p:nvCxnSpPr>
        <p:spPr>
          <a:xfrm>
            <a:off x="6008688" y="806450"/>
            <a:ext cx="3135312" cy="1146175"/>
          </a:xfrm>
          <a:prstGeom prst="line">
            <a:avLst/>
          </a:prstGeom>
        </p:spPr>
        <p:style>
          <a:lnRef idx="3">
            <a:schemeClr val="dk1"/>
          </a:lnRef>
          <a:fillRef idx="0">
            <a:schemeClr val="dk1"/>
          </a:fillRef>
          <a:effectRef idx="2">
            <a:schemeClr val="dk1"/>
          </a:effectRef>
          <a:fontRef idx="minor">
            <a:schemeClr val="tx1"/>
          </a:fontRef>
        </p:style>
      </p:cxnSp>
      <p:cxnSp>
        <p:nvCxnSpPr>
          <p:cNvPr id="21" name="Прямая соединительная линия 20"/>
          <p:cNvCxnSpPr>
            <a:stCxn id="10" idx="4"/>
            <a:endCxn id="10" idx="6"/>
          </p:cNvCxnSpPr>
          <p:nvPr/>
        </p:nvCxnSpPr>
        <p:spPr>
          <a:xfrm flipV="1">
            <a:off x="7307263" y="1952625"/>
            <a:ext cx="1836737" cy="1620838"/>
          </a:xfrm>
          <a:prstGeom prst="line">
            <a:avLst/>
          </a:prstGeom>
        </p:spPr>
        <p:style>
          <a:lnRef idx="3">
            <a:schemeClr val="dk1"/>
          </a:lnRef>
          <a:fillRef idx="0">
            <a:schemeClr val="dk1"/>
          </a:fillRef>
          <a:effectRef idx="2">
            <a:schemeClr val="dk1"/>
          </a:effectRef>
          <a:fontRef idx="minor">
            <a:schemeClr val="tx1"/>
          </a:fontRef>
        </p:style>
      </p:cxnSp>
      <p:sp>
        <p:nvSpPr>
          <p:cNvPr id="22" name="Овал 21"/>
          <p:cNvSpPr/>
          <p:nvPr/>
        </p:nvSpPr>
        <p:spPr>
          <a:xfrm>
            <a:off x="2987675" y="3617913"/>
            <a:ext cx="3744913" cy="3240087"/>
          </a:xfrm>
          <a:prstGeom prst="ellipse">
            <a:avLst/>
          </a:prstGeom>
          <a:gradFill flip="none"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24" name="Прямая соединительная линия 23"/>
          <p:cNvCxnSpPr>
            <a:stCxn id="22" idx="1"/>
          </p:cNvCxnSpPr>
          <p:nvPr/>
        </p:nvCxnSpPr>
        <p:spPr>
          <a:xfrm flipV="1">
            <a:off x="3536950" y="3689350"/>
            <a:ext cx="1395413" cy="4032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a:stCxn id="22" idx="1"/>
            <a:endCxn id="22" idx="0"/>
          </p:cNvCxnSpPr>
          <p:nvPr/>
        </p:nvCxnSpPr>
        <p:spPr>
          <a:xfrm flipV="1">
            <a:off x="3536950" y="3617913"/>
            <a:ext cx="1322388" cy="4746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flipH="1">
            <a:off x="3492500" y="3573463"/>
            <a:ext cx="1323975" cy="2765425"/>
          </a:xfrm>
          <a:prstGeom prst="line">
            <a:avLst/>
          </a:prstGeom>
        </p:spPr>
        <p:style>
          <a:lnRef idx="3">
            <a:schemeClr val="dk1"/>
          </a:lnRef>
          <a:fillRef idx="0">
            <a:schemeClr val="dk1"/>
          </a:fillRef>
          <a:effectRef idx="2">
            <a:schemeClr val="dk1"/>
          </a:effectRef>
          <a:fontRef idx="minor">
            <a:schemeClr val="tx1"/>
          </a:fontRef>
        </p:style>
      </p:cxnSp>
      <p:cxnSp>
        <p:nvCxnSpPr>
          <p:cNvPr id="30" name="Прямая соединительная линия 29"/>
          <p:cNvCxnSpPr>
            <a:stCxn id="22" idx="0"/>
            <a:endCxn id="22" idx="6"/>
          </p:cNvCxnSpPr>
          <p:nvPr/>
        </p:nvCxnSpPr>
        <p:spPr>
          <a:xfrm>
            <a:off x="4859338" y="3617913"/>
            <a:ext cx="1873250" cy="1619250"/>
          </a:xfrm>
          <a:prstGeom prst="line">
            <a:avLst/>
          </a:prstGeom>
        </p:spPr>
        <p:style>
          <a:lnRef idx="3">
            <a:schemeClr val="dk1"/>
          </a:lnRef>
          <a:fillRef idx="0">
            <a:schemeClr val="dk1"/>
          </a:fillRef>
          <a:effectRef idx="2">
            <a:schemeClr val="dk1"/>
          </a:effectRef>
          <a:fontRef idx="minor">
            <a:schemeClr val="tx1"/>
          </a:fontRef>
        </p:style>
      </p:cxnSp>
      <p:cxnSp>
        <p:nvCxnSpPr>
          <p:cNvPr id="32" name="Прямая соединительная линия 31"/>
          <p:cNvCxnSpPr>
            <a:stCxn id="22" idx="6"/>
            <a:endCxn id="22" idx="5"/>
          </p:cNvCxnSpPr>
          <p:nvPr/>
        </p:nvCxnSpPr>
        <p:spPr>
          <a:xfrm flipH="1">
            <a:off x="6183313" y="5237163"/>
            <a:ext cx="549275" cy="1146175"/>
          </a:xfrm>
          <a:prstGeom prst="line">
            <a:avLst/>
          </a:prstGeom>
        </p:spPr>
        <p:style>
          <a:lnRef idx="3">
            <a:schemeClr val="dk1"/>
          </a:lnRef>
          <a:fillRef idx="0">
            <a:schemeClr val="dk1"/>
          </a:fillRef>
          <a:effectRef idx="2">
            <a:schemeClr val="dk1"/>
          </a:effectRef>
          <a:fontRef idx="minor">
            <a:schemeClr val="tx1"/>
          </a:fontRef>
        </p:style>
      </p:cxnSp>
      <p:cxnSp>
        <p:nvCxnSpPr>
          <p:cNvPr id="34" name="Прямая соединительная линия 33"/>
          <p:cNvCxnSpPr>
            <a:stCxn id="22" idx="3"/>
            <a:endCxn id="22" idx="5"/>
          </p:cNvCxnSpPr>
          <p:nvPr/>
        </p:nvCxnSpPr>
        <p:spPr>
          <a:xfrm>
            <a:off x="3536950" y="6383338"/>
            <a:ext cx="2646363" cy="0"/>
          </a:xfrm>
          <a:prstGeom prst="line">
            <a:avLst/>
          </a:prstGeom>
        </p:spPr>
        <p:style>
          <a:lnRef idx="3">
            <a:schemeClr val="dk1"/>
          </a:lnRef>
          <a:fillRef idx="0">
            <a:schemeClr val="dk1"/>
          </a:fillRef>
          <a:effectRef idx="2">
            <a:schemeClr val="dk1"/>
          </a:effectRef>
          <a:fontRef idx="minor">
            <a:schemeClr val="tx1"/>
          </a:fontRef>
        </p:style>
      </p:cxnSp>
      <p:sp>
        <p:nvSpPr>
          <p:cNvPr id="20500" name="TextBox 4"/>
          <p:cNvSpPr txBox="1">
            <a:spLocks noChangeArrowheads="1"/>
          </p:cNvSpPr>
          <p:nvPr/>
        </p:nvSpPr>
        <p:spPr bwMode="auto">
          <a:xfrm>
            <a:off x="5334000" y="793750"/>
            <a:ext cx="312738"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a:t>b</a:t>
            </a:r>
            <a:endParaRPr lang="ru-RU"/>
          </a:p>
        </p:txBody>
      </p:sp>
      <p:sp>
        <p:nvSpPr>
          <p:cNvPr id="20501" name="TextBox 6"/>
          <p:cNvSpPr txBox="1">
            <a:spLocks noChangeArrowheads="1"/>
          </p:cNvSpPr>
          <p:nvPr/>
        </p:nvSpPr>
        <p:spPr bwMode="auto">
          <a:xfrm>
            <a:off x="5176838" y="2824163"/>
            <a:ext cx="314325"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a:t>a</a:t>
            </a:r>
            <a:endParaRPr lang="ru-RU"/>
          </a:p>
        </p:txBody>
      </p:sp>
      <p:sp>
        <p:nvSpPr>
          <p:cNvPr id="20502" name="TextBox 7"/>
          <p:cNvSpPr txBox="1">
            <a:spLocks noChangeArrowheads="1"/>
          </p:cNvSpPr>
          <p:nvPr/>
        </p:nvSpPr>
        <p:spPr bwMode="auto">
          <a:xfrm>
            <a:off x="8675688" y="439738"/>
            <a:ext cx="301625"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a:t>c</a:t>
            </a:r>
            <a:endParaRPr lang="ru-RU"/>
          </a:p>
        </p:txBody>
      </p:sp>
      <p:sp>
        <p:nvSpPr>
          <p:cNvPr id="20503" name="TextBox 11"/>
          <p:cNvSpPr txBox="1">
            <a:spLocks noChangeArrowheads="1"/>
          </p:cNvSpPr>
          <p:nvPr/>
        </p:nvSpPr>
        <p:spPr bwMode="auto">
          <a:xfrm>
            <a:off x="8513763" y="3248025"/>
            <a:ext cx="312737"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a:t>d</a:t>
            </a:r>
            <a:endParaRPr lang="ru-RU"/>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down)">
                                      <p:cBhvr>
                                        <p:cTn id="12" dur="500"/>
                                        <p:tgtEl>
                                          <p:spTgt spid="2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5"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000"/>
                                        <p:tgtEl>
                                          <p:spTgt spid="10"/>
                                        </p:tgtEl>
                                      </p:cBhvr>
                                    </p:animEffect>
                                    <p:anim calcmode="lin" valueType="num">
                                      <p:cBhvr>
                                        <p:cTn id="18" dur="2000" fill="hold"/>
                                        <p:tgtEl>
                                          <p:spTgt spid="10"/>
                                        </p:tgtEl>
                                        <p:attrNameLst>
                                          <p:attrName>ppt_w</p:attrName>
                                        </p:attrNameLst>
                                      </p:cBhvr>
                                      <p:tavLst>
                                        <p:tav tm="0" fmla="#ppt_w*sin(2.5*pi*$)">
                                          <p:val>
                                            <p:fltVal val="0"/>
                                          </p:val>
                                        </p:tav>
                                        <p:tav tm="100000">
                                          <p:val>
                                            <p:fltVal val="1"/>
                                          </p:val>
                                        </p:tav>
                                      </p:tavLst>
                                    </p:anim>
                                    <p:anim calcmode="lin" valueType="num">
                                      <p:cBhvr>
                                        <p:cTn id="19" dur="20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Rot="1" noChangeAspect="1" noMove="1" noResize="1" noEditPoints="1" noAdjustHandles="1" noChangeArrowheads="1" noChangeShapeType="1" noTextEdit="1"/>
          </p:cNvSpPr>
          <p:nvPr>
            <p:ph type="title"/>
          </p:nvPr>
        </p:nvSpPr>
        <p:spPr>
          <a:xfrm>
            <a:off x="395536" y="714762"/>
            <a:ext cx="8229600" cy="3816424"/>
          </a:xfrm>
          <a:blipFill rotWithShape="1">
            <a:blip r:embed="rId2" cstate="print"/>
            <a:stretch>
              <a:fillRect l="-3111" t="-479" b="-319"/>
            </a:stretch>
          </a:blipFill>
        </p:spPr>
        <p:txBody>
          <a:bodyPr/>
          <a:lstStyle/>
          <a:p>
            <a:pPr fontAlgn="auto">
              <a:spcAft>
                <a:spcPts val="0"/>
              </a:spcAft>
              <a:defRPr/>
            </a:pPr>
            <a:r>
              <a:rPr lang="ru-RU">
                <a:solidFill>
                  <a:srgbClr val="C00000"/>
                </a:solidFill>
              </a:rPr>
              <a:t> </a:t>
            </a:r>
          </a:p>
        </p:txBody>
      </p:sp>
      <p:pic>
        <p:nvPicPr>
          <p:cNvPr id="21508" name="Объект 3"/>
          <p:cNvPicPr>
            <a:picLocks noGrp="1" noChangeAspect="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a:xfrm>
            <a:off x="5541963" y="3378200"/>
            <a:ext cx="3602037" cy="3463925"/>
          </a:xfrm>
        </p:spPr>
      </p:pic>
      <p:sp>
        <p:nvSpPr>
          <p:cNvPr id="5" name="Полилиния 4"/>
          <p:cNvSpPr/>
          <p:nvPr/>
        </p:nvSpPr>
        <p:spPr>
          <a:xfrm>
            <a:off x="1958975" y="4659313"/>
            <a:ext cx="2728913" cy="1654175"/>
          </a:xfrm>
          <a:custGeom>
            <a:avLst/>
            <a:gdLst>
              <a:gd name="connsiteX0" fmla="*/ 0 w 2728685"/>
              <a:gd name="connsiteY0" fmla="*/ 1132114 h 1654628"/>
              <a:gd name="connsiteX1" fmla="*/ 885371 w 2728685"/>
              <a:gd name="connsiteY1" fmla="*/ 0 h 1654628"/>
              <a:gd name="connsiteX2" fmla="*/ 2728685 w 2728685"/>
              <a:gd name="connsiteY2" fmla="*/ 580571 h 1654628"/>
              <a:gd name="connsiteX3" fmla="*/ 1378857 w 2728685"/>
              <a:gd name="connsiteY3" fmla="*/ 1654628 h 1654628"/>
              <a:gd name="connsiteX4" fmla="*/ 0 w 2728685"/>
              <a:gd name="connsiteY4" fmla="*/ 1132114 h 16546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28685" h="1654628">
                <a:moveTo>
                  <a:pt x="0" y="1132114"/>
                </a:moveTo>
                <a:lnTo>
                  <a:pt x="885371" y="0"/>
                </a:lnTo>
                <a:lnTo>
                  <a:pt x="2728685" y="580571"/>
                </a:lnTo>
                <a:lnTo>
                  <a:pt x="1378857" y="1654628"/>
                </a:lnTo>
                <a:lnTo>
                  <a:pt x="0" y="1132114"/>
                </a:lnTo>
                <a:close/>
              </a:path>
            </a:pathLst>
          </a:custGeom>
          <a:gradFill>
            <a:gsLst>
              <a:gs pos="0">
                <a:srgbClr val="03D4A8"/>
              </a:gs>
              <a:gs pos="25000">
                <a:srgbClr val="21D6E0"/>
              </a:gs>
              <a:gs pos="75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6" name="TextBox 5"/>
          <p:cNvSpPr txBox="1">
            <a:spLocks noChangeArrowheads="1"/>
          </p:cNvSpPr>
          <p:nvPr/>
        </p:nvSpPr>
        <p:spPr bwMode="auto">
          <a:xfrm>
            <a:off x="1966913" y="4900613"/>
            <a:ext cx="312737"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b="1"/>
              <a:t>a</a:t>
            </a:r>
            <a:endParaRPr lang="ru-RU" b="1"/>
          </a:p>
        </p:txBody>
      </p:sp>
      <p:sp>
        <p:nvSpPr>
          <p:cNvPr id="7" name="TextBox 6"/>
          <p:cNvSpPr txBox="1">
            <a:spLocks noChangeArrowheads="1"/>
          </p:cNvSpPr>
          <p:nvPr/>
        </p:nvSpPr>
        <p:spPr bwMode="auto">
          <a:xfrm>
            <a:off x="3641725" y="4530725"/>
            <a:ext cx="325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b="1"/>
              <a:t>b</a:t>
            </a:r>
            <a:endParaRPr lang="ru-RU" b="1"/>
          </a:p>
        </p:txBody>
      </p:sp>
      <p:sp>
        <p:nvSpPr>
          <p:cNvPr id="8" name="TextBox 7"/>
          <p:cNvSpPr txBox="1">
            <a:spLocks noChangeArrowheads="1"/>
          </p:cNvSpPr>
          <p:nvPr/>
        </p:nvSpPr>
        <p:spPr bwMode="auto">
          <a:xfrm>
            <a:off x="4046538" y="5692775"/>
            <a:ext cx="312737"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b="1"/>
              <a:t>c</a:t>
            </a:r>
            <a:endParaRPr lang="ru-RU" b="1"/>
          </a:p>
        </p:txBody>
      </p:sp>
      <p:sp>
        <p:nvSpPr>
          <p:cNvPr id="9" name="TextBox 8"/>
          <p:cNvSpPr txBox="1">
            <a:spLocks noChangeArrowheads="1"/>
          </p:cNvSpPr>
          <p:nvPr/>
        </p:nvSpPr>
        <p:spPr bwMode="auto">
          <a:xfrm>
            <a:off x="2341563" y="5943600"/>
            <a:ext cx="325437"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b="1"/>
              <a:t>d</a:t>
            </a:r>
            <a:endParaRPr lang="ru-RU" b="1"/>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nodeType="afterGroup">
                            <p:stCondLst>
                              <p:cond delay="500"/>
                            </p:stCondLst>
                            <p:childTnLst>
                              <p:par>
                                <p:cTn id="11" presetID="10"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en-US" sz="4500" b="1" dirty="0">
                <a:solidFill>
                  <a:srgbClr val="C00000"/>
                </a:solidFill>
                <a:latin typeface="Cambria Math" pitchFamily="18" charset="0"/>
                <a:ea typeface="Cambria Math" pitchFamily="18" charset="0"/>
              </a:rPr>
              <a:t>Using </a:t>
            </a:r>
            <a:r>
              <a:rPr lang="en-US" sz="4500" b="1" dirty="0" err="1">
                <a:solidFill>
                  <a:srgbClr val="C00000"/>
                </a:solidFill>
                <a:latin typeface="Cambria Math" pitchFamily="18" charset="0"/>
                <a:ea typeface="Cambria Math" pitchFamily="18" charset="0"/>
              </a:rPr>
              <a:t>Brahmagupta’s</a:t>
            </a:r>
            <a:r>
              <a:rPr lang="en-US" sz="4500" b="1" dirty="0">
                <a:solidFill>
                  <a:srgbClr val="C00000"/>
                </a:solidFill>
                <a:latin typeface="Cambria Math" pitchFamily="18" charset="0"/>
                <a:ea typeface="Cambria Math" pitchFamily="18" charset="0"/>
              </a:rPr>
              <a:t> Formula</a:t>
            </a:r>
            <a:endParaRPr lang="ru-RU" sz="4500" b="1" dirty="0">
              <a:latin typeface="Cambria Math" pitchFamily="18" charset="0"/>
              <a:ea typeface="Cambria Math" pitchFamily="18" charset="0"/>
            </a:endParaRPr>
          </a:p>
        </p:txBody>
      </p:sp>
      <p:sp>
        <p:nvSpPr>
          <p:cNvPr id="3" name="Объект 2"/>
          <p:cNvSpPr>
            <a:spLocks noGrp="1" noRot="1" noChangeAspect="1" noMove="1" noResize="1" noEditPoints="1" noAdjustHandles="1" noChangeArrowheads="1" noChangeShapeType="1" noTextEdit="1"/>
          </p:cNvSpPr>
          <p:nvPr>
            <p:ph idx="1"/>
          </p:nvPr>
        </p:nvSpPr>
        <p:spPr>
          <a:blipFill rotWithShape="1">
            <a:blip r:embed="rId2" cstate="print"/>
            <a:stretch>
              <a:fillRect l="-741"/>
            </a:stretch>
          </a:blipFill>
        </p:spPr>
        <p:txBody>
          <a:bodyPr rtlCol="0">
            <a:normAutofit/>
          </a:bodyPr>
          <a:lstStyle/>
          <a:p>
            <a:pPr marL="182880" indent="-182880" fontAlgn="auto">
              <a:spcAft>
                <a:spcPts val="0"/>
              </a:spcAft>
              <a:defRPr/>
            </a:pPr>
            <a:r>
              <a:rPr lang="ru-RU" dirty="0">
                <a:noFill/>
              </a:rPr>
              <a:t> </a:t>
            </a:r>
          </a:p>
        </p:txBody>
      </p:sp>
      <p:pic>
        <p:nvPicPr>
          <p:cNvPr id="22531" name="Рисунок 3"/>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724775" y="5516563"/>
            <a:ext cx="1395413" cy="1341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6-конечная звезда 4"/>
          <p:cNvSpPr/>
          <p:nvPr/>
        </p:nvSpPr>
        <p:spPr>
          <a:xfrm>
            <a:off x="6121400" y="2852738"/>
            <a:ext cx="1568450" cy="1584325"/>
          </a:xfrm>
          <a:prstGeom prst="star6">
            <a:avLst/>
          </a:prstGeom>
          <a:gradFill>
            <a:gsLst>
              <a:gs pos="0">
                <a:srgbClr val="FFF200"/>
              </a:gs>
              <a:gs pos="45000">
                <a:srgbClr val="FF7A00"/>
              </a:gs>
              <a:gs pos="70000">
                <a:srgbClr val="FF0300"/>
              </a:gs>
              <a:gs pos="100000">
                <a:srgbClr val="4D0808"/>
              </a:gs>
            </a:gsLst>
            <a:lin ang="5400000" scaled="0"/>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tx1"/>
                </a:solidFill>
              </a:rPr>
              <a:t>S = 9 - t</a:t>
            </a:r>
            <a:endParaRPr lang="ru-RU" b="1" dirty="0">
              <a:solidFill>
                <a:schemeClr val="tx1"/>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19500" y="2254250"/>
            <a:ext cx="3592513" cy="2719388"/>
          </a:xfrm>
        </p:spPr>
        <p:txBody>
          <a:bodyPr/>
          <a:lstStyle/>
          <a:p>
            <a:pPr fontAlgn="auto">
              <a:spcAft>
                <a:spcPts val="0"/>
              </a:spcAft>
              <a:defRPr/>
            </a:pPr>
            <a:r>
              <a:rPr lang="en-US" dirty="0" smtClean="0"/>
              <a:t> </a:t>
            </a:r>
            <a:endParaRPr lang="ru-RU" dirty="0"/>
          </a:p>
        </p:txBody>
      </p:sp>
      <p:sp>
        <p:nvSpPr>
          <p:cNvPr id="7" name="Прямоугольник 6"/>
          <p:cNvSpPr>
            <a:spLocks noRot="1" noChangeAspect="1" noMove="1" noResize="1" noEditPoints="1" noAdjustHandles="1" noChangeArrowheads="1" noChangeShapeType="1" noTextEdit="1"/>
          </p:cNvSpPr>
          <p:nvPr/>
        </p:nvSpPr>
        <p:spPr>
          <a:xfrm>
            <a:off x="5221566" y="5932281"/>
            <a:ext cx="3888432" cy="861711"/>
          </a:xfrm>
          <a:prstGeom prst="rect">
            <a:avLst/>
          </a:prstGeom>
          <a:blipFill rotWithShape="1">
            <a:blip r:embed="rId3" cstate="print"/>
            <a:stretch>
              <a:fillRect b="-10274"/>
            </a:stretch>
          </a:blipFill>
        </p:spPr>
        <p:txBody>
          <a:bodyPr/>
          <a:lstStyle/>
          <a:p>
            <a:pPr fontAlgn="auto">
              <a:spcBef>
                <a:spcPts val="0"/>
              </a:spcBef>
              <a:spcAft>
                <a:spcPts val="0"/>
              </a:spcAft>
              <a:defRPr/>
            </a:pPr>
            <a:r>
              <a:rPr lang="ru-RU">
                <a:noFill/>
                <a:latin typeface="+mn-lt"/>
              </a:rPr>
              <a:t> </a:t>
            </a:r>
          </a:p>
        </p:txBody>
      </p:sp>
      <p:sp>
        <p:nvSpPr>
          <p:cNvPr id="23555" name="Прямоугольник 2"/>
          <p:cNvSpPr>
            <a:spLocks noChangeArrowheads="1"/>
          </p:cNvSpPr>
          <p:nvPr/>
        </p:nvSpPr>
        <p:spPr bwMode="auto">
          <a:xfrm>
            <a:off x="2339975" y="549275"/>
            <a:ext cx="5762625" cy="860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sz="5000">
                <a:solidFill>
                  <a:srgbClr val="C00000"/>
                </a:solidFill>
              </a:rPr>
              <a:t>Possible Values of t</a:t>
            </a:r>
            <a:endParaRPr lang="ru-RU" sz="5000">
              <a:solidFill>
                <a:srgbClr val="C00000"/>
              </a:solidFill>
            </a:endParaRPr>
          </a:p>
        </p:txBody>
      </p:sp>
      <p:sp>
        <p:nvSpPr>
          <p:cNvPr id="9" name="Полилиния 8"/>
          <p:cNvSpPr>
            <a:spLocks noRot="1" noChangeAspect="1" noMove="1" noResize="1" noEditPoints="1" noAdjustHandles="1" noChangeArrowheads="1" noChangeShapeType="1" noTextEdit="1"/>
          </p:cNvSpPr>
          <p:nvPr/>
        </p:nvSpPr>
        <p:spPr>
          <a:xfrm>
            <a:off x="5813" y="1224682"/>
            <a:ext cx="2139393" cy="3318845"/>
          </a:xfrm>
          <a:custGeom>
            <a:avLst/>
            <a:gdLst>
              <a:gd name="connsiteX0" fmla="*/ 0 w 1563329"/>
              <a:gd name="connsiteY0" fmla="*/ 0 h 2772696"/>
              <a:gd name="connsiteX1" fmla="*/ 1489587 w 1563329"/>
              <a:gd name="connsiteY1" fmla="*/ 309716 h 2772696"/>
              <a:gd name="connsiteX2" fmla="*/ 1563329 w 1563329"/>
              <a:gd name="connsiteY2" fmla="*/ 2536722 h 2772696"/>
              <a:gd name="connsiteX3" fmla="*/ 103238 w 1563329"/>
              <a:gd name="connsiteY3" fmla="*/ 2772696 h 2772696"/>
              <a:gd name="connsiteX4" fmla="*/ 0 w 1563329"/>
              <a:gd name="connsiteY4" fmla="*/ 0 h 27726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3329" h="2772696">
                <a:moveTo>
                  <a:pt x="0" y="0"/>
                </a:moveTo>
                <a:lnTo>
                  <a:pt x="1489587" y="309716"/>
                </a:lnTo>
                <a:lnTo>
                  <a:pt x="1563329" y="2536722"/>
                </a:lnTo>
                <a:lnTo>
                  <a:pt x="103238" y="2772696"/>
                </a:lnTo>
                <a:lnTo>
                  <a:pt x="0" y="0"/>
                </a:lnTo>
                <a:close/>
              </a:path>
            </a:pathLst>
          </a:custGeom>
          <a:blipFill rotWithShape="1">
            <a:blip r:embed="rId4" cstate="print"/>
            <a:stretch>
              <a:fillRect r="-5352"/>
            </a:stretch>
          </a:blipFill>
        </p:spPr>
        <p:txBody>
          <a:bodyPr/>
          <a:lstStyle/>
          <a:p>
            <a:pPr fontAlgn="auto">
              <a:spcBef>
                <a:spcPts val="0"/>
              </a:spcBef>
              <a:spcAft>
                <a:spcPts val="0"/>
              </a:spcAft>
              <a:defRPr/>
            </a:pPr>
            <a:r>
              <a:rPr lang="ru-RU">
                <a:noFill/>
                <a:latin typeface="+mn-lt"/>
              </a:rPr>
              <a:t> </a:t>
            </a:r>
          </a:p>
        </p:txBody>
      </p:sp>
      <p:sp>
        <p:nvSpPr>
          <p:cNvPr id="14" name="Полилиния 13"/>
          <p:cNvSpPr/>
          <p:nvPr/>
        </p:nvSpPr>
        <p:spPr>
          <a:xfrm>
            <a:off x="6662738" y="1989138"/>
            <a:ext cx="2433637" cy="3789362"/>
          </a:xfrm>
          <a:custGeom>
            <a:avLst/>
            <a:gdLst>
              <a:gd name="connsiteX0" fmla="*/ 0 w 2433484"/>
              <a:gd name="connsiteY0" fmla="*/ 0 h 3790336"/>
              <a:gd name="connsiteX1" fmla="*/ 2433484 w 2433484"/>
              <a:gd name="connsiteY1" fmla="*/ 14749 h 3790336"/>
              <a:gd name="connsiteX2" fmla="*/ 2227006 w 2433484"/>
              <a:gd name="connsiteY2" fmla="*/ 2787446 h 3790336"/>
              <a:gd name="connsiteX3" fmla="*/ 722671 w 2433484"/>
              <a:gd name="connsiteY3" fmla="*/ 3790336 h 3790336"/>
              <a:gd name="connsiteX4" fmla="*/ 0 w 2433484"/>
              <a:gd name="connsiteY4" fmla="*/ 0 h 37903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33484" h="3790336">
                <a:moveTo>
                  <a:pt x="0" y="0"/>
                </a:moveTo>
                <a:lnTo>
                  <a:pt x="2433484" y="14749"/>
                </a:lnTo>
                <a:lnTo>
                  <a:pt x="2227006" y="2787446"/>
                </a:lnTo>
                <a:lnTo>
                  <a:pt x="722671" y="3790336"/>
                </a:lnTo>
                <a:lnTo>
                  <a:pt x="0" y="0"/>
                </a:lnTo>
                <a:close/>
              </a:path>
            </a:pathLst>
          </a:custGeom>
          <a:gradFill>
            <a:gsLst>
              <a:gs pos="0">
                <a:srgbClr val="FF3399"/>
              </a:gs>
              <a:gs pos="25000">
                <a:srgbClr val="FF6633"/>
              </a:gs>
              <a:gs pos="50000">
                <a:srgbClr val="FFFF00"/>
              </a:gs>
              <a:gs pos="75000">
                <a:srgbClr val="01A78F"/>
              </a:gs>
              <a:gs pos="100000">
                <a:srgbClr val="3366F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700" dirty="0">
                <a:solidFill>
                  <a:srgbClr val="C00000"/>
                </a:solidFill>
              </a:rPr>
              <a:t>5 - 3t &gt; 0</a:t>
            </a:r>
            <a:br>
              <a:rPr lang="en-US" sz="3700" dirty="0">
                <a:solidFill>
                  <a:srgbClr val="C00000"/>
                </a:solidFill>
              </a:rPr>
            </a:br>
            <a:r>
              <a:rPr lang="en-US" sz="3700" dirty="0">
                <a:solidFill>
                  <a:srgbClr val="C00000"/>
                </a:solidFill>
              </a:rPr>
              <a:t>5 &gt; 3t</a:t>
            </a:r>
            <a:br>
              <a:rPr lang="en-US" sz="3700" dirty="0">
                <a:solidFill>
                  <a:srgbClr val="C00000"/>
                </a:solidFill>
              </a:rPr>
            </a:br>
            <a:r>
              <a:rPr lang="en-US" sz="3700" dirty="0">
                <a:solidFill>
                  <a:srgbClr val="C00000"/>
                </a:solidFill>
              </a:rPr>
              <a:t>t &lt; </a:t>
            </a:r>
            <a:r>
              <a:rPr lang="en-US" sz="3700" baseline="30000" dirty="0">
                <a:solidFill>
                  <a:srgbClr val="C00000"/>
                </a:solidFill>
              </a:rPr>
              <a:t>5</a:t>
            </a:r>
            <a:r>
              <a:rPr lang="en-US" sz="3700" dirty="0">
                <a:solidFill>
                  <a:srgbClr val="C00000"/>
                </a:solidFill>
              </a:rPr>
              <a:t>/</a:t>
            </a:r>
            <a:r>
              <a:rPr lang="en-US" sz="3700" baseline="-25000" dirty="0">
                <a:solidFill>
                  <a:srgbClr val="C00000"/>
                </a:solidFill>
              </a:rPr>
              <a:t>3</a:t>
            </a:r>
            <a:r>
              <a:rPr lang="en-US" sz="3700" dirty="0">
                <a:solidFill>
                  <a:srgbClr val="C00000"/>
                </a:solidFill>
              </a:rPr>
              <a:t/>
            </a:r>
            <a:br>
              <a:rPr lang="en-US" sz="3700" dirty="0">
                <a:solidFill>
                  <a:srgbClr val="C00000"/>
                </a:solidFill>
              </a:rPr>
            </a:br>
            <a:r>
              <a:rPr lang="en-US" sz="3700" dirty="0">
                <a:solidFill>
                  <a:srgbClr val="C00000"/>
                </a:solidFill>
              </a:rPr>
              <a:t/>
            </a:r>
            <a:br>
              <a:rPr lang="en-US" sz="3700" dirty="0">
                <a:solidFill>
                  <a:srgbClr val="C00000"/>
                </a:solidFill>
              </a:rPr>
            </a:br>
            <a:endParaRPr lang="en-US" sz="3700" dirty="0">
              <a:solidFill>
                <a:srgbClr val="C00000"/>
              </a:solidFill>
            </a:endParaRPr>
          </a:p>
        </p:txBody>
      </p:sp>
      <p:pic>
        <p:nvPicPr>
          <p:cNvPr id="23560" name="Рисунок 14"/>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61938" y="5229225"/>
            <a:ext cx="1627187" cy="1565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Полилиния 9"/>
          <p:cNvSpPr>
            <a:spLocks noRot="1" noChangeAspect="1" noMove="1" noResize="1" noEditPoints="1" noAdjustHandles="1" noChangeArrowheads="1" noChangeShapeType="1" noTextEdit="1"/>
          </p:cNvSpPr>
          <p:nvPr/>
        </p:nvSpPr>
        <p:spPr>
          <a:xfrm rot="177228">
            <a:off x="2187919" y="1279320"/>
            <a:ext cx="4401580" cy="2965324"/>
          </a:xfrm>
          <a:custGeom>
            <a:avLst/>
            <a:gdLst>
              <a:gd name="connsiteX0" fmla="*/ 589935 w 2079522"/>
              <a:gd name="connsiteY0" fmla="*/ 0 h 2035277"/>
              <a:gd name="connsiteX1" fmla="*/ 2079522 w 2079522"/>
              <a:gd name="connsiteY1" fmla="*/ 678426 h 2035277"/>
              <a:gd name="connsiteX2" fmla="*/ 1681316 w 2079522"/>
              <a:gd name="connsiteY2" fmla="*/ 2035277 h 2035277"/>
              <a:gd name="connsiteX3" fmla="*/ 0 w 2079522"/>
              <a:gd name="connsiteY3" fmla="*/ 1106129 h 2035277"/>
              <a:gd name="connsiteX4" fmla="*/ 589935 w 2079522"/>
              <a:gd name="connsiteY4" fmla="*/ 0 h 2035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9522" h="2035277">
                <a:moveTo>
                  <a:pt x="589935" y="0"/>
                </a:moveTo>
                <a:lnTo>
                  <a:pt x="2079522" y="678426"/>
                </a:lnTo>
                <a:lnTo>
                  <a:pt x="1681316" y="2035277"/>
                </a:lnTo>
                <a:lnTo>
                  <a:pt x="0" y="1106129"/>
                </a:lnTo>
                <a:lnTo>
                  <a:pt x="589935" y="0"/>
                </a:lnTo>
                <a:close/>
              </a:path>
            </a:pathLst>
          </a:custGeom>
          <a:blipFill rotWithShape="1">
            <a:blip r:embed="rId6" cstate="print"/>
            <a:stretch>
              <a:fillRect/>
            </a:stretch>
          </a:blipFill>
        </p:spPr>
        <p:txBody>
          <a:bodyPr/>
          <a:lstStyle/>
          <a:p>
            <a:pPr fontAlgn="auto">
              <a:spcBef>
                <a:spcPts val="0"/>
              </a:spcBef>
              <a:spcAft>
                <a:spcPts val="0"/>
              </a:spcAft>
              <a:defRPr/>
            </a:pPr>
            <a:r>
              <a:rPr lang="ru-RU">
                <a:noFill/>
                <a:latin typeface="+mn-lt"/>
              </a:rPr>
              <a:t> </a:t>
            </a:r>
          </a:p>
        </p:txBody>
      </p:sp>
      <p:sp>
        <p:nvSpPr>
          <p:cNvPr id="3" name="Полилиния 2"/>
          <p:cNvSpPr/>
          <p:nvPr/>
        </p:nvSpPr>
        <p:spPr>
          <a:xfrm>
            <a:off x="2133600" y="3254907"/>
            <a:ext cx="3144982" cy="3228109"/>
          </a:xfrm>
          <a:custGeom>
            <a:avLst/>
            <a:gdLst>
              <a:gd name="connsiteX0" fmla="*/ 387927 w 3144982"/>
              <a:gd name="connsiteY0" fmla="*/ 0 h 3228109"/>
              <a:gd name="connsiteX1" fmla="*/ 3144982 w 3144982"/>
              <a:gd name="connsiteY1" fmla="*/ 1302328 h 3228109"/>
              <a:gd name="connsiteX2" fmla="*/ 2812473 w 3144982"/>
              <a:gd name="connsiteY2" fmla="*/ 3228109 h 3228109"/>
              <a:gd name="connsiteX3" fmla="*/ 0 w 3144982"/>
              <a:gd name="connsiteY3" fmla="*/ 2812473 h 3228109"/>
              <a:gd name="connsiteX4" fmla="*/ 387927 w 3144982"/>
              <a:gd name="connsiteY4" fmla="*/ 0 h 3228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4982" h="3228109">
                <a:moveTo>
                  <a:pt x="387927" y="0"/>
                </a:moveTo>
                <a:lnTo>
                  <a:pt x="3144982" y="1302328"/>
                </a:lnTo>
                <a:lnTo>
                  <a:pt x="2812473" y="3228109"/>
                </a:lnTo>
                <a:lnTo>
                  <a:pt x="0" y="2812473"/>
                </a:lnTo>
                <a:lnTo>
                  <a:pt x="387927" y="0"/>
                </a:lnTo>
                <a:close/>
              </a:path>
            </a:pathLst>
          </a:custGeom>
          <a:gradFill>
            <a:gsLst>
              <a:gs pos="0">
                <a:srgbClr val="DDEBCF"/>
              </a:gs>
              <a:gs pos="50000">
                <a:srgbClr val="9CB86E"/>
              </a:gs>
              <a:gs pos="100000">
                <a:srgbClr val="156B1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rot="920385">
            <a:off x="2700108" y="3979301"/>
            <a:ext cx="2938607" cy="2031325"/>
          </a:xfrm>
          <a:prstGeom prst="rect">
            <a:avLst/>
          </a:prstGeom>
          <a:noFill/>
        </p:spPr>
        <p:txBody>
          <a:bodyPr wrap="square" rtlCol="0">
            <a:spAutoFit/>
          </a:bodyPr>
          <a:lstStyle/>
          <a:p>
            <a:pPr>
              <a:lnSpc>
                <a:spcPct val="150000"/>
              </a:lnSpc>
            </a:pPr>
            <a:r>
              <a:rPr lang="ru-RU" sz="2800" dirty="0" smtClean="0">
                <a:solidFill>
                  <a:srgbClr val="C00000"/>
                </a:solidFill>
              </a:rPr>
              <a:t>14</a:t>
            </a:r>
            <a:r>
              <a:rPr lang="en-US" sz="2800" dirty="0" smtClean="0">
                <a:solidFill>
                  <a:srgbClr val="C00000"/>
                </a:solidFill>
              </a:rPr>
              <a:t>t+5 &gt; 0</a:t>
            </a:r>
          </a:p>
          <a:p>
            <a:pPr>
              <a:lnSpc>
                <a:spcPct val="150000"/>
              </a:lnSpc>
            </a:pPr>
            <a:r>
              <a:rPr lang="en-US" sz="2800" dirty="0" smtClean="0">
                <a:solidFill>
                  <a:srgbClr val="C00000"/>
                </a:solidFill>
              </a:rPr>
              <a:t>14t &gt; -5</a:t>
            </a:r>
          </a:p>
          <a:p>
            <a:pPr>
              <a:lnSpc>
                <a:spcPct val="150000"/>
              </a:lnSpc>
            </a:pPr>
            <a:r>
              <a:rPr lang="en-US" sz="2800" dirty="0" smtClean="0">
                <a:solidFill>
                  <a:srgbClr val="C00000"/>
                </a:solidFill>
              </a:rPr>
              <a:t>t &gt; -</a:t>
            </a:r>
            <a:r>
              <a:rPr lang="en-US" sz="2800" baseline="30000" dirty="0" smtClean="0">
                <a:solidFill>
                  <a:srgbClr val="C00000"/>
                </a:solidFill>
              </a:rPr>
              <a:t>5</a:t>
            </a:r>
            <a:r>
              <a:rPr lang="en-US" sz="2800" dirty="0" smtClean="0">
                <a:solidFill>
                  <a:srgbClr val="C00000"/>
                </a:solidFill>
              </a:rPr>
              <a:t>/</a:t>
            </a:r>
            <a:r>
              <a:rPr lang="en-US" sz="2800" baseline="-25000" dirty="0" smtClean="0">
                <a:solidFill>
                  <a:srgbClr val="C00000"/>
                </a:solidFill>
              </a:rPr>
              <a:t>14</a:t>
            </a:r>
            <a:endParaRPr lang="ru-RU" sz="2800" baseline="-25000" dirty="0">
              <a:solidFill>
                <a:srgbClr val="C00000"/>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1"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inVertical)">
                                      <p:cBhvr>
                                        <p:cTn id="13" dur="500"/>
                                        <p:tgtEl>
                                          <p:spTgt spid="1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circle(in)">
                                      <p:cBhvr>
                                        <p:cTn id="18" dur="20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p:cTn id="23" dur="1000" fill="hold"/>
                                        <p:tgtEl>
                                          <p:spTgt spid="3"/>
                                        </p:tgtEl>
                                        <p:attrNameLst>
                                          <p:attrName>ppt_w</p:attrName>
                                        </p:attrNameLst>
                                      </p:cBhvr>
                                      <p:tavLst>
                                        <p:tav tm="0">
                                          <p:val>
                                            <p:fltVal val="0"/>
                                          </p:val>
                                        </p:tav>
                                        <p:tav tm="100000">
                                          <p:val>
                                            <p:strVal val="#ppt_w"/>
                                          </p:val>
                                        </p:tav>
                                      </p:tavLst>
                                    </p:anim>
                                    <p:anim calcmode="lin" valueType="num">
                                      <p:cBhvr>
                                        <p:cTn id="24" dur="1000" fill="hold"/>
                                        <p:tgtEl>
                                          <p:spTgt spid="3"/>
                                        </p:tgtEl>
                                        <p:attrNameLst>
                                          <p:attrName>ppt_h</p:attrName>
                                        </p:attrNameLst>
                                      </p:cBhvr>
                                      <p:tavLst>
                                        <p:tav tm="0">
                                          <p:val>
                                            <p:fltVal val="0"/>
                                          </p:val>
                                        </p:tav>
                                        <p:tav tm="100000">
                                          <p:val>
                                            <p:strVal val="#ppt_h"/>
                                          </p:val>
                                        </p:tav>
                                      </p:tavLst>
                                    </p:anim>
                                    <p:anim calcmode="lin" valueType="num">
                                      <p:cBhvr>
                                        <p:cTn id="25" dur="1000" fill="hold"/>
                                        <p:tgtEl>
                                          <p:spTgt spid="3"/>
                                        </p:tgtEl>
                                        <p:attrNameLst>
                                          <p:attrName>style.rotation</p:attrName>
                                        </p:attrNameLst>
                                      </p:cBhvr>
                                      <p:tavLst>
                                        <p:tav tm="0">
                                          <p:val>
                                            <p:fltVal val="90"/>
                                          </p:val>
                                        </p:tav>
                                        <p:tav tm="100000">
                                          <p:val>
                                            <p:fltVal val="0"/>
                                          </p:val>
                                        </p:tav>
                                      </p:tavLst>
                                    </p:anim>
                                    <p:animEffect transition="in" filter="fade">
                                      <p:cBhvr>
                                        <p:cTn id="26" dur="1000"/>
                                        <p:tgtEl>
                                          <p:spTgt spid="3"/>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p:cTn id="29" dur="1000" fill="hold"/>
                                        <p:tgtEl>
                                          <p:spTgt spid="4"/>
                                        </p:tgtEl>
                                        <p:attrNameLst>
                                          <p:attrName>ppt_w</p:attrName>
                                        </p:attrNameLst>
                                      </p:cBhvr>
                                      <p:tavLst>
                                        <p:tav tm="0">
                                          <p:val>
                                            <p:fltVal val="0"/>
                                          </p:val>
                                        </p:tav>
                                        <p:tav tm="100000">
                                          <p:val>
                                            <p:strVal val="#ppt_w"/>
                                          </p:val>
                                        </p:tav>
                                      </p:tavLst>
                                    </p:anim>
                                    <p:anim calcmode="lin" valueType="num">
                                      <p:cBhvr>
                                        <p:cTn id="30" dur="1000" fill="hold"/>
                                        <p:tgtEl>
                                          <p:spTgt spid="4"/>
                                        </p:tgtEl>
                                        <p:attrNameLst>
                                          <p:attrName>ppt_h</p:attrName>
                                        </p:attrNameLst>
                                      </p:cBhvr>
                                      <p:tavLst>
                                        <p:tav tm="0">
                                          <p:val>
                                            <p:fltVal val="0"/>
                                          </p:val>
                                        </p:tav>
                                        <p:tav tm="100000">
                                          <p:val>
                                            <p:strVal val="#ppt_h"/>
                                          </p:val>
                                        </p:tav>
                                      </p:tavLst>
                                    </p:anim>
                                    <p:anim calcmode="lin" valueType="num">
                                      <p:cBhvr>
                                        <p:cTn id="31" dur="1000" fill="hold"/>
                                        <p:tgtEl>
                                          <p:spTgt spid="4"/>
                                        </p:tgtEl>
                                        <p:attrNameLst>
                                          <p:attrName>style.rotation</p:attrName>
                                        </p:attrNameLst>
                                      </p:cBhvr>
                                      <p:tavLst>
                                        <p:tav tm="0">
                                          <p:val>
                                            <p:fltVal val="90"/>
                                          </p:val>
                                        </p:tav>
                                        <p:tav tm="100000">
                                          <p:val>
                                            <p:fltVal val="0"/>
                                          </p:val>
                                        </p:tav>
                                      </p:tavLst>
                                    </p:anim>
                                    <p:animEffect transition="in" filter="fade">
                                      <p:cBhvr>
                                        <p:cTn id="32" dur="10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fltVal val="0"/>
                                          </p:val>
                                        </p:tav>
                                        <p:tav tm="100000">
                                          <p:val>
                                            <p:strVal val="#ppt_w"/>
                                          </p:val>
                                        </p:tav>
                                      </p:tavLst>
                                    </p:anim>
                                    <p:anim calcmode="lin" valueType="num">
                                      <p:cBhvr>
                                        <p:cTn id="38" dur="500" fill="hold"/>
                                        <p:tgtEl>
                                          <p:spTgt spid="7"/>
                                        </p:tgtEl>
                                        <p:attrNameLst>
                                          <p:attrName>ppt_h</p:attrName>
                                        </p:attrNameLst>
                                      </p:cBhvr>
                                      <p:tavLst>
                                        <p:tav tm="0">
                                          <p:val>
                                            <p:fltVal val="0"/>
                                          </p:val>
                                        </p:tav>
                                        <p:tav tm="100000">
                                          <p:val>
                                            <p:strVal val="#ppt_h"/>
                                          </p:val>
                                        </p:tav>
                                      </p:tavLst>
                                    </p:anim>
                                    <p:animEffect transition="in" filter="fade">
                                      <p:cBhvr>
                                        <p:cTn id="3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3" grpId="0" animBg="1"/>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сность">
  <a:themeElements>
    <a:clrScheme name="Ясность">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Классическая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Ясность">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Ясность">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Urban</Template>
  <TotalTime>914</TotalTime>
  <Words>212</Words>
  <Application>Microsoft Office PowerPoint</Application>
  <PresentationFormat>Экран (4:3)</PresentationFormat>
  <Paragraphs>69</Paragraphs>
  <Slides>16</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Ясность</vt:lpstr>
      <vt:lpstr>The Land Lease Contract</vt:lpstr>
      <vt:lpstr>Task The chief of the tribe Chingachgook is settling a bargain with a cowboy  Joe. The chief is about to turn over some of the Indian land to the cowboy, but only  the land which Joe will be able to fence around with the help of four stakes and the same number of ropes tighten  between each pair of stakes. </vt:lpstr>
      <vt:lpstr>The chief also has put forward the demand according to which the lengths of the ropes are to come to the quantities of  (1 - 7t);  (14t + 5); (7 - 6t)  and  ( 5 -3 t), where  t  is a certain number. What is the value of  t  at which Joe will be able to fence the largest area and what is the  size  of that area?</vt:lpstr>
      <vt:lpstr>Assumptions:</vt:lpstr>
      <vt:lpstr>The Enclosed Land</vt:lpstr>
      <vt:lpstr>Cyclic Quadrilaterals</vt:lpstr>
      <vt:lpstr> </vt:lpstr>
      <vt:lpstr>Using Brahmagupta’s Formula</vt:lpstr>
      <vt:lpstr> </vt:lpstr>
      <vt:lpstr>Possible values of t and K</vt:lpstr>
      <vt:lpstr>Looking more closely  …</vt:lpstr>
      <vt:lpstr>These are formulas used to find K</vt:lpstr>
      <vt:lpstr>Graph of values</vt:lpstr>
      <vt:lpstr>Conclusion</vt:lpstr>
      <vt:lpstr>Thank you for attention!</vt:lpstr>
      <vt:lpstr>References:</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Перизат</dc:creator>
  <cp:lastModifiedBy>Перизат</cp:lastModifiedBy>
  <cp:revision>86</cp:revision>
  <dcterms:created xsi:type="dcterms:W3CDTF">2013-04-21T04:51:36Z</dcterms:created>
  <dcterms:modified xsi:type="dcterms:W3CDTF">2013-04-29T12:54:51Z</dcterms:modified>
</cp:coreProperties>
</file>