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74" r:id="rId7"/>
    <p:sldId id="264" r:id="rId8"/>
    <p:sldId id="265" r:id="rId9"/>
    <p:sldId id="266" r:id="rId10"/>
    <p:sldId id="275" r:id="rId11"/>
    <p:sldId id="270" r:id="rId12"/>
    <p:sldId id="271" r:id="rId13"/>
    <p:sldId id="267" r:id="rId14"/>
    <p:sldId id="273" r:id="rId15"/>
    <p:sldId id="27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F6E3B8-3417-47A9-BC77-D87673D887B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D87A13-A8EF-43E3-8B09-B703CD37CD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o.org/docrep/field/003/AC183E/AC183E03.htm" TargetMode="External"/><Relationship Id="rId3" Type="http://schemas.openxmlformats.org/officeDocument/2006/relationships/hyperlink" Target="http://en.wikipedia.org/wiki/Electrical_resistivity_and_conductivity" TargetMode="External"/><Relationship Id="rId7" Type="http://schemas.openxmlformats.org/officeDocument/2006/relationships/hyperlink" Target="http://en.wikipedia.org/wiki/Salinity" TargetMode="External"/><Relationship Id="rId2" Type="http://schemas.openxmlformats.org/officeDocument/2006/relationships/hyperlink" Target="http://www.lehigh.edu/~amb4/wbi/kwardlow/conductivit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bhes.com/conductivity_measurement.htm" TargetMode="External"/><Relationship Id="rId5" Type="http://schemas.openxmlformats.org/officeDocument/2006/relationships/hyperlink" Target="http://www.lenntech.com/applications/ultrapure/conductivity/water-conductivity.htm" TargetMode="External"/><Relationship Id="rId4" Type="http://schemas.openxmlformats.org/officeDocument/2006/relationships/hyperlink" Target="http://en.wikipedia.org/wiki/Conductivity_(electrolytic)" TargetMode="External"/><Relationship Id="rId9" Type="http://schemas.openxmlformats.org/officeDocument/2006/relationships/hyperlink" Target="http://www.ehow.com/about_6582701_conductivity-vs_-salinity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132036"/>
          </a:xfrm>
        </p:spPr>
        <p:txBody>
          <a:bodyPr/>
          <a:lstStyle/>
          <a:p>
            <a:r>
              <a:rPr lang="tr-TR" dirty="0" smtClean="0"/>
              <a:t>FRESH </a:t>
            </a:r>
            <a:r>
              <a:rPr lang="tr-TR" dirty="0" err="1" smtClean="0"/>
              <a:t>and</a:t>
            </a:r>
            <a:r>
              <a:rPr lang="tr-TR" dirty="0" smtClean="0"/>
              <a:t> SALTED WATER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7092280" y="5486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Deniz Akyıldız</a:t>
            </a:r>
            <a:endParaRPr lang="en-US" dirty="0"/>
          </a:p>
        </p:txBody>
      </p:sp>
      <p:sp>
        <p:nvSpPr>
          <p:cNvPr id="3" name="Metin kutusu 2"/>
          <p:cNvSpPr txBox="1"/>
          <p:nvPr/>
        </p:nvSpPr>
        <p:spPr>
          <a:xfrm>
            <a:off x="899592" y="566124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 </a:t>
            </a:r>
            <a:r>
              <a:rPr lang="tr-TR" dirty="0" err="1" smtClean="0"/>
              <a:t>Evolution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endParaRPr lang="tr-TR" dirty="0" smtClean="0"/>
          </a:p>
          <a:p>
            <a:r>
              <a:rPr lang="tr-TR" dirty="0" smtClean="0"/>
              <a:t>Team of </a:t>
            </a:r>
            <a:r>
              <a:rPr lang="tr-TR" dirty="0" err="1" smtClean="0"/>
              <a:t>Turkey</a:t>
            </a: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THEORITICAL MODEL</a:t>
            </a:r>
            <a:endParaRPr lang="en-US" dirty="0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333297"/>
              </p:ext>
            </p:extLst>
          </p:nvPr>
        </p:nvGraphicFramePr>
        <p:xfrm>
          <a:off x="507548" y="2377536"/>
          <a:ext cx="4352484" cy="799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Denklem" r:id="rId3" imgW="1244520" imgH="228600" progId="Equation.3">
                  <p:embed/>
                </p:oleObj>
              </mc:Choice>
              <mc:Fallback>
                <p:oleObj name="Denklem" r:id="rId3" imgW="1244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548" y="2377536"/>
                        <a:ext cx="4352484" cy="799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357812"/>
              </p:ext>
            </p:extLst>
          </p:nvPr>
        </p:nvGraphicFramePr>
        <p:xfrm>
          <a:off x="666027" y="3329296"/>
          <a:ext cx="2016224" cy="77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Denklem" r:id="rId5" imgW="495000" imgH="190440" progId="Equation.3">
                  <p:embed/>
                </p:oleObj>
              </mc:Choice>
              <mc:Fallback>
                <p:oleObj name="Denklem" r:id="rId5" imgW="495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027" y="3329296"/>
                        <a:ext cx="2016224" cy="775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Düz Ok Bağlayıcısı 8"/>
          <p:cNvCxnSpPr/>
          <p:nvPr/>
        </p:nvCxnSpPr>
        <p:spPr>
          <a:xfrm>
            <a:off x="2771800" y="3717032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4860032" y="2852936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Nesne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19236"/>
              </p:ext>
            </p:extLst>
          </p:nvPr>
        </p:nvGraphicFramePr>
        <p:xfrm>
          <a:off x="6084168" y="3094122"/>
          <a:ext cx="2698948" cy="96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Denklem" r:id="rId7" imgW="1104840" imgH="393480" progId="Equation.3">
                  <p:embed/>
                </p:oleObj>
              </mc:Choice>
              <mc:Fallback>
                <p:oleObj name="Denklem" r:id="rId7" imgW="110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84168" y="3094122"/>
                        <a:ext cx="2698948" cy="961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Metin kutusu 12"/>
          <p:cNvSpPr txBox="1"/>
          <p:nvPr/>
        </p:nvSpPr>
        <p:spPr>
          <a:xfrm>
            <a:off x="75557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Here n is </a:t>
            </a:r>
            <a:r>
              <a:rPr lang="tr-TR" dirty="0" err="1" smtClean="0"/>
              <a:t>concentration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059832" y="451013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</a:t>
            </a:r>
            <a:r>
              <a:rPr lang="tr-TR" dirty="0" smtClean="0"/>
              <a:t>b , </a:t>
            </a:r>
            <a:r>
              <a:rPr lang="el-GR" dirty="0" smtClean="0"/>
              <a:t>α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 </a:t>
            </a:r>
            <a:r>
              <a:rPr lang="el-GR" dirty="0" smtClean="0"/>
              <a:t>ν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constants</a:t>
            </a:r>
            <a:r>
              <a:rPr lang="tr-TR" dirty="0" smtClean="0"/>
              <a:t> 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.</a:t>
            </a:r>
            <a:endParaRPr lang="en-US" dirty="0"/>
          </a:p>
        </p:txBody>
      </p:sp>
      <p:graphicFrame>
        <p:nvGraphicFramePr>
          <p:cNvPr id="15" name="Nesne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99234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Denklem" r:id="rId9" imgW="114120" imgH="215640" progId="Equation.3">
                  <p:embed/>
                </p:oleObj>
              </mc:Choice>
              <mc:Fallback>
                <p:oleObj name="Denklem" r:id="rId9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şağı Ok 15"/>
          <p:cNvSpPr/>
          <p:nvPr/>
        </p:nvSpPr>
        <p:spPr>
          <a:xfrm>
            <a:off x="7092280" y="3876016"/>
            <a:ext cx="504056" cy="73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etin kutusu 17"/>
          <p:cNvSpPr txBox="1"/>
          <p:nvPr/>
        </p:nvSpPr>
        <p:spPr>
          <a:xfrm>
            <a:off x="6588224" y="4793358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is </a:t>
            </a:r>
            <a:r>
              <a:rPr lang="tr-TR" dirty="0" err="1" smtClean="0"/>
              <a:t>equal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slope</a:t>
            </a:r>
            <a:r>
              <a:rPr lang="tr-TR" dirty="0" smtClean="0"/>
              <a:t> 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salinity-conductivity</a:t>
            </a:r>
            <a:r>
              <a:rPr lang="tr-TR" dirty="0" smtClean="0"/>
              <a:t> </a:t>
            </a:r>
            <a:r>
              <a:rPr lang="tr-TR" dirty="0" err="1" smtClean="0"/>
              <a:t>graph</a:t>
            </a:r>
            <a:endParaRPr lang="en-US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0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Temperature</a:t>
            </a:r>
            <a:endParaRPr lang="en-US" dirty="0"/>
          </a:p>
        </p:txBody>
      </p:sp>
      <p:pic>
        <p:nvPicPr>
          <p:cNvPr id="4" name="Picture 2" descr="C:\Users\DENİZ\Desktop\conductiv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6948264" y="3068960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Temperature</a:t>
            </a:r>
            <a:r>
              <a:rPr lang="tr-TR" dirty="0" smtClean="0"/>
              <a:t> is a </a:t>
            </a:r>
            <a:r>
              <a:rPr lang="tr-TR" dirty="0" err="1" smtClean="0"/>
              <a:t>factor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conductivity</a:t>
            </a:r>
            <a:r>
              <a:rPr lang="tr-TR" dirty="0" smtClean="0"/>
              <a:t> but in </a:t>
            </a:r>
            <a:r>
              <a:rPr lang="tr-TR" dirty="0" err="1" smtClean="0"/>
              <a:t>our</a:t>
            </a:r>
            <a:r>
              <a:rPr lang="tr-TR" dirty="0" smtClean="0"/>
              <a:t> problem </a:t>
            </a:r>
            <a:r>
              <a:rPr lang="tr-TR" dirty="0" err="1" smtClean="0"/>
              <a:t>we</a:t>
            </a:r>
            <a:r>
              <a:rPr lang="tr-TR" dirty="0" smtClean="0"/>
              <a:t> do not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it.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Black </a:t>
            </a:r>
            <a:r>
              <a:rPr lang="en-US" dirty="0"/>
              <a:t>Sea</a:t>
            </a:r>
          </a:p>
          <a:p>
            <a:r>
              <a:rPr lang="en-US" dirty="0"/>
              <a:t>Dead Sea</a:t>
            </a:r>
          </a:p>
          <a:p>
            <a:r>
              <a:rPr lang="en-US" dirty="0"/>
              <a:t>Baltic Sea at Neva estuary</a:t>
            </a:r>
          </a:p>
          <a:p>
            <a:r>
              <a:rPr lang="en-US" dirty="0"/>
              <a:t>Lake Baikal</a:t>
            </a:r>
          </a:p>
          <a:p>
            <a:r>
              <a:rPr lang="en-US" dirty="0"/>
              <a:t>Moscow-river, upstream of Moscow City (in winter)</a:t>
            </a:r>
          </a:p>
          <a:p>
            <a:r>
              <a:rPr lang="en-US" dirty="0"/>
              <a:t>Peat bog lake</a:t>
            </a:r>
          </a:p>
          <a:p>
            <a:r>
              <a:rPr lang="en-US" dirty="0"/>
              <a:t>Moscow-river, downstream of Moscow City (in winter)</a:t>
            </a:r>
          </a:p>
          <a:p>
            <a:r>
              <a:rPr lang="en-US" dirty="0">
                <a:solidFill>
                  <a:schemeClr val="tx1"/>
                </a:solidFill>
              </a:rPr>
              <a:t>Possible values of the </a:t>
            </a:r>
            <a:r>
              <a:rPr lang="en-US" dirty="0" err="1">
                <a:solidFill>
                  <a:schemeClr val="tx1"/>
                </a:solidFill>
              </a:rPr>
              <a:t>electroconductivity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μS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сm</a:t>
            </a:r>
            <a:r>
              <a:rPr lang="en-US" dirty="0">
                <a:solidFill>
                  <a:schemeClr val="tx1"/>
                </a:solidFill>
              </a:rPr>
              <a:t>: 10; 125; 420; 580; 4580; 45600; 228000.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Table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03269"/>
              </p:ext>
            </p:extLst>
          </p:nvPr>
        </p:nvGraphicFramePr>
        <p:xfrm>
          <a:off x="1403648" y="1412776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90184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Possible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Conductivity</a:t>
                      </a:r>
                      <a:r>
                        <a:rPr lang="tr-TR" baseline="0" dirty="0" smtClean="0"/>
                        <a:t>  </a:t>
                      </a:r>
                      <a:r>
                        <a:rPr lang="tr-TR" baseline="0" dirty="0" err="1" smtClean="0"/>
                        <a:t>Values</a:t>
                      </a:r>
                      <a:r>
                        <a:rPr lang="tr-TR" baseline="0" dirty="0" smtClean="0"/>
                        <a:t> (</a:t>
                      </a:r>
                      <a:r>
                        <a:rPr lang="el-GR" baseline="0" dirty="0" smtClean="0"/>
                        <a:t>μ</a:t>
                      </a:r>
                      <a:r>
                        <a:rPr lang="tr-TR" baseline="0" dirty="0" smtClean="0"/>
                        <a:t>S/cm)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Salinity</a:t>
                      </a:r>
                      <a:r>
                        <a:rPr lang="tr-TR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Dead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33-34</a:t>
                      </a:r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smtClean="0"/>
                        <a:t>Black </a:t>
                      </a:r>
                      <a:r>
                        <a:rPr lang="tr-TR" dirty="0" err="1" smtClean="0"/>
                        <a:t>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18-18.5</a:t>
                      </a:r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Baltic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6-8</a:t>
                      </a:r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Moscow-River</a:t>
                      </a:r>
                      <a:r>
                        <a:rPr lang="tr-TR" dirty="0" smtClean="0"/>
                        <a:t>  (</a:t>
                      </a:r>
                      <a:r>
                        <a:rPr lang="tr-TR" dirty="0" err="1" smtClean="0"/>
                        <a:t>downstream</a:t>
                      </a:r>
                      <a:r>
                        <a:rPr lang="tr-TR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Moscow-River</a:t>
                      </a:r>
                      <a:r>
                        <a:rPr lang="tr-TR" baseline="0" dirty="0" smtClean="0"/>
                        <a:t> (</a:t>
                      </a:r>
                      <a:r>
                        <a:rPr lang="tr-TR" baseline="0" dirty="0" err="1" smtClean="0"/>
                        <a:t>upstream</a:t>
                      </a:r>
                      <a:r>
                        <a:rPr lang="tr-TR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Peat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Bog</a:t>
                      </a:r>
                      <a:r>
                        <a:rPr lang="tr-TR" dirty="0" smtClean="0"/>
                        <a:t>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49">
                <a:tc>
                  <a:txBody>
                    <a:bodyPr/>
                    <a:lstStyle/>
                    <a:p>
                      <a:r>
                        <a:rPr lang="tr-TR" dirty="0" smtClean="0"/>
                        <a:t>Lake </a:t>
                      </a:r>
                      <a:r>
                        <a:rPr lang="tr-TR" dirty="0" err="1" smtClean="0"/>
                        <a:t>Baikal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13</a:t>
            </a:r>
            <a:endParaRPr lang="en-US" dirty="0"/>
          </a:p>
        </p:txBody>
      </p:sp>
      <p:sp>
        <p:nvSpPr>
          <p:cNvPr id="2" name="Metin kutusu 1"/>
          <p:cNvSpPr txBox="1"/>
          <p:nvPr/>
        </p:nvSpPr>
        <p:spPr>
          <a:xfrm>
            <a:off x="1475656" y="57617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13.2 </a:t>
            </a:r>
            <a:r>
              <a:rPr lang="en-US" dirty="0" err="1" smtClean="0"/>
              <a:t>μS</a:t>
            </a:r>
            <a:r>
              <a:rPr lang="en-US" dirty="0" smtClean="0"/>
              <a:t>/</a:t>
            </a:r>
            <a:r>
              <a:rPr lang="en-US" dirty="0" err="1" smtClean="0"/>
              <a:t>сm</a:t>
            </a:r>
            <a:r>
              <a:rPr lang="tr-TR" dirty="0" smtClean="0"/>
              <a:t> =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Conductivity</a:t>
            </a:r>
            <a:r>
              <a:rPr lang="tr-TR" dirty="0" smtClean="0"/>
              <a:t> is </a:t>
            </a:r>
            <a:r>
              <a:rPr lang="tr-TR" dirty="0" err="1" smtClean="0"/>
              <a:t>linearly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salinity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Conductivity</a:t>
            </a:r>
            <a:r>
              <a:rPr lang="tr-TR" dirty="0" smtClean="0"/>
              <a:t> is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temperature</a:t>
            </a:r>
            <a:r>
              <a:rPr lang="tr-TR" dirty="0" smtClean="0"/>
              <a:t> </a:t>
            </a:r>
            <a:r>
              <a:rPr lang="tr-TR" dirty="0" err="1" smtClean="0"/>
              <a:t>exponentially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ions</a:t>
            </a:r>
            <a:r>
              <a:rPr lang="tr-TR" dirty="0" smtClean="0"/>
              <a:t>’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conductivity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Conclusions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://www.lehigh.edu/~</a:t>
            </a:r>
            <a:r>
              <a:rPr lang="en-US" dirty="0" smtClean="0">
                <a:hlinkClick r:id="rId2"/>
              </a:rPr>
              <a:t>amb4/wbi/kwardlow/conductivity.htm</a:t>
            </a:r>
            <a:endParaRPr lang="tr-TR" dirty="0" smtClean="0"/>
          </a:p>
          <a:p>
            <a:r>
              <a:rPr lang="en-US" dirty="0">
                <a:hlinkClick r:id="rId3"/>
              </a:rPr>
              <a:t>http://en.wikipedia.org/wiki/Electrical_resistivity_and_conductivity</a:t>
            </a:r>
            <a:endParaRPr lang="tr-TR" dirty="0"/>
          </a:p>
          <a:p>
            <a:r>
              <a:rPr lang="en-US" dirty="0">
                <a:hlinkClick r:id="rId4"/>
              </a:rPr>
              <a:t>http://en.wikipedia.org/wiki/Conductivity_(electrolytic</a:t>
            </a:r>
            <a:r>
              <a:rPr lang="en-US" dirty="0" smtClean="0">
                <a:hlinkClick r:id="rId4"/>
              </a:rPr>
              <a:t>)</a:t>
            </a:r>
            <a:endParaRPr lang="tr-TR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www.lenntech.com/applications/ultrapure/conductivity/water-conductivity.htm</a:t>
            </a:r>
            <a:endParaRPr lang="tr-TR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www.mbhes.com/conductivity_measurement.htm</a:t>
            </a:r>
            <a:endParaRPr lang="tr-TR" dirty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en.wikipedia.org/wiki/Salinity</a:t>
            </a:r>
            <a:endParaRPr lang="tr-TR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www.fao.org/docrep/field/003/AC183E/AC183E03.htm</a:t>
            </a:r>
            <a:endParaRPr lang="tr-TR" dirty="0" smtClean="0"/>
          </a:p>
          <a:p>
            <a:r>
              <a:rPr lang="en-US" dirty="0">
                <a:hlinkClick r:id="rId9"/>
              </a:rPr>
              <a:t>http://www.ehow.com/about_6582701_conductivity-vs_-salinity.html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252728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Thank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you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your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attention</a:t>
            </a:r>
            <a:r>
              <a:rPr lang="tr-TR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420888"/>
            <a:ext cx="7776864" cy="4209331"/>
          </a:xfrm>
        </p:spPr>
        <p:txBody>
          <a:bodyPr>
            <a:normAutofit/>
          </a:bodyPr>
          <a:lstStyle/>
          <a:p>
            <a:r>
              <a:rPr lang="en-US" dirty="0" err="1" smtClean="0"/>
              <a:t>Electroconductivity</a:t>
            </a:r>
            <a:r>
              <a:rPr lang="en-US" dirty="0" smtClean="0"/>
              <a:t> </a:t>
            </a:r>
            <a:r>
              <a:rPr lang="en-US" dirty="0"/>
              <a:t>of natural water depends on concentration of dissolved salts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What might be the source of water with 13.2 </a:t>
            </a:r>
            <a:r>
              <a:rPr lang="en-US" dirty="0" err="1"/>
              <a:t>μS</a:t>
            </a:r>
            <a:r>
              <a:rPr lang="en-US" dirty="0"/>
              <a:t>/</a:t>
            </a:r>
            <a:r>
              <a:rPr lang="en-US" dirty="0" err="1"/>
              <a:t>сm</a:t>
            </a:r>
            <a:r>
              <a:rPr lang="en-US" dirty="0"/>
              <a:t> conductivity?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At the tournament you will be provided by a sample of water. Measure the </a:t>
            </a:r>
            <a:r>
              <a:rPr lang="en-US" dirty="0" err="1"/>
              <a:t>electroconductivity</a:t>
            </a:r>
            <a:r>
              <a:rPr lang="en-US" dirty="0"/>
              <a:t> of the new sample. Decide whether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distilled </a:t>
            </a:r>
            <a:r>
              <a:rPr lang="en-US" dirty="0"/>
              <a:t>water, tap water or mineral water.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52728"/>
          </a:xfrm>
        </p:spPr>
        <p:txBody>
          <a:bodyPr/>
          <a:lstStyle/>
          <a:p>
            <a:r>
              <a:rPr lang="tr-TR" dirty="0" smtClean="0"/>
              <a:t>Problem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2996952"/>
            <a:ext cx="7408333" cy="3450696"/>
          </a:xfrm>
        </p:spPr>
        <p:txBody>
          <a:bodyPr/>
          <a:lstStyle/>
          <a:p>
            <a:r>
              <a:rPr lang="tr-TR" dirty="0" err="1" smtClean="0"/>
              <a:t>Give</a:t>
            </a:r>
            <a:r>
              <a:rPr lang="tr-TR" dirty="0" smtClean="0"/>
              <a:t> an </a:t>
            </a:r>
            <a:r>
              <a:rPr lang="tr-TR" dirty="0" err="1" smtClean="0"/>
              <a:t>explanation</a:t>
            </a:r>
            <a:r>
              <a:rPr lang="tr-TR" dirty="0" smtClean="0"/>
              <a:t> of </a:t>
            </a:r>
            <a:r>
              <a:rPr lang="tr-TR" dirty="0" err="1" smtClean="0"/>
              <a:t>conductivity</a:t>
            </a:r>
            <a:endParaRPr lang="tr-TR" dirty="0" smtClean="0"/>
          </a:p>
          <a:p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conductivity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dissolved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Explain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/>
              <a:t> </a:t>
            </a:r>
            <a:r>
              <a:rPr lang="tr-TR" dirty="0" err="1" smtClean="0"/>
              <a:t>relations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Plan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1" y="2348880"/>
            <a:ext cx="7344816" cy="1584176"/>
          </a:xfrm>
        </p:spPr>
        <p:txBody>
          <a:bodyPr/>
          <a:lstStyle/>
          <a:p>
            <a:r>
              <a:rPr lang="tr-TR" dirty="0" smtClean="0"/>
              <a:t>Is a </a:t>
            </a:r>
            <a:r>
              <a:rPr lang="tr-TR" dirty="0" err="1" smtClean="0"/>
              <a:t>measure</a:t>
            </a:r>
            <a:r>
              <a:rPr lang="tr-TR" dirty="0" smtClean="0"/>
              <a:t> of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conduct</a:t>
            </a:r>
            <a:r>
              <a:rPr lang="tr-TR" dirty="0" smtClean="0"/>
              <a:t> </a:t>
            </a:r>
            <a:r>
              <a:rPr lang="tr-TR" dirty="0" err="1" smtClean="0"/>
              <a:t>electricity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is Siemens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meter</a:t>
            </a:r>
            <a:r>
              <a:rPr lang="tr-TR" dirty="0" smtClean="0"/>
              <a:t> (S/m) in SI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r>
              <a:rPr lang="tr-TR" dirty="0" smtClean="0"/>
              <a:t> </a:t>
            </a:r>
            <a:r>
              <a:rPr lang="tr-TR" dirty="0" err="1" smtClean="0"/>
              <a:t>dissolved</a:t>
            </a:r>
            <a:r>
              <a:rPr lang="tr-TR" dirty="0" smtClean="0"/>
              <a:t> in </a:t>
            </a:r>
            <a:r>
              <a:rPr lang="tr-TR" dirty="0" err="1" smtClean="0"/>
              <a:t>liquid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Conductivity</a:t>
            </a:r>
            <a:endParaRPr lang="en-US" dirty="0"/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88773"/>
              </p:ext>
            </p:extLst>
          </p:nvPr>
        </p:nvGraphicFramePr>
        <p:xfrm>
          <a:off x="2771800" y="3861048"/>
          <a:ext cx="1224136" cy="1188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enklem" r:id="rId3" imgW="431640" imgH="419040" progId="Equation.3">
                  <p:embed/>
                </p:oleObj>
              </mc:Choice>
              <mc:Fallback>
                <p:oleObj name="Denklem" r:id="rId3" imgW="431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3861048"/>
                        <a:ext cx="1224136" cy="1188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1978426" y="5175195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el-GR" sz="2800" dirty="0" smtClean="0"/>
              <a:t>σ</a:t>
            </a:r>
            <a:r>
              <a:rPr lang="tr-TR" sz="2800" dirty="0" smtClean="0"/>
              <a:t> is </a:t>
            </a:r>
            <a:r>
              <a:rPr lang="tr-TR" sz="2800" dirty="0" err="1" smtClean="0"/>
              <a:t>conductivity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el-GR" sz="2800" dirty="0" smtClean="0"/>
              <a:t>ρ</a:t>
            </a:r>
            <a:r>
              <a:rPr lang="tr-TR" sz="2800" dirty="0" smtClean="0"/>
              <a:t> is </a:t>
            </a:r>
            <a:r>
              <a:rPr lang="tr-TR" sz="2800" dirty="0" err="1" smtClean="0"/>
              <a:t>resistivity</a:t>
            </a:r>
            <a:r>
              <a:rPr lang="tr-TR" sz="2800" dirty="0" smtClean="0"/>
              <a:t> </a:t>
            </a:r>
            <a:endParaRPr lang="en-US" sz="28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09447" y="332656"/>
            <a:ext cx="8229600" cy="1252728"/>
          </a:xfrm>
        </p:spPr>
        <p:txBody>
          <a:bodyPr/>
          <a:lstStyle/>
          <a:p>
            <a:r>
              <a:rPr lang="tr-TR" dirty="0" err="1" smtClean="0"/>
              <a:t>Scheme</a:t>
            </a:r>
            <a:r>
              <a:rPr lang="tr-TR" dirty="0" smtClean="0"/>
              <a:t> of </a:t>
            </a:r>
            <a:r>
              <a:rPr lang="tr-TR" dirty="0" err="1" smtClean="0"/>
              <a:t>Experimental</a:t>
            </a:r>
            <a:r>
              <a:rPr lang="tr-TR" dirty="0" smtClean="0"/>
              <a:t> </a:t>
            </a:r>
            <a:r>
              <a:rPr lang="tr-TR" dirty="0" err="1" smtClean="0"/>
              <a:t>Setup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1076513" y="2176593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Düz Bağlayıcı 8"/>
          <p:cNvCxnSpPr>
            <a:stCxn id="7" idx="3"/>
          </p:cNvCxnSpPr>
          <p:nvPr/>
        </p:nvCxnSpPr>
        <p:spPr>
          <a:xfrm>
            <a:off x="2156633" y="2356613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>
            <a:stCxn id="7" idx="1"/>
          </p:cNvCxnSpPr>
          <p:nvPr/>
        </p:nvCxnSpPr>
        <p:spPr>
          <a:xfrm flipH="1">
            <a:off x="428441" y="2356613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28441" y="2356613"/>
            <a:ext cx="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3236753" y="2356613"/>
            <a:ext cx="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436553" y="3395654"/>
            <a:ext cx="720080" cy="712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etin kutusu 17"/>
          <p:cNvSpPr txBox="1"/>
          <p:nvPr/>
        </p:nvSpPr>
        <p:spPr>
          <a:xfrm>
            <a:off x="1616573" y="35586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</a:t>
            </a:r>
            <a:endParaRPr lang="en-US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1436553" y="216730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</a:t>
            </a:r>
            <a:endParaRPr lang="en-US" dirty="0"/>
          </a:p>
        </p:txBody>
      </p:sp>
      <p:cxnSp>
        <p:nvCxnSpPr>
          <p:cNvPr id="21" name="Düz Bağlayıcı 20"/>
          <p:cNvCxnSpPr/>
          <p:nvPr/>
        </p:nvCxnSpPr>
        <p:spPr>
          <a:xfrm flipH="1">
            <a:off x="428441" y="376076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 flipV="1">
            <a:off x="2156633" y="3743266"/>
            <a:ext cx="1080120" cy="17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1436553" y="4408841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1616573" y="4480849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>
            <a:off x="428441" y="469687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V="1">
            <a:off x="428441" y="3760769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1616573" y="4696873"/>
            <a:ext cx="162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 flipV="1">
            <a:off x="3236753" y="3760769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kdörtgen 36"/>
          <p:cNvSpPr/>
          <p:nvPr/>
        </p:nvSpPr>
        <p:spPr>
          <a:xfrm>
            <a:off x="176413" y="3328721"/>
            <a:ext cx="3456384" cy="1800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etin kutusu 37"/>
          <p:cNvSpPr txBox="1"/>
          <p:nvPr/>
        </p:nvSpPr>
        <p:spPr>
          <a:xfrm>
            <a:off x="2275497" y="557934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Multimeter</a:t>
            </a:r>
            <a:endParaRPr lang="en-US" dirty="0"/>
          </a:p>
        </p:txBody>
      </p:sp>
      <p:sp>
        <p:nvSpPr>
          <p:cNvPr id="41" name="Sağ Ok 40"/>
          <p:cNvSpPr/>
          <p:nvPr/>
        </p:nvSpPr>
        <p:spPr>
          <a:xfrm rot="5400000">
            <a:off x="2648103" y="5070643"/>
            <a:ext cx="64807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48993" y="426482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Metin kutusu 43"/>
          <p:cNvSpPr txBox="1"/>
          <p:nvPr/>
        </p:nvSpPr>
        <p:spPr>
          <a:xfrm>
            <a:off x="2151899" y="444019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  <a:endParaRPr lang="en-US" dirty="0"/>
          </a:p>
        </p:txBody>
      </p:sp>
      <p:pic>
        <p:nvPicPr>
          <p:cNvPr id="5122" name="Picture 2" descr="C:\Users\DENİZ\Desktop\20130427_115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19886"/>
            <a:ext cx="3612069" cy="48160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cxnSp>
        <p:nvCxnSpPr>
          <p:cNvPr id="4" name="Düz Ok Bağlayıcısı 3"/>
          <p:cNvCxnSpPr/>
          <p:nvPr/>
        </p:nvCxnSpPr>
        <p:spPr>
          <a:xfrm flipH="1">
            <a:off x="3632798" y="4696873"/>
            <a:ext cx="2523378" cy="1067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rbest Form 7"/>
          <p:cNvSpPr/>
          <p:nvPr/>
        </p:nvSpPr>
        <p:spPr>
          <a:xfrm>
            <a:off x="1725561" y="1560752"/>
            <a:ext cx="6091084" cy="931725"/>
          </a:xfrm>
          <a:custGeom>
            <a:avLst/>
            <a:gdLst>
              <a:gd name="connsiteX0" fmla="*/ 0 w 6091084"/>
              <a:gd name="connsiteY0" fmla="*/ 695751 h 931725"/>
              <a:gd name="connsiteX1" fmla="*/ 1991033 w 6091084"/>
              <a:gd name="connsiteY1" fmla="*/ 2577 h 931725"/>
              <a:gd name="connsiteX2" fmla="*/ 6061587 w 6091084"/>
              <a:gd name="connsiteY2" fmla="*/ 916977 h 931725"/>
              <a:gd name="connsiteX3" fmla="*/ 6061587 w 6091084"/>
              <a:gd name="connsiteY3" fmla="*/ 916977 h 931725"/>
              <a:gd name="connsiteX4" fmla="*/ 6091084 w 6091084"/>
              <a:gd name="connsiteY4" fmla="*/ 931725 h 93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1084" h="931725">
                <a:moveTo>
                  <a:pt x="0" y="695751"/>
                </a:moveTo>
                <a:cubicBezTo>
                  <a:pt x="490384" y="330728"/>
                  <a:pt x="980769" y="-34294"/>
                  <a:pt x="1991033" y="2577"/>
                </a:cubicBezTo>
                <a:cubicBezTo>
                  <a:pt x="3001298" y="39448"/>
                  <a:pt x="6061587" y="916977"/>
                  <a:pt x="6061587" y="916977"/>
                </a:cubicBezTo>
                <a:lnTo>
                  <a:pt x="6061587" y="916977"/>
                </a:lnTo>
                <a:lnTo>
                  <a:pt x="6091084" y="931725"/>
                </a:ln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etin kutusu 26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Closer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endParaRPr lang="en-US" dirty="0"/>
          </a:p>
        </p:txBody>
      </p:sp>
      <p:pic>
        <p:nvPicPr>
          <p:cNvPr id="7170" name="Picture 2" descr="C:\Users\DENİZ\Desktop\20130427_1153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34169"/>
            <a:ext cx="3168352" cy="422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Düz Ok Bağlayıcısı 6"/>
          <p:cNvCxnSpPr/>
          <p:nvPr/>
        </p:nvCxnSpPr>
        <p:spPr>
          <a:xfrm>
            <a:off x="4375926" y="4233089"/>
            <a:ext cx="2880320" cy="312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7256246" y="44464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Copper</a:t>
            </a:r>
            <a:r>
              <a:rPr lang="tr-TR" dirty="0" smtClean="0"/>
              <a:t> </a:t>
            </a:r>
            <a:r>
              <a:rPr lang="tr-TR" dirty="0" err="1" smtClean="0"/>
              <a:t>plates</a:t>
            </a:r>
            <a:endParaRPr lang="en-US" dirty="0"/>
          </a:p>
        </p:txBody>
      </p:sp>
      <p:cxnSp>
        <p:nvCxnSpPr>
          <p:cNvPr id="12" name="Düz Ok Bağlayıcısı 11"/>
          <p:cNvCxnSpPr/>
          <p:nvPr/>
        </p:nvCxnSpPr>
        <p:spPr>
          <a:xfrm flipH="1" flipV="1">
            <a:off x="1979712" y="3068960"/>
            <a:ext cx="1944216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971600" y="287021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Solution</a:t>
            </a:r>
            <a:endParaRPr lang="en-US" dirty="0"/>
          </a:p>
        </p:txBody>
      </p:sp>
      <p:sp>
        <p:nvSpPr>
          <p:cNvPr id="8" name="Metin kutusu 7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Motion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Ions</a:t>
            </a:r>
            <a:endParaRPr lang="en-US" dirty="0"/>
          </a:p>
        </p:txBody>
      </p:sp>
      <p:grpSp>
        <p:nvGrpSpPr>
          <p:cNvPr id="26" name="Grup 25"/>
          <p:cNvGrpSpPr/>
          <p:nvPr/>
        </p:nvGrpSpPr>
        <p:grpSpPr>
          <a:xfrm>
            <a:off x="1470690" y="2152435"/>
            <a:ext cx="5883440" cy="3429040"/>
            <a:chOff x="1568880" y="2736264"/>
            <a:chExt cx="3989528" cy="2502104"/>
          </a:xfrm>
        </p:grpSpPr>
        <p:sp>
          <p:nvSpPr>
            <p:cNvPr id="4" name="Dikdörtgen 3"/>
            <p:cNvSpPr/>
            <p:nvPr/>
          </p:nvSpPr>
          <p:spPr>
            <a:xfrm>
              <a:off x="1568880" y="2749717"/>
              <a:ext cx="1850504" cy="2448272"/>
            </a:xfrm>
            <a:prstGeom prst="rect">
              <a:avLst/>
            </a:prstGeom>
            <a:scene3d>
              <a:camera prst="orthographicFront">
                <a:rot lat="20999999" lon="14699976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ikdörtgen 4"/>
            <p:cNvSpPr/>
            <p:nvPr/>
          </p:nvSpPr>
          <p:spPr>
            <a:xfrm>
              <a:off x="3707904" y="2736264"/>
              <a:ext cx="1850504" cy="2448272"/>
            </a:xfrm>
            <a:prstGeom prst="rect">
              <a:avLst/>
            </a:prstGeom>
            <a:scene3d>
              <a:camera prst="orthographicFront">
                <a:rot lat="20999999" lon="14699976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Düz Ok Bağlayıcısı 8"/>
            <p:cNvCxnSpPr/>
            <p:nvPr/>
          </p:nvCxnSpPr>
          <p:spPr>
            <a:xfrm>
              <a:off x="2494132" y="3212976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Düz Ok Bağlayıcısı 9"/>
            <p:cNvCxnSpPr/>
            <p:nvPr/>
          </p:nvCxnSpPr>
          <p:spPr>
            <a:xfrm>
              <a:off x="2494132" y="3437384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Düz Ok Bağlayıcısı 10"/>
            <p:cNvCxnSpPr/>
            <p:nvPr/>
          </p:nvCxnSpPr>
          <p:spPr>
            <a:xfrm>
              <a:off x="2494132" y="3673225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/>
            <p:nvPr/>
          </p:nvCxnSpPr>
          <p:spPr>
            <a:xfrm>
              <a:off x="2494132" y="3893594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/>
            <p:nvPr/>
          </p:nvCxnSpPr>
          <p:spPr>
            <a:xfrm>
              <a:off x="2494132" y="4149080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/>
            <p:nvPr/>
          </p:nvCxnSpPr>
          <p:spPr>
            <a:xfrm>
              <a:off x="2494132" y="4365104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/>
            <p:nvPr/>
          </p:nvCxnSpPr>
          <p:spPr>
            <a:xfrm>
              <a:off x="2494132" y="4581128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Düz Ok Bağlayıcısı 15"/>
            <p:cNvCxnSpPr/>
            <p:nvPr/>
          </p:nvCxnSpPr>
          <p:spPr>
            <a:xfrm>
              <a:off x="2494132" y="4812359"/>
              <a:ext cx="20058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Yay 23"/>
            <p:cNvSpPr/>
            <p:nvPr/>
          </p:nvSpPr>
          <p:spPr>
            <a:xfrm>
              <a:off x="2416942" y="2773573"/>
              <a:ext cx="2160240" cy="1083169"/>
            </a:xfrm>
            <a:prstGeom prst="arc">
              <a:avLst>
                <a:gd name="adj1" fmla="val 11733549"/>
                <a:gd name="adj2" fmla="val 20748068"/>
              </a:avLst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Yay 24"/>
            <p:cNvSpPr/>
            <p:nvPr/>
          </p:nvSpPr>
          <p:spPr>
            <a:xfrm rot="10800000">
              <a:off x="2416942" y="4155199"/>
              <a:ext cx="2160240" cy="1083169"/>
            </a:xfrm>
            <a:prstGeom prst="arc">
              <a:avLst>
                <a:gd name="adj1" fmla="val 11733549"/>
                <a:gd name="adj2" fmla="val 2074806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3364425" y="4573418"/>
            <a:ext cx="556828" cy="531672"/>
            <a:chOff x="7792121" y="4149080"/>
            <a:chExt cx="556828" cy="482182"/>
          </a:xfrm>
        </p:grpSpPr>
        <p:sp>
          <p:nvSpPr>
            <p:cNvPr id="41" name="Oval 40"/>
            <p:cNvSpPr/>
            <p:nvPr/>
          </p:nvSpPr>
          <p:spPr>
            <a:xfrm>
              <a:off x="7792121" y="4149080"/>
              <a:ext cx="556828" cy="4821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Metin kutusu 41"/>
            <p:cNvSpPr txBox="1"/>
            <p:nvPr/>
          </p:nvSpPr>
          <p:spPr>
            <a:xfrm>
              <a:off x="7792121" y="4226858"/>
              <a:ext cx="445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Cl</a:t>
              </a:r>
              <a:endParaRPr lang="en-US" dirty="0"/>
            </a:p>
          </p:txBody>
        </p:sp>
        <p:sp>
          <p:nvSpPr>
            <p:cNvPr id="43" name="Metin kutusu 42"/>
            <p:cNvSpPr txBox="1"/>
            <p:nvPr/>
          </p:nvSpPr>
          <p:spPr>
            <a:xfrm>
              <a:off x="8070535" y="4149156"/>
              <a:ext cx="167048" cy="239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-</a:t>
              </a:r>
              <a:endParaRPr lang="en-US" dirty="0"/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3642839" y="3127485"/>
            <a:ext cx="556828" cy="531672"/>
            <a:chOff x="7792121" y="4149081"/>
            <a:chExt cx="556828" cy="482182"/>
          </a:xfrm>
        </p:grpSpPr>
        <p:sp>
          <p:nvSpPr>
            <p:cNvPr id="46" name="Oval 45"/>
            <p:cNvSpPr/>
            <p:nvPr/>
          </p:nvSpPr>
          <p:spPr>
            <a:xfrm>
              <a:off x="7792121" y="4149081"/>
              <a:ext cx="556828" cy="4821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Metin kutusu 46"/>
            <p:cNvSpPr txBox="1"/>
            <p:nvPr/>
          </p:nvSpPr>
          <p:spPr>
            <a:xfrm>
              <a:off x="7792121" y="4226858"/>
              <a:ext cx="445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Cl</a:t>
              </a:r>
              <a:endParaRPr lang="en-US" dirty="0"/>
            </a:p>
          </p:txBody>
        </p:sp>
        <p:sp>
          <p:nvSpPr>
            <p:cNvPr id="48" name="Metin kutusu 47"/>
            <p:cNvSpPr txBox="1"/>
            <p:nvPr/>
          </p:nvSpPr>
          <p:spPr>
            <a:xfrm>
              <a:off x="8070535" y="4149156"/>
              <a:ext cx="167048" cy="239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-</a:t>
              </a:r>
              <a:endParaRPr lang="en-US" dirty="0"/>
            </a:p>
          </p:txBody>
        </p:sp>
      </p:grpSp>
      <p:grpSp>
        <p:nvGrpSpPr>
          <p:cNvPr id="49" name="Grup 48"/>
          <p:cNvGrpSpPr/>
          <p:nvPr/>
        </p:nvGrpSpPr>
        <p:grpSpPr>
          <a:xfrm>
            <a:off x="4583516" y="3812474"/>
            <a:ext cx="556828" cy="531672"/>
            <a:chOff x="7792121" y="4149080"/>
            <a:chExt cx="556828" cy="482182"/>
          </a:xfrm>
        </p:grpSpPr>
        <p:sp>
          <p:nvSpPr>
            <p:cNvPr id="50" name="Oval 49"/>
            <p:cNvSpPr/>
            <p:nvPr/>
          </p:nvSpPr>
          <p:spPr>
            <a:xfrm>
              <a:off x="7792121" y="4149080"/>
              <a:ext cx="556828" cy="4821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Metin kutusu 50"/>
            <p:cNvSpPr txBox="1"/>
            <p:nvPr/>
          </p:nvSpPr>
          <p:spPr>
            <a:xfrm>
              <a:off x="7792121" y="4226858"/>
              <a:ext cx="445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Cl</a:t>
              </a:r>
              <a:endParaRPr lang="en-US" dirty="0"/>
            </a:p>
          </p:txBody>
        </p:sp>
        <p:sp>
          <p:nvSpPr>
            <p:cNvPr id="52" name="Metin kutusu 51"/>
            <p:cNvSpPr txBox="1"/>
            <p:nvPr/>
          </p:nvSpPr>
          <p:spPr>
            <a:xfrm>
              <a:off x="8070535" y="4149156"/>
              <a:ext cx="167048" cy="239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-</a:t>
              </a:r>
              <a:endParaRPr lang="en-US" dirty="0"/>
            </a:p>
          </p:txBody>
        </p:sp>
      </p:grpSp>
      <p:grpSp>
        <p:nvGrpSpPr>
          <p:cNvPr id="6" name="Grup 5"/>
          <p:cNvGrpSpPr/>
          <p:nvPr/>
        </p:nvGrpSpPr>
        <p:grpSpPr>
          <a:xfrm>
            <a:off x="4415504" y="4556783"/>
            <a:ext cx="624704" cy="531672"/>
            <a:chOff x="7164288" y="4304649"/>
            <a:chExt cx="624704" cy="531672"/>
          </a:xfrm>
        </p:grpSpPr>
        <p:grpSp>
          <p:nvGrpSpPr>
            <p:cNvPr id="29" name="Grup 28"/>
            <p:cNvGrpSpPr/>
            <p:nvPr/>
          </p:nvGrpSpPr>
          <p:grpSpPr>
            <a:xfrm>
              <a:off x="7164288" y="4304649"/>
              <a:ext cx="556828" cy="531672"/>
              <a:chOff x="7792121" y="4149080"/>
              <a:chExt cx="556828" cy="48218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7792121" y="4149080"/>
                <a:ext cx="556828" cy="4821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etin kutusu 31"/>
              <p:cNvSpPr txBox="1"/>
              <p:nvPr/>
            </p:nvSpPr>
            <p:spPr>
              <a:xfrm>
                <a:off x="8070535" y="4149156"/>
                <a:ext cx="167048" cy="33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/>
                  <a:t>+</a:t>
                </a:r>
                <a:endParaRPr lang="en-US" dirty="0"/>
              </a:p>
            </p:txBody>
          </p:sp>
        </p:grpSp>
        <p:sp>
          <p:nvSpPr>
            <p:cNvPr id="2" name="Metin kutusu 1"/>
            <p:cNvSpPr txBox="1"/>
            <p:nvPr/>
          </p:nvSpPr>
          <p:spPr>
            <a:xfrm>
              <a:off x="7186746" y="4388836"/>
              <a:ext cx="60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Na</a:t>
              </a:r>
              <a:endParaRPr lang="en-US" dirty="0"/>
            </a:p>
          </p:txBody>
        </p:sp>
      </p:grpSp>
      <p:grpSp>
        <p:nvGrpSpPr>
          <p:cNvPr id="35" name="Grup 34"/>
          <p:cNvGrpSpPr/>
          <p:nvPr/>
        </p:nvGrpSpPr>
        <p:grpSpPr>
          <a:xfrm>
            <a:off x="4404275" y="3088812"/>
            <a:ext cx="624704" cy="531672"/>
            <a:chOff x="7164288" y="4304649"/>
            <a:chExt cx="624704" cy="531672"/>
          </a:xfrm>
        </p:grpSpPr>
        <p:grpSp>
          <p:nvGrpSpPr>
            <p:cNvPr id="36" name="Grup 35"/>
            <p:cNvGrpSpPr/>
            <p:nvPr/>
          </p:nvGrpSpPr>
          <p:grpSpPr>
            <a:xfrm>
              <a:off x="7164288" y="4304649"/>
              <a:ext cx="556828" cy="531672"/>
              <a:chOff x="7792121" y="4149080"/>
              <a:chExt cx="556828" cy="482182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7792121" y="4149080"/>
                <a:ext cx="556828" cy="4821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etin kutusu 38"/>
              <p:cNvSpPr txBox="1"/>
              <p:nvPr/>
            </p:nvSpPr>
            <p:spPr>
              <a:xfrm>
                <a:off x="8070535" y="4149156"/>
                <a:ext cx="167048" cy="33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/>
                  <a:t>+</a:t>
                </a:r>
                <a:endParaRPr lang="en-US" dirty="0"/>
              </a:p>
            </p:txBody>
          </p:sp>
        </p:grpSp>
        <p:sp>
          <p:nvSpPr>
            <p:cNvPr id="37" name="Metin kutusu 36"/>
            <p:cNvSpPr txBox="1"/>
            <p:nvPr/>
          </p:nvSpPr>
          <p:spPr>
            <a:xfrm>
              <a:off x="7186746" y="4388836"/>
              <a:ext cx="60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Na</a:t>
              </a:r>
              <a:endParaRPr lang="en-US" dirty="0"/>
            </a:p>
          </p:txBody>
        </p:sp>
      </p:grpSp>
      <p:grpSp>
        <p:nvGrpSpPr>
          <p:cNvPr id="40" name="Grup 39"/>
          <p:cNvGrpSpPr/>
          <p:nvPr/>
        </p:nvGrpSpPr>
        <p:grpSpPr>
          <a:xfrm>
            <a:off x="3463597" y="3848504"/>
            <a:ext cx="624704" cy="531672"/>
            <a:chOff x="7164288" y="4304649"/>
            <a:chExt cx="624704" cy="531672"/>
          </a:xfrm>
        </p:grpSpPr>
        <p:grpSp>
          <p:nvGrpSpPr>
            <p:cNvPr id="54" name="Grup 53"/>
            <p:cNvGrpSpPr/>
            <p:nvPr/>
          </p:nvGrpSpPr>
          <p:grpSpPr>
            <a:xfrm>
              <a:off x="7164288" y="4304649"/>
              <a:ext cx="556828" cy="531672"/>
              <a:chOff x="7792121" y="4149080"/>
              <a:chExt cx="556828" cy="482182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7792121" y="4149080"/>
                <a:ext cx="556828" cy="4821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etin kutusu 56"/>
              <p:cNvSpPr txBox="1"/>
              <p:nvPr/>
            </p:nvSpPr>
            <p:spPr>
              <a:xfrm>
                <a:off x="8070535" y="4149156"/>
                <a:ext cx="167048" cy="33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/>
                  <a:t>+</a:t>
                </a:r>
                <a:endParaRPr lang="en-US" dirty="0"/>
              </a:p>
            </p:txBody>
          </p:sp>
        </p:grpSp>
        <p:sp>
          <p:nvSpPr>
            <p:cNvPr id="55" name="Metin kutusu 54"/>
            <p:cNvSpPr txBox="1"/>
            <p:nvPr/>
          </p:nvSpPr>
          <p:spPr>
            <a:xfrm>
              <a:off x="7186746" y="4388836"/>
              <a:ext cx="60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Na</a:t>
              </a:r>
              <a:endParaRPr lang="en-US" dirty="0"/>
            </a:p>
          </p:txBody>
        </p:sp>
      </p:grpSp>
      <p:sp>
        <p:nvSpPr>
          <p:cNvPr id="53" name="Metin kutusu 52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7</a:t>
            </a:r>
            <a:endParaRPr lang="en-US" dirty="0"/>
          </a:p>
        </p:txBody>
      </p:sp>
      <p:graphicFrame>
        <p:nvGraphicFramePr>
          <p:cNvPr id="17" name="Nesne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178736"/>
              </p:ext>
            </p:extLst>
          </p:nvPr>
        </p:nvGraphicFramePr>
        <p:xfrm>
          <a:off x="6876256" y="3898235"/>
          <a:ext cx="2127349" cy="85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Denklem" r:id="rId3" imgW="444240" imgH="177480" progId="Equation.3">
                  <p:embed/>
                </p:oleObj>
              </mc:Choice>
              <mc:Fallback>
                <p:oleObj name="Denklem" r:id="rId3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6256" y="3898235"/>
                        <a:ext cx="2127349" cy="856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39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12569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22066 -0.000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07934 0.00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20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0.19739 -0.005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2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9323 -0.003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10226 0.00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THEORITICAL MODEL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934925"/>
              </p:ext>
            </p:extLst>
          </p:nvPr>
        </p:nvGraphicFramePr>
        <p:xfrm>
          <a:off x="2815109" y="2504686"/>
          <a:ext cx="299553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Denklem" r:id="rId3" imgW="495000" imgH="190440" progId="Equation.3">
                  <p:embed/>
                </p:oleObj>
              </mc:Choice>
              <mc:Fallback>
                <p:oleObj name="Denklem" r:id="rId3" imgW="495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5109" y="2504686"/>
                        <a:ext cx="2995532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436535"/>
              </p:ext>
            </p:extLst>
          </p:nvPr>
        </p:nvGraphicFramePr>
        <p:xfrm>
          <a:off x="395536" y="4221088"/>
          <a:ext cx="2409575" cy="110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Denklem" r:id="rId5" imgW="444240" imgH="203040" progId="Equation.3">
                  <p:embed/>
                </p:oleObj>
              </mc:Choice>
              <mc:Fallback>
                <p:oleObj name="Denklem" r:id="rId5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4221088"/>
                        <a:ext cx="2409575" cy="110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3275856" y="20472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Ohm’s</a:t>
            </a:r>
            <a:r>
              <a:rPr lang="tr-TR" sz="2400" dirty="0" smtClean="0"/>
              <a:t> </a:t>
            </a:r>
            <a:r>
              <a:rPr lang="tr-TR" sz="2400" dirty="0" err="1" smtClean="0"/>
              <a:t>Law</a:t>
            </a:r>
            <a:endParaRPr lang="en-US" sz="2400" dirty="0"/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79631"/>
              </p:ext>
            </p:extLst>
          </p:nvPr>
        </p:nvGraphicFramePr>
        <p:xfrm>
          <a:off x="3275856" y="5229200"/>
          <a:ext cx="1800200" cy="1395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Denklem" r:id="rId7" imgW="507960" imgH="393480" progId="Equation.3">
                  <p:embed/>
                </p:oleObj>
              </mc:Choice>
              <mc:Fallback>
                <p:oleObj name="Denklem" r:id="rId7" imgW="507960" imgH="393480" progId="Equation.3">
                  <p:embed/>
                  <p:pic>
                    <p:nvPicPr>
                      <p:cNvPr id="0" name="Nesn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229200"/>
                        <a:ext cx="1800200" cy="1395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ağ Ok 10"/>
          <p:cNvSpPr/>
          <p:nvPr/>
        </p:nvSpPr>
        <p:spPr>
          <a:xfrm rot="19072981">
            <a:off x="2157039" y="3686239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ğ Ok 11"/>
          <p:cNvSpPr/>
          <p:nvPr/>
        </p:nvSpPr>
        <p:spPr>
          <a:xfrm rot="13055944">
            <a:off x="5292080" y="3573016"/>
            <a:ext cx="720080" cy="329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şağı Ok 12"/>
          <p:cNvSpPr/>
          <p:nvPr/>
        </p:nvSpPr>
        <p:spPr>
          <a:xfrm>
            <a:off x="3707904" y="3387536"/>
            <a:ext cx="936104" cy="1480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Nesne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142196"/>
              </p:ext>
            </p:extLst>
          </p:nvPr>
        </p:nvGraphicFramePr>
        <p:xfrm>
          <a:off x="5004048" y="3902263"/>
          <a:ext cx="4039458" cy="1168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Denklem" r:id="rId9" imgW="1054080" imgH="304560" progId="Equation.3">
                  <p:embed/>
                </p:oleObj>
              </mc:Choice>
              <mc:Fallback>
                <p:oleObj name="Denklem" r:id="rId9" imgW="10540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04048" y="3902263"/>
                        <a:ext cx="4039458" cy="1168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Metin kutusu 14"/>
          <p:cNvSpPr txBox="1"/>
          <p:nvPr/>
        </p:nvSpPr>
        <p:spPr>
          <a:xfrm>
            <a:off x="395536" y="39022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Current</a:t>
            </a:r>
            <a:endParaRPr lang="en-US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6516216" y="371104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endParaRPr lang="en-US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3455876" y="489587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Conductivity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2987824" y="5265206"/>
            <a:ext cx="2592288" cy="14041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etin kutusu 18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Plot</a:t>
            </a:r>
            <a:r>
              <a:rPr lang="tr-TR" dirty="0" smtClean="0"/>
              <a:t> (</a:t>
            </a:r>
            <a:r>
              <a:rPr lang="tr-TR" dirty="0" err="1" smtClean="0"/>
              <a:t>Graph</a:t>
            </a:r>
            <a:r>
              <a:rPr lang="tr-TR" dirty="0" smtClean="0"/>
              <a:t>)</a:t>
            </a:r>
            <a:endParaRPr lang="en-US" dirty="0"/>
          </a:p>
        </p:txBody>
      </p:sp>
      <p:pic>
        <p:nvPicPr>
          <p:cNvPr id="2" name="Picture 2" descr="C:\Users\DENİZ\Desktop\linear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028384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ESH and SALTED WATER2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 and SALTED WATER2</Template>
  <TotalTime>36</TotalTime>
  <Words>409</Words>
  <Application>Microsoft Office PowerPoint</Application>
  <PresentationFormat>Ekran Gösterisi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FRESH and SALTED WATER2</vt:lpstr>
      <vt:lpstr>Denklem</vt:lpstr>
      <vt:lpstr>FRESH and SALTED WATER</vt:lpstr>
      <vt:lpstr>Problem</vt:lpstr>
      <vt:lpstr>The Work Plan</vt:lpstr>
      <vt:lpstr>Conductivity</vt:lpstr>
      <vt:lpstr>Scheme of Experimental Setup</vt:lpstr>
      <vt:lpstr>A Closer View</vt:lpstr>
      <vt:lpstr>The Motion of the Ions</vt:lpstr>
      <vt:lpstr>THEORITICAL MODEL</vt:lpstr>
      <vt:lpstr>Plot (Graph)</vt:lpstr>
      <vt:lpstr>THEORITICAL MODEL</vt:lpstr>
      <vt:lpstr>Temperature</vt:lpstr>
      <vt:lpstr>Table</vt:lpstr>
      <vt:lpstr>PowerPoint Sunusu</vt:lpstr>
      <vt:lpstr>Conclusions</vt:lpstr>
      <vt:lpstr>References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 and SALTED WATER</dc:title>
  <dc:creator>DENİZ</dc:creator>
  <cp:lastModifiedBy>DENİZ</cp:lastModifiedBy>
  <cp:revision>4</cp:revision>
  <dcterms:created xsi:type="dcterms:W3CDTF">2013-04-30T09:42:42Z</dcterms:created>
  <dcterms:modified xsi:type="dcterms:W3CDTF">2013-05-02T07:35:54Z</dcterms:modified>
</cp:coreProperties>
</file>