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75" r:id="rId5"/>
    <p:sldId id="276" r:id="rId6"/>
    <p:sldId id="277" r:id="rId7"/>
    <p:sldId id="280" r:id="rId8"/>
    <p:sldId id="279" r:id="rId9"/>
    <p:sldId id="284" r:id="rId10"/>
    <p:sldId id="278" r:id="rId11"/>
    <p:sldId id="281" r:id="rId12"/>
    <p:sldId id="282" r:id="rId13"/>
    <p:sldId id="283" r:id="rId14"/>
    <p:sldId id="285" r:id="rId15"/>
    <p:sldId id="288" r:id="rId16"/>
    <p:sldId id="290" r:id="rId17"/>
    <p:sldId id="291" r:id="rId18"/>
    <p:sldId id="292" r:id="rId19"/>
    <p:sldId id="270" r:id="rId20"/>
    <p:sldId id="272" r:id="rId21"/>
    <p:sldId id="271" r:id="rId22"/>
    <p:sldId id="29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0000FF"/>
    <a:srgbClr val="FF3300"/>
    <a:srgbClr val="0033CC"/>
    <a:srgbClr val="0C9396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CAB67-5919-4F45-9A4E-86A27CDDAB56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8A684-ABD5-49A2-8716-844AC0102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8A684-ABD5-49A2-8716-844AC010280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E74F-7223-40E5-916B-F490FD6E7197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9502-AAF8-4C75-BA96-48C3E375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E74F-7223-40E5-916B-F490FD6E7197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9502-AAF8-4C75-BA96-48C3E375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E74F-7223-40E5-916B-F490FD6E7197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9502-AAF8-4C75-BA96-48C3E375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E74F-7223-40E5-916B-F490FD6E7197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9502-AAF8-4C75-BA96-48C3E375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E74F-7223-40E5-916B-F490FD6E7197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9502-AAF8-4C75-BA96-48C3E375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E74F-7223-40E5-916B-F490FD6E7197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9502-AAF8-4C75-BA96-48C3E375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E74F-7223-40E5-916B-F490FD6E7197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9502-AAF8-4C75-BA96-48C3E375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E74F-7223-40E5-916B-F490FD6E7197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9502-AAF8-4C75-BA96-48C3E375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E74F-7223-40E5-916B-F490FD6E7197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9502-AAF8-4C75-BA96-48C3E375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E74F-7223-40E5-916B-F490FD6E7197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9502-AAF8-4C75-BA96-48C3E375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E74F-7223-40E5-916B-F490FD6E7197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9502-AAF8-4C75-BA96-48C3E375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AE74F-7223-40E5-916B-F490FD6E7197}" type="datetimeFigureOut">
              <a:rPr lang="ru-RU" smtClean="0"/>
              <a:pPr/>
              <a:t>03.08.2011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D9502-AAF8-4C75-BA96-48C3E375D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IYPT%202010%20VIENNA\AMOXSNA%20&#8470;13\!!!!!Experimentebi!!!!!\119.8%20al\naxevarchrili.wav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file:///D:\IYPT%202010%20VIENNA\AMOXSNA%20&#8470;13\!!!!!Experimentebi!!!!!\119.8%20al\meotxedchrilivol.wav" TargetMode="External"/><Relationship Id="rId1" Type="http://schemas.openxmlformats.org/officeDocument/2006/relationships/audio" Target="file:///D:\IYPT%202010%20VIENNA\AMOXSNA%20&#8470;13\!!!!!Experimentebi!!!!!\74.5%20al\naxevarchrili.wav" TargetMode="External"/><Relationship Id="rId6" Type="http://schemas.openxmlformats.org/officeDocument/2006/relationships/image" Target="../media/image26.png"/><Relationship Id="rId11" Type="http://schemas.openxmlformats.org/officeDocument/2006/relationships/image" Target="../media/image50.png"/><Relationship Id="rId5" Type="http://schemas.openxmlformats.org/officeDocument/2006/relationships/image" Target="../media/image48.png"/><Relationship Id="rId10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image" Target="../media/image54.png"/><Relationship Id="rId2" Type="http://schemas.openxmlformats.org/officeDocument/2006/relationships/audio" Target="file:///F:\%23USERS%23\%23Sandro\Physics\IYPT\2010-Vienna\AMOXSNA%20&#8470;13\!!!!!Experimentebi!!!!!\40.4%20br\naxevarchrili%20ubraxuno.wav" TargetMode="External"/><Relationship Id="rId1" Type="http://schemas.openxmlformats.org/officeDocument/2006/relationships/audio" Target="file:///D:\IYPT%202010%20VIENNA\AMOXSNA%20&#8470;13\!!!!!Experimentebi!!!!!\40.4%20br\meotxedcrhili.wav" TargetMode="External"/><Relationship Id="rId6" Type="http://schemas.openxmlformats.org/officeDocument/2006/relationships/image" Target="../media/image52.png"/><Relationship Id="rId11" Type="http://schemas.openxmlformats.org/officeDocument/2006/relationships/image" Target="../media/image53.png"/><Relationship Id="rId5" Type="http://schemas.openxmlformats.org/officeDocument/2006/relationships/image" Target="../media/image51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5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IYPT%202010%20VIENNA\AMOXSNA%20&#8470;13\!!!!!Experimentebi!!!!!\60%20st\miichrili.wav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3.jpe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hyperlink" Target="&#1060;&#1080;&#1083;&#1100;&#1084;_0001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IYPT%202010%20VIENNA\AMOXSNA%20&#8470;13\!!!!!Experimentebi!!!!!\119.8%20al\L-2%20Transverse%20Bolo%20Mochrili.wav" TargetMode="Externa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4.png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IYPT%202010%20VIENNA\AMOXSNA%20&#8470;13\!!!!!Experimentebi!!!!!\60%20st\yvelchrili.wav" TargetMode="External"/><Relationship Id="rId6" Type="http://schemas.openxmlformats.org/officeDocument/2006/relationships/image" Target="../media/image81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JOXI.wm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0"/>
            <a:ext cx="62151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№</a:t>
            </a:r>
            <a:r>
              <a:rPr lang="en-U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13   Shrieking   Rod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14" y="85723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Sandro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Barnaveli 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785794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solidFill>
                  <a:srgbClr val="AE2C5A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GEORGIAN</a:t>
            </a:r>
            <a:r>
              <a:rPr lang="en-US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Team</a:t>
            </a:r>
            <a:endParaRPr lang="ru-RU" sz="40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" y="-24"/>
            <a:ext cx="16430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/>
                <a:solidFill>
                  <a:srgbClr val="C00000"/>
                </a:solidFill>
                <a:effectLst/>
              </a:rPr>
              <a:t>IYPT</a:t>
            </a:r>
            <a:r>
              <a:rPr lang="en-US" sz="2800" b="1" cap="none" spc="0" dirty="0" smtClean="0">
                <a:ln/>
                <a:solidFill>
                  <a:srgbClr val="C00000"/>
                </a:solidFill>
                <a:effectLst/>
              </a:rPr>
              <a:t> 2010</a:t>
            </a:r>
            <a:endParaRPr lang="en-US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 rot="2373866">
            <a:off x="1773357" y="3227779"/>
            <a:ext cx="3429024" cy="1283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 rot="2418736">
            <a:off x="730180" y="4629878"/>
            <a:ext cx="3429024" cy="1283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1" name="Picture 1" descr="D:\!#USEREBI#!\#SANDRO#\YPT2010\N13. Shrieking Rod\!!!!!Experimentebi!!!!!\Suratebi\DSC0625cccc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736"/>
            <a:ext cx="4523798" cy="414340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1406" y="5864386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 metal rod is held between two fingers and hit. Investigate how the sound produced depends on the position of holding and hitting the rod? </a:t>
            </a:r>
            <a:endParaRPr lang="ru-RU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844" y="60324"/>
            <a:ext cx="8715436" cy="43971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514350" indent="-514350"/>
            <a:r>
              <a:rPr lang="en-US" sz="2800" b="1" u="sng" dirty="0" smtClean="0">
                <a:solidFill>
                  <a:srgbClr val="0033CC"/>
                </a:solidFill>
              </a:rPr>
              <a:t> Experiments with Longitudinal Waves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-32" y="571481"/>
            <a:ext cx="90011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Aluminium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rod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0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=2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7·10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kg/m</a:t>
            </a:r>
            <a:r>
              <a:rPr lang="ru-RU" sz="20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  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=70×10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N/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L(Al)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= 5082.4 m/s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)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Length of the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rod 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l= 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1,2m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first harmonic:    	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2.4m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=2117 Hz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; nodes: 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0.6m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8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second harmonic:    	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1.2m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=4234 Hz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; nodes: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0.3m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0.9m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9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third harmonic:    	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0.8m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=6351 Hz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; nodes: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0.2m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0.6m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, 1.0 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9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If hold the rod in the  place where nods of several modes are placed all these modes will occur.</a:t>
            </a:r>
          </a:p>
          <a:p>
            <a:pPr marL="182563" algn="just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Touching the rod at the ends will stop the sound .                                             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holding in center</a:t>
            </a:r>
          </a:p>
          <a:p>
            <a:pPr marL="182563" algn="just"/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46" y="3929066"/>
            <a:ext cx="42862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857628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857628"/>
            <a:ext cx="25558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7429520" y="3929066"/>
            <a:ext cx="571504" cy="4286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8251057" y="4107661"/>
            <a:ext cx="785818" cy="28575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643966" y="3429000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/>
          </a:p>
        </p:txBody>
      </p:sp>
      <p:sp>
        <p:nvSpPr>
          <p:cNvPr id="19" name="Rectangle 18"/>
          <p:cNvSpPr/>
          <p:nvPr/>
        </p:nvSpPr>
        <p:spPr>
          <a:xfrm>
            <a:off x="7215206" y="3429000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000108"/>
            <a:ext cx="1000132" cy="598619"/>
          </a:xfrm>
          <a:prstGeom prst="rect">
            <a:avLst/>
          </a:prstGeom>
          <a:noFill/>
        </p:spPr>
      </p:pic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142984"/>
            <a:ext cx="1071570" cy="351187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000108"/>
            <a:ext cx="785818" cy="577336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2596" y="1071546"/>
            <a:ext cx="1029998" cy="557212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naxevarchril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6143636" y="3357562"/>
            <a:ext cx="304800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628" y="3571876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400" dirty="0" smtClean="0"/>
              <a:t>ხმები ფოლდერშია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" y="571480"/>
            <a:ext cx="91440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Aluminium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rod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0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=2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7·10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kg/m</a:t>
            </a:r>
            <a:r>
              <a:rPr lang="ru-RU" sz="20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  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=70×10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N/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L(Al)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= 5082.4 m/s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)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Length of the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rod 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l= 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0.75m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first harmonic:    	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1.5m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=3388 Hz  ;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nodes: 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0.37m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8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second harmonic:    	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0.75m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=6776 Hz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nodes: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0.19m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0.56m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9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third harmonic:    	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0.5m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=10 164 Hz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; nodes: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0.12m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0.37m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, 0.63 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9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If hold the rod in the  place where nods of several modes are placed all these modes will occur.</a:t>
            </a:r>
          </a:p>
          <a:p>
            <a:pPr marL="182563" algn="just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Touching the rod at the ends will stop the sound .</a:t>
            </a:r>
          </a:p>
          <a:p>
            <a:pPr marL="182563" algn="just"/>
            <a:endParaRPr lang="en-US" sz="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algn="just"/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holding in center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844" y="60324"/>
            <a:ext cx="8715436" cy="43971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514350" indent="-514350"/>
            <a:r>
              <a:rPr lang="en-US" sz="2800" b="1" u="sng" dirty="0" smtClean="0">
                <a:solidFill>
                  <a:srgbClr val="0033CC"/>
                </a:solidFill>
              </a:rPr>
              <a:t> Experiments with Longitudinal Waves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929066"/>
            <a:ext cx="4610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928794" y="3500438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143108" y="3929066"/>
            <a:ext cx="571504" cy="4286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86182" y="3500438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178959" y="4393413"/>
            <a:ext cx="1285884" cy="21431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929066"/>
            <a:ext cx="4143404" cy="28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500694" y="3571876"/>
            <a:ext cx="1500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holding at l/4</a:t>
            </a:r>
            <a:endParaRPr lang="ru-RU" sz="1600" dirty="0"/>
          </a:p>
        </p:txBody>
      </p:sp>
      <p:sp>
        <p:nvSpPr>
          <p:cNvPr id="14" name="Rectangle 13"/>
          <p:cNvSpPr/>
          <p:nvPr/>
        </p:nvSpPr>
        <p:spPr>
          <a:xfrm>
            <a:off x="7643834" y="3429000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7893867" y="3964785"/>
            <a:ext cx="500066" cy="4286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000108"/>
            <a:ext cx="1000132" cy="598619"/>
          </a:xfrm>
          <a:prstGeom prst="rect">
            <a:avLst/>
          </a:prstGeom>
          <a:noFill/>
        </p:spPr>
      </p:pic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142984"/>
            <a:ext cx="1071570" cy="351187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000108"/>
            <a:ext cx="857256" cy="629821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1030557"/>
            <a:ext cx="1000132" cy="541055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naxevarchril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2857488" y="3571876"/>
            <a:ext cx="304800" cy="304800"/>
          </a:xfrm>
          <a:prstGeom prst="rect">
            <a:avLst/>
          </a:prstGeom>
        </p:spPr>
      </p:pic>
      <p:pic>
        <p:nvPicPr>
          <p:cNvPr id="24" name="meotxedchrilivol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81439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7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" y="571480"/>
            <a:ext cx="91440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BRASS rod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8,5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kg/m</a:t>
            </a:r>
            <a:r>
              <a:rPr lang="ru-RU" sz="20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  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=95×10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N/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L(Br)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3480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m/s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)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Length of the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rod 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l= 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0.4m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first harmonic:    	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0.8m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=4350 Hz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nodes: 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0.2m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8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second harmonic:    	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0.4m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=8700 Hz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nodes: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0.1m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0.3m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9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third harmonic:    	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0.27m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=13 050 Hz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nodes: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0.07m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0.2m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, 0.33 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9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If hold the rod in the  place where nods of several modes are placed all these modes will occur.</a:t>
            </a:r>
          </a:p>
          <a:p>
            <a:pPr marL="182563" algn="just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Touching the rod at the ends will stop the sound .</a:t>
            </a:r>
          </a:p>
          <a:p>
            <a:pPr marL="182563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844" y="60324"/>
            <a:ext cx="8715436" cy="43971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514350" indent="-514350"/>
            <a:r>
              <a:rPr lang="en-US" sz="2800" b="1" u="sng" dirty="0" smtClean="0">
                <a:solidFill>
                  <a:srgbClr val="0033CC"/>
                </a:solidFill>
              </a:rPr>
              <a:t> Experiments with Longitudinal Waves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3929066"/>
            <a:ext cx="4875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-32" y="3500438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algn="just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holding in center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0364" y="3500438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321835" y="3964785"/>
            <a:ext cx="714380" cy="64294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714752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5500694" y="328612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algn="just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holding at 1/4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15272" y="3286124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8036743" y="3679033"/>
            <a:ext cx="500066" cy="4286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142984"/>
            <a:ext cx="1071570" cy="351187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000108"/>
            <a:ext cx="1000132" cy="598619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000108"/>
            <a:ext cx="857256" cy="629821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2596" y="1071546"/>
            <a:ext cx="1029998" cy="557212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meotxedcrhil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8267728" y="3338514"/>
            <a:ext cx="304800" cy="304800"/>
          </a:xfrm>
          <a:prstGeom prst="rect">
            <a:avLst/>
          </a:prstGeom>
        </p:spPr>
      </p:pic>
      <p:pic>
        <p:nvPicPr>
          <p:cNvPr id="24" name="naxevarchrili ubraxuno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3857620" y="35718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" y="571480"/>
            <a:ext cx="900118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STEEL rod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7,8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kg/m</a:t>
            </a:r>
            <a:r>
              <a:rPr lang="ru-RU" sz="20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  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=200×10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N/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L(St)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5150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m/s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)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Length of the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rod 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l= 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0.6m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first harmonic:    	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1.2m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=4291 Hz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nodes: 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0.3m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8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second harmonic:    	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0.6m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=8582 Hz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nodes: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0.15m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0.45m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9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third harmonic:    	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0.4m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=12 873 Hz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; nodes: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0.1m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0.3m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, 0.5 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9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If hold the rod in the  place where nods of several modes are placed all these modes will occur.</a:t>
            </a:r>
          </a:p>
          <a:p>
            <a:pPr marL="182563" algn="just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Touching the rod at the ends will stop the sound .</a:t>
            </a:r>
          </a:p>
          <a:p>
            <a:pPr marL="182563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844" y="60324"/>
            <a:ext cx="8715436" cy="43971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514350" indent="-514350"/>
            <a:r>
              <a:rPr lang="en-US" sz="2800" b="1" u="sng" dirty="0" smtClean="0">
                <a:solidFill>
                  <a:srgbClr val="0033CC"/>
                </a:solidFill>
              </a:rPr>
              <a:t> Experiments with Longitudinal Waves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000504"/>
            <a:ext cx="64293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643306" y="3500438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algn="just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holding in center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8" y="3500438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7215206" y="3488296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5822165" y="3893347"/>
            <a:ext cx="500066" cy="4286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500826" y="4429132"/>
            <a:ext cx="1357322" cy="21431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000108"/>
            <a:ext cx="1000132" cy="598619"/>
          </a:xfrm>
          <a:prstGeom prst="rect">
            <a:avLst/>
          </a:prstGeom>
          <a:noFill/>
        </p:spPr>
      </p:pic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142984"/>
            <a:ext cx="1071570" cy="351187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2596" y="1085838"/>
            <a:ext cx="1029998" cy="557212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9565" y="1013229"/>
            <a:ext cx="760021" cy="558383"/>
          </a:xfrm>
          <a:prstGeom prst="rect">
            <a:avLst/>
          </a:prstGeom>
          <a:noFill/>
        </p:spPr>
      </p:pic>
      <p:pic>
        <p:nvPicPr>
          <p:cNvPr id="17" name="miichril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286776" y="4572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488" y="60324"/>
            <a:ext cx="3500462" cy="43971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514350" indent="-514350"/>
            <a:r>
              <a:rPr lang="en-US" sz="2800" b="1" u="sng" dirty="0" smtClean="0">
                <a:solidFill>
                  <a:srgbClr val="0033CC"/>
                </a:solidFill>
              </a:rPr>
              <a:t> BENDING Waves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2844" y="500042"/>
            <a:ext cx="2214578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Wave equation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2844" y="3643314"/>
            <a:ext cx="8858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2150" y="2705099"/>
            <a:ext cx="1851288" cy="723901"/>
          </a:xfrm>
          <a:prstGeom prst="rect">
            <a:avLst/>
          </a:prstGeom>
          <a:noFill/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 descr="Fig3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000760" y="428604"/>
            <a:ext cx="2928958" cy="230981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1406" y="928670"/>
            <a:ext cx="885831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Eyler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-Bernoulli beam theory equation of motion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displacement normal to rod axis.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Radius of Gyration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":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is distance from central axis of rod.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Here shear deformations and rotary inertia are neglected.</a:t>
            </a: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3" y="1357298"/>
            <a:ext cx="2643206" cy="905207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0" y="4131238"/>
            <a:ext cx="714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Harmonic solutions are of the following form: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533910"/>
            <a:ext cx="2197336" cy="395288"/>
          </a:xfrm>
          <a:prstGeom prst="rect">
            <a:avLst/>
          </a:prstGeom>
          <a:noFill/>
        </p:spPr>
      </p:pic>
      <p:pic>
        <p:nvPicPr>
          <p:cNvPr id="28" name="Picture 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000636"/>
            <a:ext cx="2463382" cy="357190"/>
          </a:xfrm>
          <a:prstGeom prst="rect">
            <a:avLst/>
          </a:prstGeom>
          <a:noFill/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000636"/>
            <a:ext cx="6195399" cy="35719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0" y="6100724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Velocity is dependent on frequency. So here is </a:t>
            </a:r>
            <a:r>
              <a:rPr lang="en-US" sz="2000" b="1" i="1" u="sng" dirty="0" smtClean="0">
                <a:solidFill>
                  <a:srgbClr val="FF33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dispersion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6072206"/>
            <a:ext cx="1910509" cy="500066"/>
          </a:xfrm>
          <a:prstGeom prst="rect">
            <a:avLst/>
          </a:prstGeom>
          <a:noFill/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572140"/>
            <a:ext cx="928694" cy="326574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1285852" y="5572140"/>
            <a:ext cx="3672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is the wave (propagation) number.</a:t>
            </a:r>
            <a:endParaRPr lang="ru-RU" dirty="0"/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2643182"/>
            <a:ext cx="286994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angle 34"/>
          <p:cNvSpPr/>
          <p:nvPr/>
        </p:nvSpPr>
        <p:spPr>
          <a:xfrm>
            <a:off x="71406" y="6581025"/>
            <a:ext cx="3857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Rossing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Fletcher “Physics of Musical Instruments”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406" y="71414"/>
            <a:ext cx="8929750" cy="3571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Frequency Modes of Standing Bending Waves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Frequency modes depend on the end conditions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our task we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consider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FREE end - no torque and no shearing force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They give restrictions on standing wave frequencies: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And wave lengths: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714356"/>
            <a:ext cx="866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857364"/>
            <a:ext cx="3895725" cy="561975"/>
          </a:xfrm>
          <a:prstGeom prst="rect">
            <a:avLst/>
          </a:prstGeom>
          <a:noFill/>
        </p:spPr>
      </p:pic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4682" y="2500306"/>
            <a:ext cx="6874904" cy="1071570"/>
          </a:xfrm>
          <a:prstGeom prst="rect">
            <a:avLst/>
          </a:prstGeom>
          <a:noFill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8492" y="3786190"/>
            <a:ext cx="4152334" cy="714380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6" y="4571984"/>
            <a:ext cx="900115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857364"/>
            <a:ext cx="1910509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6684" y="71414"/>
            <a:ext cx="6645910" cy="477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357166"/>
            <a:ext cx="200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obtain actual frequencies multiply by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857232"/>
            <a:ext cx="561975" cy="600075"/>
          </a:xfrm>
          <a:prstGeom prst="rect">
            <a:avLst/>
          </a:prstGeo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5105957"/>
            <a:ext cx="914403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Note: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Frequencies for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bending waves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 sufficiently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lower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the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longitudinal waves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due to extra coefficient      .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Higher modes are vanishing very rapidly.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Waves are damped for supported or clamped ends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357826"/>
            <a:ext cx="123825" cy="43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844" y="60324"/>
            <a:ext cx="8715436" cy="43971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514350" indent="-514350"/>
            <a:r>
              <a:rPr lang="en-US" sz="2800" b="1" u="sng" dirty="0" smtClean="0">
                <a:solidFill>
                  <a:srgbClr val="0033CC"/>
                </a:solidFill>
              </a:rPr>
              <a:t> Experiments with BENDING Waves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-32" y="571480"/>
            <a:ext cx="900118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Aluminium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rod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0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=2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7·10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kg/m</a:t>
            </a:r>
            <a:r>
              <a:rPr lang="ru-RU" sz="20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  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=70×10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N/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L(Al)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= 5082.4 m/s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)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FREE Ends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      ;                                 ;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Length of the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rod 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l= 1,2m   ; Radii: a=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0.005m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b=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0.004m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; K=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0.0032m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first harmonic:    	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1,596m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40 Hz ;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nodes: 0.27m ,  0,93m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8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second harmonic:    	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0,96m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=110 Hz ;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nodes: 0.16m ,  0.6m ,  1.04m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9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third harmonic:    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B3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0.69m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=215 Hz;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nodes: 0.11m, 0.43m, 0.77m,  1.09m</a:t>
            </a:r>
          </a:p>
          <a:p>
            <a:pPr marL="182563"/>
            <a:endParaRPr lang="en-US" sz="9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algn="just"/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2456" y="857232"/>
            <a:ext cx="4767262" cy="835209"/>
          </a:xfrm>
          <a:prstGeom prst="rect">
            <a:avLst/>
          </a:prstGeom>
          <a:noFill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1838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4731" y="3786190"/>
            <a:ext cx="1914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1843" y="3786190"/>
            <a:ext cx="2047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4357694"/>
            <a:ext cx="3286148" cy="233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4786322"/>
            <a:ext cx="933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7072330" y="4286256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algn="just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holding in center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7" y="1071546"/>
            <a:ext cx="1500198" cy="521027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544414"/>
            <a:ext cx="3286148" cy="565359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128699"/>
            <a:ext cx="1657350" cy="371475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#USEREBI#\#SANDRO#\YPT\N1. Электромагнитная пушка\CIMG4654.AVI_000026359.jpg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7518" y="4500570"/>
            <a:ext cx="3328157" cy="2000264"/>
          </a:xfrm>
          <a:prstGeom prst="rect">
            <a:avLst/>
          </a:prstGeom>
          <a:noFill/>
        </p:spPr>
      </p:pic>
      <p:pic>
        <p:nvPicPr>
          <p:cNvPr id="27" name="L-2 Transverse Bolo Mochril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7643834" y="507207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" y="500042"/>
            <a:ext cx="91440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STEEL rod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7,8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kg/m</a:t>
            </a:r>
            <a:r>
              <a:rPr lang="ru-RU" sz="2000" b="1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  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=200×10</a:t>
            </a:r>
            <a:r>
              <a:rPr lang="en-US" sz="2000" b="1" i="1" baseline="30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N/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; 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L(St)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5150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m/s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)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FREE Ends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      ;                             ;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Length of the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rod 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l= 0.6m ; Radius a= 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0.007m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;  K=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0.0035m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first harmonic:    	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0.8m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190 Hz ;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nodes: 0.13m , 0.47m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8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second harmonic:    	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=0.48m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525Hz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nodes: 0.08m , 0.3m , 0.52m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9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en-US" dirty="0" smtClean="0">
                <a:latin typeface="Arial" pitchFamily="34" charset="0"/>
                <a:cs typeface="Arial" pitchFamily="34" charset="0"/>
              </a:rPr>
              <a:t>The third harmonic:   </a:t>
            </a:r>
            <a:r>
              <a:rPr lang="el-GR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B3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0.34m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1029Hz</a:t>
            </a:r>
            <a:r>
              <a:rPr lang="en-US" sz="2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nodes: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0.056m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0.21m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0.39m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0.544m</a:t>
            </a:r>
            <a:endParaRPr lang="en-US" sz="20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endParaRPr lang="en-US" sz="900" b="1" i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If hold the rod in the  place where nods of several modes are placed all these modes will occur.</a:t>
            </a:r>
          </a:p>
          <a:p>
            <a:pPr marL="182563" algn="just"/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Touching the rod at the ends will stop the sound .</a:t>
            </a:r>
          </a:p>
          <a:p>
            <a:pPr marL="182563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82563" algn="just"/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844" y="60324"/>
            <a:ext cx="8715436" cy="43971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514350" indent="-514350"/>
            <a:r>
              <a:rPr lang="en-US" sz="2800" b="1" u="sng" dirty="0" smtClean="0">
                <a:solidFill>
                  <a:srgbClr val="0033CC"/>
                </a:solidFill>
              </a:rPr>
              <a:t> Experiments with BENDING Waves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9580" y="866763"/>
            <a:ext cx="4838700" cy="847725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093" y="1123936"/>
            <a:ext cx="866775" cy="3048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572008"/>
            <a:ext cx="6534151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7000892" y="4416990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algn="just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holding at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0.3m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81738"/>
            <a:ext cx="3429024" cy="58994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9322" y="4143380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="1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4714876" y="4429132"/>
            <a:ext cx="1285884" cy="35719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071546"/>
            <a:ext cx="1657350" cy="371475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yvelchril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7500958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smtClean="0"/>
              <a:t>Beats</a:t>
            </a:r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48459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14348" y="3643314"/>
            <a:ext cx="2357454" cy="1571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14348" y="1571612"/>
            <a:ext cx="2357454" cy="1571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14876" y="107154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Sound in Experiments </a:t>
            </a:r>
            <a:r>
              <a:rPr lang="en-US" smtClean="0">
                <a:solidFill>
                  <a:srgbClr val="92D050"/>
                </a:solidFill>
              </a:rPr>
              <a:t>sometimes</a:t>
            </a:r>
            <a:r>
              <a:rPr lang="en-US" smtClean="0"/>
              <a:t> became </a:t>
            </a:r>
            <a:r>
              <a:rPr lang="en-US" smtClean="0">
                <a:solidFill>
                  <a:srgbClr val="92D050"/>
                </a:solidFill>
              </a:rPr>
              <a:t>stornger, sometimes weaker.</a:t>
            </a:r>
            <a:r>
              <a:rPr lang="en-US" smtClean="0"/>
              <a:t> </a:t>
            </a: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14876" y="185736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This was </a:t>
            </a:r>
            <a:r>
              <a:rPr lang="en-US" smtClean="0">
                <a:solidFill>
                  <a:srgbClr val="FF3300"/>
                </a:solidFill>
              </a:rPr>
              <a:t>because of Beats</a:t>
            </a:r>
            <a:r>
              <a:rPr lang="en-US" smtClean="0"/>
              <a:t>.</a:t>
            </a: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14876" y="242886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FF0000"/>
                </a:solidFill>
              </a:rPr>
              <a:t>beat</a:t>
            </a:r>
            <a:r>
              <a:rPr lang="en-US" smtClean="0"/>
              <a:t> is an </a:t>
            </a:r>
            <a:r>
              <a:rPr lang="en-US" smtClean="0">
                <a:solidFill>
                  <a:srgbClr val="C00000"/>
                </a:solidFill>
              </a:rPr>
              <a:t>interference</a:t>
            </a:r>
            <a:r>
              <a:rPr lang="en-US" smtClean="0"/>
              <a:t> between </a:t>
            </a:r>
            <a:r>
              <a:rPr lang="en-US" smtClean="0">
                <a:solidFill>
                  <a:srgbClr val="DEA900"/>
                </a:solidFill>
              </a:rPr>
              <a:t>two sounds </a:t>
            </a:r>
            <a:r>
              <a:rPr lang="en-US" smtClean="0"/>
              <a:t>of </a:t>
            </a:r>
            <a:r>
              <a:rPr lang="en-US" smtClean="0">
                <a:solidFill>
                  <a:srgbClr val="DEA900"/>
                </a:solidFill>
              </a:rPr>
              <a:t>slightly different frequencies.</a:t>
            </a:r>
            <a:endParaRPr lang="ru-RU"/>
          </a:p>
        </p:txBody>
      </p:sp>
      <p:pic>
        <p:nvPicPr>
          <p:cNvPr id="30724" name="Picture 4" descr="C:\Documents and Settings\Sandro\Desktop\super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00438"/>
            <a:ext cx="3286148" cy="32861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57224" y="600076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F0"/>
                </a:solidFill>
              </a:rPr>
              <a:t>Our experimental Beats</a:t>
            </a:r>
            <a:endParaRPr lang="ru-RU" sz="2400">
              <a:solidFill>
                <a:srgbClr val="00B0F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1750199" y="5536421"/>
            <a:ext cx="571504" cy="35719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358246" cy="5643602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Wave types in rod</a:t>
            </a:r>
          </a:p>
          <a:p>
            <a:pPr marL="514350" indent="38100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Longitudinal  Waves</a:t>
            </a:r>
          </a:p>
          <a:p>
            <a:pPr marL="514350" indent="38100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Bending Waves</a:t>
            </a:r>
          </a:p>
          <a:p>
            <a:pPr marL="514350" indent="38100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Torsion waves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   </a:t>
            </a:r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Longitudinal waves</a:t>
            </a:r>
          </a:p>
          <a:p>
            <a:pPr marL="514350" indent="381000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C00000"/>
                </a:solidFill>
              </a:rPr>
              <a:t>Wave equation</a:t>
            </a:r>
          </a:p>
          <a:p>
            <a:pPr marL="514350" indent="381000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C00000"/>
                </a:solidFill>
              </a:rPr>
              <a:t>Solution of Wave equation</a:t>
            </a:r>
          </a:p>
          <a:p>
            <a:pPr marL="514350" indent="381000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C00000"/>
                </a:solidFill>
              </a:rPr>
              <a:t>Frequency modes ; Node positions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   </a:t>
            </a:r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Experiments with Longitudinal waves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d)    </a:t>
            </a:r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Bending waves</a:t>
            </a:r>
          </a:p>
          <a:p>
            <a:pPr marL="514350" indent="381000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C00000"/>
                </a:solidFill>
              </a:rPr>
              <a:t>Wave equation</a:t>
            </a:r>
          </a:p>
          <a:p>
            <a:pPr marL="514350" indent="381000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C00000"/>
                </a:solidFill>
              </a:rPr>
              <a:t>Solution of Wave equation</a:t>
            </a:r>
          </a:p>
          <a:p>
            <a:pPr marL="514350" indent="381000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C00000"/>
                </a:solidFill>
              </a:rPr>
              <a:t>Frequency modes ; Node positions</a:t>
            </a:r>
          </a:p>
          <a:p>
            <a:pPr marL="452438" indent="-452438"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e)    </a:t>
            </a:r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Experiments with Bending waves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f)     </a:t>
            </a:r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</a:t>
            </a:r>
          </a:p>
          <a:p>
            <a:pPr marL="514350" indent="476250">
              <a:buFont typeface="Wingdings" pitchFamily="2" charset="2"/>
              <a:buChar char="v"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>
              <a:buNone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8794" y="0"/>
            <a:ext cx="46951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DEA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Presentation Plan</a:t>
            </a:r>
            <a:endParaRPr lang="ru-RU" sz="4800" b="1" cap="none" spc="0" dirty="0">
              <a:ln w="11430"/>
              <a:solidFill>
                <a:srgbClr val="DEA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Sound Damping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571480"/>
            <a:ext cx="734228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3585993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Sound damps exponentially</a:t>
            </a:r>
          </a:p>
          <a:p>
            <a:endParaRPr lang="en-US" dirty="0" smtClean="0">
              <a:solidFill>
                <a:srgbClr val="FF330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</a:rPr>
              <a:t>Damping is higher for higher frequencies.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We saw it comparing damping for transverse and longitudinal waves.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85825" y="2847982"/>
            <a:ext cx="5562600" cy="1581150"/>
          </a:xfrm>
          <a:custGeom>
            <a:avLst/>
            <a:gdLst>
              <a:gd name="connsiteX0" fmla="*/ 0 w 5562600"/>
              <a:gd name="connsiteY0" fmla="*/ 1581150 h 1581150"/>
              <a:gd name="connsiteX1" fmla="*/ 714375 w 5562600"/>
              <a:gd name="connsiteY1" fmla="*/ 504825 h 1581150"/>
              <a:gd name="connsiteX2" fmla="*/ 2600325 w 5562600"/>
              <a:gd name="connsiteY2" fmla="*/ 114300 h 1581150"/>
              <a:gd name="connsiteX3" fmla="*/ 5562600 w 5562600"/>
              <a:gd name="connsiteY3" fmla="*/ 0 h 1581150"/>
              <a:gd name="connsiteX4" fmla="*/ 5562600 w 5562600"/>
              <a:gd name="connsiteY4" fmla="*/ 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2600" h="1581150">
                <a:moveTo>
                  <a:pt x="0" y="1581150"/>
                </a:moveTo>
                <a:cubicBezTo>
                  <a:pt x="140494" y="1165225"/>
                  <a:pt x="280988" y="749300"/>
                  <a:pt x="714375" y="504825"/>
                </a:cubicBezTo>
                <a:cubicBezTo>
                  <a:pt x="1147762" y="260350"/>
                  <a:pt x="1792287" y="198438"/>
                  <a:pt x="2600325" y="114300"/>
                </a:cubicBezTo>
                <a:cubicBezTo>
                  <a:pt x="3408363" y="30162"/>
                  <a:pt x="5562600" y="0"/>
                  <a:pt x="5562600" y="0"/>
                </a:cubicBezTo>
                <a:lnTo>
                  <a:pt x="5562600" y="0"/>
                </a:lnTo>
              </a:path>
            </a:pathLst>
          </a:custGeom>
          <a:ln w="539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06" y="4809192"/>
            <a:ext cx="8929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Internal Damping             The "decay time"</a:t>
            </a:r>
          </a:p>
          <a:p>
            <a:endParaRPr lang="en-US" dirty="0" smtClean="0"/>
          </a:p>
          <a:p>
            <a:r>
              <a:rPr lang="en-US" dirty="0" smtClean="0"/>
              <a:t>- Air damping.                      The "decay time"</a:t>
            </a:r>
          </a:p>
          <a:p>
            <a:endParaRPr lang="en-US" dirty="0" smtClean="0"/>
          </a:p>
          <a:p>
            <a:r>
              <a:rPr lang="en-US" dirty="0" smtClean="0"/>
              <a:t>- Transfer of energy to other systems (e.g. supports)                                 </a:t>
            </a:r>
            <a:r>
              <a:rPr lang="en-US" sz="1600" i="1" dirty="0" smtClean="0"/>
              <a:t>(G- "energy conductance")</a:t>
            </a:r>
            <a:endParaRPr lang="ru-RU" sz="1600" i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5381641"/>
            <a:ext cx="1095375" cy="33337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57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805508"/>
            <a:ext cx="1143000" cy="552450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714884"/>
            <a:ext cx="904875" cy="552450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282" y="6366711"/>
            <a:ext cx="3857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Rossing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Fletcher “Physics of Musical Instruments”</a:t>
            </a:r>
            <a:endParaRPr lang="ru-RU" sz="1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643314"/>
            <a:ext cx="1222384" cy="500066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C9396"/>
                </a:solidFill>
              </a:rPr>
              <a:t>Conclusion</a:t>
            </a:r>
            <a:endParaRPr lang="ru-RU" b="1" dirty="0">
              <a:solidFill>
                <a:srgbClr val="0C93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14356"/>
            <a:ext cx="8358246" cy="578647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There are different types of waves in the rod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type of wave depends on how do we hit the rod.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frequency of standing wave depends on where we hold the rod.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frequencies of bending waves are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lower than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compression waves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Damping of the waves depends on frequency</a:t>
            </a:r>
          </a:p>
          <a:p>
            <a:endParaRPr lang="en-US" sz="24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516" y="2643182"/>
            <a:ext cx="7723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 for your attention!</a:t>
            </a:r>
            <a:endParaRPr lang="en-US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8" y="60324"/>
            <a:ext cx="3500462" cy="43971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marL="514350" indent="-514350"/>
            <a:r>
              <a:rPr lang="en-US" sz="3200" b="1" u="sng" dirty="0" smtClean="0">
                <a:solidFill>
                  <a:srgbClr val="0033CC"/>
                </a:solidFill>
              </a:rPr>
              <a:t> Wave types in rod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3119" y="1714488"/>
            <a:ext cx="34194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94" y="3171830"/>
            <a:ext cx="3429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-32" y="714356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(A)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Quasi-longitudinal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Compression waves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 a thin rod</a:t>
            </a:r>
          </a:p>
          <a:p>
            <a:pPr marL="355600"/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Quasi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longitudinal due to transverse strains– as rod stretches, it grows thinner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94" y="785794"/>
            <a:ext cx="3429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-32" y="1643050"/>
            <a:ext cx="5572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(B)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Bending waves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 a thin rod</a:t>
            </a:r>
          </a:p>
          <a:p>
            <a:pPr marL="355600"/>
            <a:r>
              <a:rPr lang="en-US" sz="1600" dirty="0" smtClean="0">
                <a:latin typeface="Arial" pitchFamily="34" charset="0"/>
                <a:cs typeface="Arial" pitchFamily="34" charset="0"/>
              </a:rPr>
              <a:t>Bending waves involve both compression and share strains.</a:t>
            </a:r>
          </a:p>
          <a:p>
            <a:pPr marL="355600"/>
            <a:r>
              <a:rPr lang="en-US" sz="1600" dirty="0" smtClean="0">
                <a:latin typeface="Arial" pitchFamily="34" charset="0"/>
                <a:cs typeface="Arial" pitchFamily="34" charset="0"/>
              </a:rPr>
              <a:t>Their velocity depends on frequency - they are </a:t>
            </a:r>
            <a:r>
              <a:rPr lang="en-US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DISPERSIVE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2" y="2928934"/>
            <a:ext cx="5572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(C)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Torsion waves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 a thin rod</a:t>
            </a:r>
          </a:p>
          <a:p>
            <a:pPr marL="355600"/>
            <a:r>
              <a:rPr lang="en-US" sz="1600" dirty="0" smtClean="0">
                <a:latin typeface="Arial" pitchFamily="34" charset="0"/>
                <a:cs typeface="Arial" pitchFamily="34" charset="0"/>
              </a:rPr>
              <a:t>A lateral displacement 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which varies with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gives rise to a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shear strain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55600"/>
            <a:r>
              <a:rPr lang="en-US" sz="1600" dirty="0" smtClean="0">
                <a:latin typeface="Arial" pitchFamily="34" charset="0"/>
                <a:cs typeface="Arial" pitchFamily="34" charset="0"/>
              </a:rPr>
              <a:t>In a thin rod torsion shear waves travel at a speed which is always little less then longitudinal wave speed</a:t>
            </a:r>
            <a:r>
              <a:rPr lang="en-US" sz="1600" dirty="0" smtClean="0"/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3148071" y="3066980"/>
            <a:ext cx="276091" cy="3429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285720" y="4572008"/>
            <a:ext cx="642941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/>
          <p:cNvSpPr/>
          <p:nvPr/>
        </p:nvSpPr>
        <p:spPr>
          <a:xfrm rot="5400000">
            <a:off x="428597" y="4357693"/>
            <a:ext cx="3571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00100" y="4786322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28728" y="4335669"/>
            <a:ext cx="4071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(A)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type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Compression waves 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(in ideal case)</a:t>
            </a:r>
            <a:endParaRPr lang="ru-RU" sz="14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1933625" y="4710054"/>
            <a:ext cx="276091" cy="3429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22"/>
          <p:cNvSpPr/>
          <p:nvPr/>
        </p:nvSpPr>
        <p:spPr>
          <a:xfrm>
            <a:off x="142844" y="5429264"/>
            <a:ext cx="3571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23"/>
          <p:cNvSpPr/>
          <p:nvPr/>
        </p:nvSpPr>
        <p:spPr>
          <a:xfrm rot="5400000">
            <a:off x="321439" y="5322107"/>
            <a:ext cx="642941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429390" y="6071412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14414" y="5691862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(B)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– type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Bending waves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(A)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type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Compression waves</a:t>
            </a:r>
            <a:endParaRPr lang="ru-RU" sz="14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43570" y="6000768"/>
            <a:ext cx="78581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29"/>
          <p:cNvSpPr/>
          <p:nvPr/>
        </p:nvSpPr>
        <p:spPr>
          <a:xfrm rot="5400000">
            <a:off x="5393537" y="5179231"/>
            <a:ext cx="642941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30"/>
          <p:cNvSpPr/>
          <p:nvPr/>
        </p:nvSpPr>
        <p:spPr>
          <a:xfrm>
            <a:off x="5214944" y="5286388"/>
            <a:ext cx="357188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5499900" y="5928536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286512" y="5047790"/>
            <a:ext cx="27861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(C)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– type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Torsion waves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(B)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– type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Bending waves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(A)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type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Compression waves</a:t>
            </a:r>
            <a:endParaRPr lang="ru-RU" sz="14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71604" y="4929198"/>
            <a:ext cx="3571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Also if sliding fingers along the rod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500042"/>
            <a:ext cx="2714644" cy="3571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Wave equation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488" y="60324"/>
            <a:ext cx="3500462" cy="43971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514350" indent="-514350"/>
            <a:r>
              <a:rPr lang="en-US" sz="2800" b="1" u="sng" dirty="0" smtClean="0">
                <a:solidFill>
                  <a:srgbClr val="0033CC"/>
                </a:solidFill>
              </a:rPr>
              <a:t> Longitudinal Waves</a:t>
            </a:r>
          </a:p>
        </p:txBody>
      </p:sp>
      <p:pic>
        <p:nvPicPr>
          <p:cNvPr id="5" name="Picture 4" descr="figur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86380" y="642918"/>
            <a:ext cx="3357585" cy="169068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406" y="1071546"/>
            <a:ext cx="5929354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82563" lvl="0" indent="-1825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Short segment of length </a:t>
            </a:r>
            <a:r>
              <a:rPr lang="en-US" sz="1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endParaRPr lang="en-US" sz="1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lvl="0" indent="-1825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Cross-section area </a:t>
            </a:r>
            <a:r>
              <a:rPr lang="en-US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 </a:t>
            </a:r>
          </a:p>
          <a:p>
            <a:pPr marL="182563" lvl="0" indent="-1825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Force </a:t>
            </a:r>
            <a:r>
              <a:rPr lang="en-US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F(x)</a:t>
            </a:r>
          </a:p>
          <a:p>
            <a:pPr marL="182563" lvl="0" indent="-1825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plane at 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moves a distance </a:t>
            </a:r>
            <a:r>
              <a:rPr lang="en-US" sz="1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 the right</a:t>
            </a:r>
          </a:p>
          <a:p>
            <a:pPr marL="182563" lvl="0" indent="-1825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Stress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F/S</a:t>
            </a:r>
          </a:p>
          <a:p>
            <a:pPr marL="182563" lvl="0" indent="-1825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Strain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(change in length per unit of original length) </a:t>
            </a:r>
            <a:r>
              <a:rPr lang="en-US" sz="1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∂w/</a:t>
            </a:r>
            <a:r>
              <a:rPr lang="en-US" sz="19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∂x</a:t>
            </a:r>
            <a:endParaRPr lang="en-US" sz="19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lvl="0" indent="-18256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Young’s module </a:t>
            </a:r>
            <a:r>
              <a:rPr lang="en-US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marL="182563" lvl="0" indent="-182563">
              <a:spcBef>
                <a:spcPct val="20000"/>
              </a:spcBef>
            </a:pPr>
            <a:endParaRPr lang="en-US" sz="16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lvl="0" indent="-87313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1600" i="0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406" y="3143248"/>
            <a:ext cx="8929750" cy="3714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Hooke’s law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 							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(1)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1800" b="1" i="0" u="sng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net force: </a:t>
            </a:r>
          </a:p>
          <a:p>
            <a:pPr marL="342900" lvl="0" indent="-342900">
              <a:spcBef>
                <a:spcPct val="20000"/>
              </a:spcBef>
            </a:pPr>
            <a:endParaRPr lang="en-US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Newton’s  second law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or										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(2)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b="1" i="0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/>
              <a:t>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one-dimensional wave equation for waves with a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velocity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								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(3)</a:t>
            </a:r>
          </a:p>
          <a:p>
            <a:pPr marL="342900" lvl="0" indent="-342900">
              <a:spcBef>
                <a:spcPct val="20000"/>
              </a:spcBef>
            </a:pPr>
            <a:endParaRPr kumimoji="0" lang="ru-RU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000372"/>
            <a:ext cx="1057275" cy="62865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6584" y="3643314"/>
            <a:ext cx="4631564" cy="571504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2921" y="4286256"/>
            <a:ext cx="4238037" cy="600076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000641"/>
            <a:ext cx="2590800" cy="714375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8388" y="6129359"/>
            <a:ext cx="1569430" cy="514351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7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2844" y="142852"/>
            <a:ext cx="3643338" cy="4286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Solution of Wave equation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" y="642918"/>
            <a:ext cx="90011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Let us search the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harmonic standing wave modes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the form: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Substituting in (2) gives: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This yields: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Where the wave number				.                                                 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(4)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Boundary conditions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for both (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x=0 ; x=l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ends free: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This gives :  		;   						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i.e.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Frequency modes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							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(5)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 lengths: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						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(6)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 solution:					;         ;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6495" y="642918"/>
            <a:ext cx="2821785" cy="376238"/>
          </a:xfrm>
          <a:prstGeom prst="rect">
            <a:avLst/>
          </a:prstGeom>
          <a:noFill/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071546"/>
            <a:ext cx="1771650" cy="590550"/>
          </a:xfrm>
          <a:prstGeom prst="rect">
            <a:avLst/>
          </a:prstGeom>
          <a:noFill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1047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866891"/>
            <a:ext cx="3404700" cy="347663"/>
          </a:xfrm>
          <a:prstGeom prst="rect">
            <a:avLst/>
          </a:prstGeom>
          <a:noFill/>
        </p:spPr>
      </p:pic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338382"/>
            <a:ext cx="2222156" cy="376238"/>
          </a:xfrm>
          <a:prstGeom prst="rect">
            <a:avLst/>
          </a:prstGeom>
          <a:noFill/>
        </p:spPr>
      </p:pic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5091" y="3071810"/>
            <a:ext cx="2577371" cy="571504"/>
          </a:xfrm>
          <a:prstGeom prst="rect">
            <a:avLst/>
          </a:prstGeom>
          <a:noFill/>
        </p:spPr>
      </p:pic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485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34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3197" y="4010031"/>
            <a:ext cx="671349" cy="347663"/>
          </a:xfrm>
          <a:prstGeom prst="rect">
            <a:avLst/>
          </a:prstGeom>
          <a:noFill/>
        </p:spPr>
      </p:pic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36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5725" y="3857628"/>
            <a:ext cx="4448175" cy="514350"/>
          </a:xfrm>
          <a:prstGeom prst="rect">
            <a:avLst/>
          </a:prstGeom>
          <a:noFill/>
        </p:spPr>
      </p:pic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38" name="Picture 2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2278" y="4572008"/>
            <a:ext cx="3924300" cy="628650"/>
          </a:xfrm>
          <a:prstGeom prst="rect">
            <a:avLst/>
          </a:prstGeom>
          <a:noFill/>
        </p:spPr>
      </p:pic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40" name="Picture 2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8" y="5214950"/>
            <a:ext cx="3524250" cy="742950"/>
          </a:xfrm>
          <a:prstGeom prst="rect">
            <a:avLst/>
          </a:prstGeom>
          <a:noFill/>
        </p:spPr>
      </p:pic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42" name="Picture 2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6072206"/>
            <a:ext cx="3876970" cy="538163"/>
          </a:xfrm>
          <a:prstGeom prst="rect">
            <a:avLst/>
          </a:prstGeom>
          <a:noFill/>
        </p:spPr>
      </p:pic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44" name="Picture 2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6104023"/>
            <a:ext cx="1428760" cy="468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142852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Standing wave modes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52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428868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857760"/>
            <a:ext cx="350046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2844" y="642918"/>
            <a:ext cx="485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First Harmonic: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Wave length: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Frequency: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Nod positions:    </a:t>
            </a:r>
            <a:endParaRPr lang="ru-RU" sz="1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928670"/>
            <a:ext cx="714379" cy="29459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214422"/>
            <a:ext cx="1000132" cy="598619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928802"/>
            <a:ext cx="285752" cy="24713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42844" y="2430844"/>
            <a:ext cx="48577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Second Harmonic: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Wave length: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Frequency:                                  </a:t>
            </a:r>
            <a:r>
              <a:rPr lang="en-US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16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Nod positions:             ;  </a:t>
            </a:r>
            <a:endParaRPr lang="ru-RU" sz="1600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714620"/>
            <a:ext cx="642942" cy="321471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000372"/>
            <a:ext cx="1000132" cy="598619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700976"/>
            <a:ext cx="285752" cy="247137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714752"/>
            <a:ext cx="428628" cy="268943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142844" y="4286256"/>
            <a:ext cx="485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Third Harmonic: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Wave length: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Frequency:                                    </a:t>
            </a:r>
            <a:r>
              <a:rPr lang="en-US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16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Nod positions:             ;          ;</a:t>
            </a:r>
            <a:endParaRPr lang="ru-RU" sz="1600" dirty="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631664"/>
            <a:ext cx="785817" cy="583286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5343538"/>
            <a:ext cx="1143008" cy="585792"/>
          </a:xfrm>
          <a:prstGeom prst="rect">
            <a:avLst/>
          </a:prstGeom>
          <a:noFill/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6286520"/>
            <a:ext cx="285752" cy="247137"/>
          </a:xfrm>
          <a:prstGeom prst="rect">
            <a:avLst/>
          </a:prstGeom>
          <a:noFill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6286520"/>
            <a:ext cx="285752" cy="247137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3" y="6303329"/>
            <a:ext cx="428628" cy="268943"/>
          </a:xfrm>
          <a:prstGeom prst="rect">
            <a:avLst/>
          </a:prstGeom>
          <a:noFill/>
        </p:spPr>
      </p:pic>
      <p:pic>
        <p:nvPicPr>
          <p:cNvPr id="37" name="Picture 2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357298"/>
            <a:ext cx="1071570" cy="35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1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All modes 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n = 0, 1, 2, 3, 4, 5, … ) of vibration of the rod all have the same longitudinal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speed of propagation of sound in the rod                   =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6072206"/>
            <a:ext cx="1071570" cy="35118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8726276" cy="424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285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modal frequencies, wavelengths, and the locations of nodes and anti-nodes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the first nine harmonics associated with a vibrating rod of length, 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844" y="60324"/>
            <a:ext cx="8715436" cy="43971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514350" indent="-514350"/>
            <a:r>
              <a:rPr lang="en-US" sz="2800" b="1" u="sng" dirty="0" smtClean="0">
                <a:solidFill>
                  <a:srgbClr val="0033CC"/>
                </a:solidFill>
              </a:rPr>
              <a:t> Experiments with Longitudinal Waves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2844" y="714356"/>
            <a:ext cx="6572296" cy="2643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To make rod sound 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clearer and louder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we shall:</a:t>
            </a:r>
          </a:p>
          <a:p>
            <a:pPr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55600" indent="-35560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Hit the rod </a:t>
            </a: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as fast as possible</a:t>
            </a:r>
          </a:p>
          <a:p>
            <a:pPr marL="355600" indent="-35560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Hit it </a:t>
            </a: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not very hard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because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harmonicity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of waves will be violated.</a:t>
            </a:r>
          </a:p>
          <a:p>
            <a:pPr marL="355600" indent="-35560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Hit the rod with thing, that </a:t>
            </a: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doesn't produce good sound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(e.g. Ebonite Rod), not to interrupt Main one.</a:t>
            </a:r>
          </a:p>
          <a:p>
            <a:pPr marL="355600" indent="-35560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Try to hit it </a:t>
            </a: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vertically or horizontally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not intermediate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old a rod at its center and hit it with a malle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785794"/>
            <a:ext cx="228601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614749"/>
            <a:ext cx="2714612" cy="21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4282" y="4786322"/>
            <a:ext cx="8715436" cy="1808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Also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sliding of hand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down the length of the rod. </a:t>
            </a:r>
          </a:p>
          <a:p>
            <a:pPr marL="182563" indent="-182563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Addition 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Rosin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makes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fingers more sticky.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pitch</a:t>
            </a:r>
            <a:r>
              <a:rPr lang="en-US" dirty="0" smtClean="0">
                <a:solidFill>
                  <a:srgbClr val="DEA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the sound can be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by changing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holding places of the Rod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 by changing the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length of the rod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itself.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Documents and Settings\Sandro\Desktop\Gum-Rosi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448065"/>
            <a:ext cx="1817194" cy="1195381"/>
          </a:xfrm>
          <a:prstGeom prst="rect">
            <a:avLst/>
          </a:prstGeom>
          <a:noFill/>
        </p:spPr>
      </p:pic>
      <p:pic>
        <p:nvPicPr>
          <p:cNvPr id="12" name="Picture 3" descr="D:\!#USEREBI#!\#SANDRO#\YPT2010\N13. Shrieking Rod\!!!!!Experimentebi!!!!!\Suratebi\DSC06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63" y="3429000"/>
            <a:ext cx="1821669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8794" y="0"/>
            <a:ext cx="4813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Ringing The Rod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1" descr="D:\!#USEREBI#!\#SANDRO#\YPT2010\N13. Shrieking Rod\!!!!!Experimentebi!!!!!\Suratebi\DSC0625cccc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928670"/>
            <a:ext cx="5693745" cy="52149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628652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Experiment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5036</TotalTime>
  <Words>1177</Words>
  <Application>Microsoft Office PowerPoint</Application>
  <PresentationFormat>On-screen Show (4:3)</PresentationFormat>
  <Paragraphs>324</Paragraphs>
  <Slides>22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 Wave types in rod</vt:lpstr>
      <vt:lpstr> Longitudinal Waves</vt:lpstr>
      <vt:lpstr>Slide 5</vt:lpstr>
      <vt:lpstr>Slide 6</vt:lpstr>
      <vt:lpstr>Slide 7</vt:lpstr>
      <vt:lpstr> Experiments with Longitudinal Waves</vt:lpstr>
      <vt:lpstr>Slide 9</vt:lpstr>
      <vt:lpstr> Experiments with Longitudinal Waves</vt:lpstr>
      <vt:lpstr> Experiments with Longitudinal Waves</vt:lpstr>
      <vt:lpstr> Experiments with Longitudinal Waves</vt:lpstr>
      <vt:lpstr> Experiments with Longitudinal Waves</vt:lpstr>
      <vt:lpstr> BENDING Waves</vt:lpstr>
      <vt:lpstr>Slide 15</vt:lpstr>
      <vt:lpstr>Slide 16</vt:lpstr>
      <vt:lpstr> Experiments with BENDING Waves</vt:lpstr>
      <vt:lpstr> Experiments with BENDING Waves</vt:lpstr>
      <vt:lpstr>Beats</vt:lpstr>
      <vt:lpstr>Sound Damping</vt:lpstr>
      <vt:lpstr>Conclusion</vt:lpstr>
      <vt:lpstr>Slide 22</vt:lpstr>
    </vt:vector>
  </TitlesOfParts>
  <Company>PapinDom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Sandro Barnaveli</dc:creator>
  <cp:lastModifiedBy>Andria</cp:lastModifiedBy>
  <cp:revision>648</cp:revision>
  <dcterms:created xsi:type="dcterms:W3CDTF">2010-06-10T14:27:47Z</dcterms:created>
  <dcterms:modified xsi:type="dcterms:W3CDTF">2011-08-02T20:19:42Z</dcterms:modified>
</cp:coreProperties>
</file>