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3" r:id="rId7"/>
    <p:sldId id="264" r:id="rId8"/>
    <p:sldId id="262" r:id="rId9"/>
    <p:sldId id="265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8211A-D5CD-421F-B1E2-135C9F03E702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021C5-F00C-42BA-8A9E-89B6B8F56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95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021C5-F00C-42BA-8A9E-89B6B8F565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430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0324-61FA-47AA-BE90-0F32B697CDDE}" type="datetimeFigureOut">
              <a:rPr lang="bg-BG" smtClean="0"/>
              <a:pPr/>
              <a:t>25.8.2014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E616-3E69-4ADD-95E0-FB8F31597AC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0324-61FA-47AA-BE90-0F32B697CDDE}" type="datetimeFigureOut">
              <a:rPr lang="bg-BG" smtClean="0"/>
              <a:pPr/>
              <a:t>25.8.2014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E616-3E69-4ADD-95E0-FB8F31597AC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0324-61FA-47AA-BE90-0F32B697CDDE}" type="datetimeFigureOut">
              <a:rPr lang="bg-BG" smtClean="0"/>
              <a:pPr/>
              <a:t>25.8.2014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E616-3E69-4ADD-95E0-FB8F31597AC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0324-61FA-47AA-BE90-0F32B697CDDE}" type="datetimeFigureOut">
              <a:rPr lang="bg-BG" smtClean="0"/>
              <a:pPr/>
              <a:t>25.8.2014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E616-3E69-4ADD-95E0-FB8F31597AC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0324-61FA-47AA-BE90-0F32B697CDDE}" type="datetimeFigureOut">
              <a:rPr lang="bg-BG" smtClean="0"/>
              <a:pPr/>
              <a:t>25.8.2014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E616-3E69-4ADD-95E0-FB8F31597AC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0324-61FA-47AA-BE90-0F32B697CDDE}" type="datetimeFigureOut">
              <a:rPr lang="bg-BG" smtClean="0"/>
              <a:pPr/>
              <a:t>25.8.2014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E616-3E69-4ADD-95E0-FB8F31597AC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0324-61FA-47AA-BE90-0F32B697CDDE}" type="datetimeFigureOut">
              <a:rPr lang="bg-BG" smtClean="0"/>
              <a:pPr/>
              <a:t>25.8.2014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E616-3E69-4ADD-95E0-FB8F31597AC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0324-61FA-47AA-BE90-0F32B697CDDE}" type="datetimeFigureOut">
              <a:rPr lang="bg-BG" smtClean="0"/>
              <a:pPr/>
              <a:t>25.8.2014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E616-3E69-4ADD-95E0-FB8F31597AC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0324-61FA-47AA-BE90-0F32B697CDDE}" type="datetimeFigureOut">
              <a:rPr lang="bg-BG" smtClean="0"/>
              <a:pPr/>
              <a:t>25.8.2014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E616-3E69-4ADD-95E0-FB8F31597AC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0324-61FA-47AA-BE90-0F32B697CDDE}" type="datetimeFigureOut">
              <a:rPr lang="bg-BG" smtClean="0"/>
              <a:pPr/>
              <a:t>25.8.2014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E616-3E69-4ADD-95E0-FB8F31597AC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0324-61FA-47AA-BE90-0F32B697CDDE}" type="datetimeFigureOut">
              <a:rPr lang="bg-BG" smtClean="0"/>
              <a:pPr/>
              <a:t>25.8.2014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E616-3E69-4ADD-95E0-FB8F31597AC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03D4A8">
                <a:alpha val="41000"/>
              </a:srgbClr>
            </a:gs>
            <a:gs pos="50000">
              <a:srgbClr val="21D6E0">
                <a:alpha val="33000"/>
              </a:srgbClr>
            </a:gs>
            <a:gs pos="55000">
              <a:srgbClr val="0087E6">
                <a:alpha val="85000"/>
              </a:srgbClr>
            </a:gs>
            <a:gs pos="100000">
              <a:srgbClr val="005CBF">
                <a:alpha val="50000"/>
              </a:srgb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C0324-61FA-47AA-BE90-0F32B697CDDE}" type="datetimeFigureOut">
              <a:rPr lang="bg-BG" smtClean="0"/>
              <a:pPr/>
              <a:t>25.8.2014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3E616-3E69-4ADD-95E0-FB8F31597AC4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NUMBER </a:t>
            </a:r>
            <a:r>
              <a:rPr lang="bg-BG" b="1" dirty="0" smtClean="0"/>
              <a:t>1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INVENT YOURSELF</a:t>
            </a:r>
            <a:endParaRPr lang="bg-BG" dirty="0"/>
          </a:p>
        </p:txBody>
      </p:sp>
      <p:sp>
        <p:nvSpPr>
          <p:cNvPr id="4" name="Подзаглавие 3"/>
          <p:cNvSpPr>
            <a:spLocks noGrp="1"/>
          </p:cNvSpPr>
          <p:nvPr>
            <p:ph type="subTitle" idx="1"/>
          </p:nvPr>
        </p:nvSpPr>
        <p:spPr>
          <a:xfrm>
            <a:off x="2428860" y="4286256"/>
            <a:ext cx="5072098" cy="2357454"/>
          </a:xfrm>
          <a:prstGeom prst="flowChartPunchedTape">
            <a:avLst/>
          </a:prstGeom>
          <a:gradFill>
            <a:gsLst>
              <a:gs pos="25000">
                <a:schemeClr val="bg1"/>
              </a:gs>
              <a:gs pos="50000">
                <a:srgbClr val="008000"/>
              </a:gs>
              <a:gs pos="75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>
            <a:normAutofit fontScale="32500" lnSpcReduction="20000"/>
          </a:bodyPr>
          <a:lstStyle/>
          <a:p>
            <a:r>
              <a:rPr lang="en-US" sz="3700" b="1" i="1" dirty="0" smtClean="0">
                <a:solidFill>
                  <a:schemeClr val="tx1"/>
                </a:solidFill>
              </a:rPr>
              <a:t> </a:t>
            </a:r>
            <a:r>
              <a:rPr lang="en-US" sz="3700" b="1" i="1" dirty="0" smtClean="0">
                <a:solidFill>
                  <a:srgbClr val="C00000"/>
                </a:solidFill>
              </a:rPr>
              <a:t>TEAM “RUEN”</a:t>
            </a:r>
            <a:endParaRPr lang="en-US" sz="3700" b="1" i="1" dirty="0" smtClean="0">
              <a:solidFill>
                <a:schemeClr val="tx1"/>
              </a:solidFill>
            </a:endParaRPr>
          </a:p>
          <a:p>
            <a:r>
              <a:rPr lang="en-US" sz="4300" b="1" i="1" dirty="0" err="1" smtClean="0">
                <a:solidFill>
                  <a:schemeClr val="bg1"/>
                </a:solidFill>
              </a:rPr>
              <a:t>Vasilka</a:t>
            </a:r>
            <a:r>
              <a:rPr lang="en-US" sz="4300" b="1" i="1" dirty="0" smtClean="0">
                <a:solidFill>
                  <a:schemeClr val="bg1"/>
                </a:solidFill>
              </a:rPr>
              <a:t> </a:t>
            </a:r>
            <a:r>
              <a:rPr lang="en-US" sz="4300" b="1" i="1" dirty="0" err="1" smtClean="0">
                <a:solidFill>
                  <a:schemeClr val="bg1"/>
                </a:solidFill>
              </a:rPr>
              <a:t>Krasteva</a:t>
            </a:r>
            <a:r>
              <a:rPr lang="en-US" sz="4300" b="1" i="1" dirty="0" smtClean="0">
                <a:solidFill>
                  <a:schemeClr val="bg1"/>
                </a:solidFill>
              </a:rPr>
              <a:t> -  supervisor</a:t>
            </a:r>
          </a:p>
          <a:p>
            <a:r>
              <a:rPr lang="en-US" sz="4300" b="1" i="1" dirty="0" err="1" smtClean="0">
                <a:solidFill>
                  <a:schemeClr val="bg1"/>
                </a:solidFill>
              </a:rPr>
              <a:t>Ivailo</a:t>
            </a:r>
            <a:r>
              <a:rPr lang="en-US" sz="4300" b="1" i="1" dirty="0" smtClean="0">
                <a:solidFill>
                  <a:schemeClr val="bg1"/>
                </a:solidFill>
              </a:rPr>
              <a:t> </a:t>
            </a:r>
            <a:r>
              <a:rPr lang="en-US" sz="4300" b="1" i="1" dirty="0" err="1" smtClean="0">
                <a:solidFill>
                  <a:schemeClr val="bg1"/>
                </a:solidFill>
              </a:rPr>
              <a:t>Nikolov</a:t>
            </a:r>
            <a:r>
              <a:rPr lang="en-US" sz="4300" b="1" i="1" dirty="0" smtClean="0">
                <a:solidFill>
                  <a:schemeClr val="bg1"/>
                </a:solidFill>
              </a:rPr>
              <a:t> - captain</a:t>
            </a:r>
          </a:p>
          <a:p>
            <a:endParaRPr lang="bg-BG" sz="4300" b="1" i="1" dirty="0">
              <a:solidFill>
                <a:schemeClr val="bg1"/>
              </a:solidFill>
            </a:endParaRPr>
          </a:p>
          <a:p>
            <a:endParaRPr lang="bg-BG" sz="4300" b="1" i="1" dirty="0" smtClean="0">
              <a:solidFill>
                <a:schemeClr val="bg1"/>
              </a:solidFill>
            </a:endParaRPr>
          </a:p>
          <a:p>
            <a:endParaRPr lang="bg-BG" sz="4300" b="1" i="1" dirty="0">
              <a:solidFill>
                <a:schemeClr val="bg1"/>
              </a:solidFill>
            </a:endParaRPr>
          </a:p>
          <a:p>
            <a:endParaRPr lang="bg-BG" sz="4300" b="1" i="1" dirty="0" smtClean="0">
              <a:solidFill>
                <a:schemeClr val="bg1"/>
              </a:solidFill>
            </a:endParaRPr>
          </a:p>
          <a:p>
            <a:r>
              <a:rPr lang="en-US" sz="4300" b="1" i="1" dirty="0" err="1" smtClean="0">
                <a:solidFill>
                  <a:schemeClr val="bg1"/>
                </a:solidFill>
              </a:rPr>
              <a:t>Bozhidar</a:t>
            </a:r>
            <a:r>
              <a:rPr lang="en-US" sz="4300" b="1" i="1" dirty="0" smtClean="0">
                <a:solidFill>
                  <a:schemeClr val="bg1"/>
                </a:solidFill>
              </a:rPr>
              <a:t> Popov</a:t>
            </a:r>
          </a:p>
          <a:p>
            <a:r>
              <a:rPr lang="en-US" sz="4300" b="1" i="1" dirty="0" smtClean="0">
                <a:solidFill>
                  <a:schemeClr val="bg1"/>
                </a:solidFill>
              </a:rPr>
              <a:t>David </a:t>
            </a:r>
            <a:r>
              <a:rPr lang="en-US" sz="4300" b="1" i="1" dirty="0" err="1" smtClean="0">
                <a:solidFill>
                  <a:schemeClr val="bg1"/>
                </a:solidFill>
              </a:rPr>
              <a:t>Stanislavov</a:t>
            </a:r>
            <a:endParaRPr lang="en-US" sz="4300" b="1" i="1" dirty="0" smtClean="0">
              <a:solidFill>
                <a:schemeClr val="tx1"/>
              </a:solidFill>
            </a:endParaRPr>
          </a:p>
          <a:p>
            <a:pPr algn="ctr"/>
            <a:r>
              <a:rPr lang="en-US" sz="4300" b="1" i="1" dirty="0" smtClean="0">
                <a:solidFill>
                  <a:schemeClr val="bg1"/>
                </a:solidFill>
              </a:rPr>
              <a:t>Mila </a:t>
            </a:r>
            <a:r>
              <a:rPr lang="en-US" sz="4300" b="1" i="1" dirty="0" err="1" smtClean="0">
                <a:solidFill>
                  <a:schemeClr val="bg1"/>
                </a:solidFill>
              </a:rPr>
              <a:t>Yordanova</a:t>
            </a:r>
            <a:r>
              <a:rPr lang="en-US" sz="3700" b="1" i="1" dirty="0" smtClean="0">
                <a:solidFill>
                  <a:schemeClr val="tx1"/>
                </a:solidFill>
              </a:rPr>
              <a:t/>
            </a:r>
            <a:br>
              <a:rPr lang="en-US" sz="3700" b="1" i="1" dirty="0" smtClean="0">
                <a:solidFill>
                  <a:schemeClr val="tx1"/>
                </a:solidFill>
              </a:rPr>
            </a:br>
            <a:endParaRPr lang="en-US" sz="3700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1. Invent yourself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2400304"/>
          </a:xfrm>
        </p:spPr>
        <p:txBody>
          <a:bodyPr/>
          <a:lstStyle/>
          <a:p>
            <a:r>
              <a:rPr lang="en-US" dirty="0" smtClean="0"/>
              <a:t>Formulate </a:t>
            </a:r>
            <a:r>
              <a:rPr lang="en-US" dirty="0"/>
              <a:t>an open problem on your own and solve it. Topic: experiments using a microscope. Allowed magnification: from 10X to 40X</a:t>
            </a:r>
            <a:r>
              <a:rPr lang="en-US" dirty="0" smtClean="0"/>
              <a:t>.</a:t>
            </a:r>
            <a:endParaRPr lang="bg-B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FORMULATE A PROBLEM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28596" y="2857496"/>
            <a:ext cx="8429684" cy="2714644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a hot summer day two children bathe in the river to cool off. O</a:t>
            </a:r>
            <a:r>
              <a:rPr lang="en-US" dirty="0" smtClean="0"/>
              <a:t>n the </a:t>
            </a:r>
            <a:r>
              <a:rPr lang="en-US" dirty="0"/>
              <a:t>next </a:t>
            </a:r>
            <a:r>
              <a:rPr lang="en-US" dirty="0" smtClean="0"/>
              <a:t>day they come out in a rash </a:t>
            </a:r>
            <a:r>
              <a:rPr lang="en-US" dirty="0"/>
              <a:t>on the skin. When </a:t>
            </a:r>
            <a:r>
              <a:rPr lang="en-US" dirty="0" smtClean="0"/>
              <a:t>biologist analyzing </a:t>
            </a:r>
            <a:r>
              <a:rPr lang="en-US" dirty="0"/>
              <a:t>the riverbed </a:t>
            </a:r>
            <a:r>
              <a:rPr lang="en-US" dirty="0" smtClean="0"/>
              <a:t>they found </a:t>
            </a:r>
            <a:r>
              <a:rPr lang="en-US" dirty="0"/>
              <a:t>contamination. What will be observed on the microscope slide?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RESOLVE A PROBLEM</a:t>
            </a:r>
            <a:endParaRPr lang="bg-BG" b="1" dirty="0"/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8358246" cy="107157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bg-BG" dirty="0" smtClean="0"/>
              <a:t> </a:t>
            </a:r>
            <a:r>
              <a:rPr lang="en-US" dirty="0" smtClean="0"/>
              <a:t>With  </a:t>
            </a:r>
            <a:r>
              <a:rPr lang="en-US" dirty="0"/>
              <a:t>toothbrush and a plastic cup </a:t>
            </a:r>
            <a:r>
              <a:rPr lang="en-US" dirty="0" smtClean="0"/>
              <a:t>/closed cup/ we taken  of   material </a:t>
            </a:r>
            <a:r>
              <a:rPr lang="en-US" dirty="0"/>
              <a:t>stones  </a:t>
            </a:r>
            <a:r>
              <a:rPr lang="en-US" dirty="0" smtClean="0"/>
              <a:t>to  </a:t>
            </a:r>
            <a:r>
              <a:rPr lang="en-US" dirty="0"/>
              <a:t>the river </a:t>
            </a:r>
            <a:r>
              <a:rPr lang="en-US" dirty="0" smtClean="0"/>
              <a:t>bottom.</a:t>
            </a:r>
            <a:endParaRPr lang="bg-BG" dirty="0" smtClean="0"/>
          </a:p>
        </p:txBody>
      </p:sp>
      <p:pic>
        <p:nvPicPr>
          <p:cNvPr id="10" name="Контейнер за съдържание 9" descr="S73000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28662" y="3071810"/>
            <a:ext cx="2518190" cy="3357586"/>
          </a:xfrm>
        </p:spPr>
      </p:pic>
      <p:pic>
        <p:nvPicPr>
          <p:cNvPr id="12" name="Контейнер за съдържание 11" descr="S730001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2" y="3000372"/>
            <a:ext cx="3342542" cy="3446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OBSERVATION</a:t>
            </a:r>
            <a:endParaRPr lang="bg-BG" b="1" dirty="0"/>
          </a:p>
        </p:txBody>
      </p:sp>
      <p:pic>
        <p:nvPicPr>
          <p:cNvPr id="8" name="Контейнер за съдържание 7" descr="P72000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67196" y="2285992"/>
            <a:ext cx="4286280" cy="3214710"/>
          </a:xfrm>
        </p:spPr>
      </p:pic>
      <p:pic>
        <p:nvPicPr>
          <p:cNvPr id="6" name="Контейнер за съдържание 4" descr="DSC0075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5" y="2285992"/>
            <a:ext cx="3558447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MOTIVATION</a:t>
            </a:r>
            <a:endParaRPr lang="bg-BG" b="1" dirty="0"/>
          </a:p>
        </p:txBody>
      </p:sp>
      <p:graphicFrame>
        <p:nvGraphicFramePr>
          <p:cNvPr id="6" name="Контейнер за съдържани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14933320"/>
              </p:ext>
            </p:extLst>
          </p:nvPr>
        </p:nvGraphicFramePr>
        <p:xfrm>
          <a:off x="500034" y="1928802"/>
          <a:ext cx="8229600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14"/>
                <a:gridCol w="2357454"/>
                <a:gridCol w="5114932"/>
              </a:tblGrid>
              <a:tr h="544714">
                <a:tc>
                  <a:txBody>
                    <a:bodyPr/>
                    <a:lstStyle/>
                    <a:p>
                      <a:r>
                        <a:rPr lang="bg-BG" sz="2400" dirty="0" smtClean="0"/>
                        <a:t>№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Category</a:t>
                      </a:r>
                      <a:r>
                        <a:rPr lang="en-US" sz="2400" baseline="0" dirty="0" smtClean="0"/>
                        <a:t>  water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Characteristics</a:t>
                      </a:r>
                      <a:endParaRPr lang="bg-BG" sz="2400" dirty="0"/>
                    </a:p>
                  </a:txBody>
                  <a:tcPr/>
                </a:tc>
              </a:tr>
              <a:tr h="953251">
                <a:tc>
                  <a:txBody>
                    <a:bodyPr/>
                    <a:lstStyle/>
                    <a:p>
                      <a:r>
                        <a:rPr lang="bg-BG" sz="2400" dirty="0" smtClean="0"/>
                        <a:t>1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Receiving water</a:t>
                      </a:r>
                    </a:p>
                    <a:p>
                      <a:r>
                        <a:rPr lang="en-US" sz="2400" baseline="0" dirty="0" smtClean="0"/>
                        <a:t>1 </a:t>
                      </a:r>
                      <a:r>
                        <a:rPr lang="en-US" sz="2400" baseline="0" dirty="0" err="1" smtClean="0"/>
                        <a:t>st</a:t>
                      </a:r>
                      <a:r>
                        <a:rPr lang="en-US" sz="2400" baseline="0" dirty="0" smtClean="0"/>
                        <a:t>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 Drinking water (for drinking, household needs and more).</a:t>
                      </a:r>
                      <a:endParaRPr lang="bg-BG" sz="2400" dirty="0"/>
                    </a:p>
                  </a:txBody>
                  <a:tcPr/>
                </a:tc>
              </a:tr>
              <a:tr h="953251">
                <a:tc>
                  <a:txBody>
                    <a:bodyPr/>
                    <a:lstStyle/>
                    <a:p>
                      <a:r>
                        <a:rPr lang="bg-BG" sz="2400" dirty="0" smtClean="0"/>
                        <a:t>2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Receiving</a:t>
                      </a:r>
                      <a:r>
                        <a:rPr lang="en-US" sz="2400" baseline="0" dirty="0" smtClean="0"/>
                        <a:t>  water</a:t>
                      </a:r>
                    </a:p>
                    <a:p>
                      <a:r>
                        <a:rPr lang="en-US" sz="2400" baseline="0" dirty="0" smtClean="0"/>
                        <a:t>2 </a:t>
                      </a:r>
                      <a:r>
                        <a:rPr lang="en-US" sz="2400" baseline="0" dirty="0" err="1" smtClean="0"/>
                        <a:t>nd</a:t>
                      </a:r>
                      <a:r>
                        <a:rPr lang="en-US" sz="2400" baseline="0" dirty="0" smtClean="0"/>
                        <a:t>  category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Clean  rivers (water animal ,bathing, watering).</a:t>
                      </a:r>
                      <a:endParaRPr lang="bg-BG" sz="2400" dirty="0"/>
                    </a:p>
                  </a:txBody>
                  <a:tcPr/>
                </a:tc>
              </a:tr>
              <a:tr h="953251">
                <a:tc>
                  <a:txBody>
                    <a:bodyPr/>
                    <a:lstStyle/>
                    <a:p>
                      <a:r>
                        <a:rPr lang="bg-BG" sz="2400" dirty="0" smtClean="0"/>
                        <a:t>3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Receiving</a:t>
                      </a:r>
                      <a:r>
                        <a:rPr lang="en-US" sz="2400" baseline="0" dirty="0" smtClean="0"/>
                        <a:t> water</a:t>
                      </a:r>
                    </a:p>
                    <a:p>
                      <a:r>
                        <a:rPr lang="en-US" sz="2400" baseline="0" dirty="0" smtClean="0"/>
                        <a:t>3 </a:t>
                      </a:r>
                      <a:r>
                        <a:rPr lang="en-US" sz="2400" baseline="0" dirty="0" err="1" smtClean="0"/>
                        <a:t>rd</a:t>
                      </a:r>
                      <a:r>
                        <a:rPr lang="en-US" sz="2400" baseline="0" dirty="0" smtClean="0"/>
                        <a:t>  category</a:t>
                      </a:r>
                      <a:endParaRPr lang="bg-BG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Polluted rivers (water is not suitable for bathing, watering and watering).</a:t>
                      </a:r>
                      <a:endParaRPr lang="bg-BG" sz="2400" baseline="0" dirty="0" smtClean="0"/>
                    </a:p>
                  </a:txBody>
                  <a:tcPr/>
                </a:tc>
              </a:tr>
              <a:tr h="953251">
                <a:tc>
                  <a:txBody>
                    <a:bodyPr/>
                    <a:lstStyle/>
                    <a:p>
                      <a:r>
                        <a:rPr lang="bg-BG" sz="2400" dirty="0" smtClean="0"/>
                        <a:t>4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Receiving</a:t>
                      </a:r>
                      <a:r>
                        <a:rPr lang="en-US" sz="2400" baseline="0" dirty="0" smtClean="0"/>
                        <a:t>  water</a:t>
                      </a:r>
                      <a:endParaRPr lang="bg-BG" sz="2400" dirty="0" smtClean="0"/>
                    </a:p>
                    <a:p>
                      <a:r>
                        <a:rPr lang="en-US" sz="2400" dirty="0" smtClean="0"/>
                        <a:t>4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</a:t>
                      </a:r>
                      <a:r>
                        <a:rPr lang="en-US" sz="2400" baseline="0" dirty="0" smtClean="0"/>
                        <a:t>  category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Sewage (heavily polluted water).</a:t>
                      </a:r>
                      <a:endParaRPr lang="bg-BG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лавие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POLLUTED RIVERS</a:t>
            </a:r>
            <a:endParaRPr lang="bg-BG" b="1" dirty="0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901014" cy="2400303"/>
          </a:xfrm>
        </p:spPr>
        <p:txBody>
          <a:bodyPr>
            <a:normAutofit/>
          </a:bodyPr>
          <a:lstStyle/>
          <a:p>
            <a:pPr marL="0" indent="0"/>
            <a:r>
              <a:rPr lang="bg-BG" sz="2400" dirty="0" smtClean="0"/>
              <a:t> </a:t>
            </a:r>
            <a:r>
              <a:rPr lang="en-US" sz="2400" dirty="0" smtClean="0"/>
              <a:t>They </a:t>
            </a:r>
            <a:r>
              <a:rPr lang="en-US" sz="2400" dirty="0"/>
              <a:t>observed larvae of invertebrates, </a:t>
            </a:r>
            <a:r>
              <a:rPr lang="en-US" sz="2400" dirty="0" smtClean="0"/>
              <a:t>unicellular animals </a:t>
            </a:r>
            <a:r>
              <a:rPr lang="en-US" sz="2400" dirty="0"/>
              <a:t>(Amoeba, </a:t>
            </a:r>
            <a:r>
              <a:rPr lang="en-US" sz="2400" dirty="0" err="1"/>
              <a:t>Pantoufle</a:t>
            </a:r>
            <a:r>
              <a:rPr lang="en-US" sz="2400" dirty="0"/>
              <a:t> and </a:t>
            </a:r>
            <a:r>
              <a:rPr lang="en-US" sz="2400" dirty="0" err="1"/>
              <a:t>eugleni</a:t>
            </a:r>
            <a:r>
              <a:rPr lang="en-US" sz="2400" dirty="0"/>
              <a:t> and another) </a:t>
            </a:r>
          </a:p>
          <a:p>
            <a:pPr marL="0" indent="0"/>
            <a:r>
              <a:rPr lang="bg-BG" sz="2400" dirty="0" smtClean="0"/>
              <a:t> </a:t>
            </a:r>
            <a:r>
              <a:rPr lang="en-US" sz="2400" dirty="0" smtClean="0"/>
              <a:t>Unicellular </a:t>
            </a:r>
            <a:r>
              <a:rPr lang="en-US" sz="2400" dirty="0"/>
              <a:t>green and diatom </a:t>
            </a:r>
          </a:p>
          <a:p>
            <a:pPr marL="0" indent="0"/>
            <a:r>
              <a:rPr lang="bg-BG" sz="2400" dirty="0" smtClean="0"/>
              <a:t> </a:t>
            </a:r>
            <a:r>
              <a:rPr lang="en-US" sz="2400" dirty="0" smtClean="0"/>
              <a:t>Bacteria </a:t>
            </a:r>
            <a:endParaRPr lang="en-US" sz="2400" dirty="0"/>
          </a:p>
          <a:p>
            <a:pPr marL="0" indent="0"/>
            <a:r>
              <a:rPr lang="bg-BG" dirty="0" smtClean="0"/>
              <a:t> </a:t>
            </a:r>
            <a:r>
              <a:rPr lang="en-US" sz="2400" dirty="0" smtClean="0"/>
              <a:t>Decomposed </a:t>
            </a:r>
            <a:r>
              <a:rPr lang="en-US" sz="2400" dirty="0"/>
              <a:t>waste plastic</a:t>
            </a:r>
            <a:endParaRPr lang="bg-BG" sz="2400" dirty="0" smtClean="0"/>
          </a:p>
        </p:txBody>
      </p:sp>
      <p:pic>
        <p:nvPicPr>
          <p:cNvPr id="15" name="Контейнер за съдържание 14" descr="P72000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86446" y="2500306"/>
            <a:ext cx="2500330" cy="2000264"/>
          </a:xfrm>
        </p:spPr>
      </p:pic>
      <p:pic>
        <p:nvPicPr>
          <p:cNvPr id="1026" name="Picture 2" descr="E:\New folder (2)\S730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00504"/>
            <a:ext cx="2286016" cy="1676346"/>
          </a:xfrm>
          <a:prstGeom prst="rect">
            <a:avLst/>
          </a:prstGeom>
          <a:noFill/>
        </p:spPr>
      </p:pic>
      <p:pic>
        <p:nvPicPr>
          <p:cNvPr id="2" name="Picture 2" descr="C:\Users\Krusteva\Desktop\New folder (2)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643446"/>
            <a:ext cx="2560640" cy="1940774"/>
          </a:xfrm>
          <a:prstGeom prst="rect">
            <a:avLst/>
          </a:prstGeom>
          <a:noFill/>
        </p:spPr>
      </p:pic>
      <p:pic>
        <p:nvPicPr>
          <p:cNvPr id="1027" name="Picture 3" descr="C:\Users\Krusteva\Desktop\New folder (2)\rasteniq_html_61a07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500570"/>
            <a:ext cx="2642625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bg-BG" b="1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214282" y="1928802"/>
            <a:ext cx="8643998" cy="4043378"/>
          </a:xfrm>
        </p:spPr>
        <p:txBody>
          <a:bodyPr/>
          <a:lstStyle/>
          <a:p>
            <a:r>
              <a:rPr lang="en-US" dirty="0"/>
              <a:t>The presence of large numbers of single-celled algae, unicellular animals, larvae </a:t>
            </a:r>
            <a:r>
              <a:rPr lang="en-US" dirty="0" smtClean="0"/>
              <a:t>of invertebrates </a:t>
            </a:r>
            <a:r>
              <a:rPr lang="en-US" dirty="0"/>
              <a:t>and waste is an indicator of river pollution</a:t>
            </a:r>
          </a:p>
          <a:p>
            <a:r>
              <a:rPr lang="en-US" dirty="0"/>
              <a:t>Water source is likely III category, which is why children get a rash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Receiving water 3 </a:t>
            </a:r>
            <a:r>
              <a:rPr lang="en-US" dirty="0" err="1" smtClean="0"/>
              <a:t>rd</a:t>
            </a:r>
            <a:r>
              <a:rPr lang="en-US" dirty="0" smtClean="0"/>
              <a:t> </a:t>
            </a:r>
            <a:r>
              <a:rPr lang="en-US" dirty="0"/>
              <a:t>category </a:t>
            </a:r>
            <a:r>
              <a:rPr lang="en-US" dirty="0" smtClean="0"/>
              <a:t> </a:t>
            </a:r>
            <a:r>
              <a:rPr lang="en-US" dirty="0"/>
              <a:t>is not fit for bathing.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THANK YOU FOR ATTENTION!</a:t>
            </a:r>
            <a:endParaRPr lang="bg-BG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284</Words>
  <Application>Microsoft Office PowerPoint</Application>
  <PresentationFormat>Презентация на цял екран (4:3)</PresentationFormat>
  <Paragraphs>49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Office тема</vt:lpstr>
      <vt:lpstr>NUMBER 1  INVENT YOURSELF</vt:lpstr>
      <vt:lpstr>1. Invent yourself</vt:lpstr>
      <vt:lpstr>FORMULATE A PROBLEM</vt:lpstr>
      <vt:lpstr>RESOLVE A PROBLEM</vt:lpstr>
      <vt:lpstr>OBSERVATION</vt:lpstr>
      <vt:lpstr>MOTIVATION</vt:lpstr>
      <vt:lpstr>POLLUTED RIVERS</vt:lpstr>
      <vt:lpstr>CONCLUSIONS</vt:lpstr>
      <vt:lpstr>THANK YOU FOR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1  INVENT YOURSELF</dc:title>
  <dc:creator>Krusteva</dc:creator>
  <cp:lastModifiedBy>PC1</cp:lastModifiedBy>
  <cp:revision>35</cp:revision>
  <dcterms:created xsi:type="dcterms:W3CDTF">2014-08-23T19:26:27Z</dcterms:created>
  <dcterms:modified xsi:type="dcterms:W3CDTF">2014-08-25T06:49:57Z</dcterms:modified>
</cp:coreProperties>
</file>