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sldIdLst>
    <p:sldId id="256" r:id="rId2"/>
    <p:sldId id="258" r:id="rId3"/>
    <p:sldId id="269" r:id="rId4"/>
    <p:sldId id="264" r:id="rId5"/>
    <p:sldId id="266" r:id="rId6"/>
    <p:sldId id="267" r:id="rId7"/>
    <p:sldId id="268" r:id="rId8"/>
    <p:sldId id="271" r:id="rId9"/>
    <p:sldId id="270" r:id="rId10"/>
    <p:sldId id="260"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3EA5"/>
    <a:srgbClr val="CCFFCC"/>
    <a:srgbClr val="CCFF99"/>
    <a:srgbClr val="023278"/>
    <a:srgbClr val="0F243D"/>
    <a:srgbClr val="E28E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08"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5" name="Espace réservé du pied de page 4"/>
          <p:cNvSpPr>
            <a:spLocks noGrp="1"/>
          </p:cNvSpPr>
          <p:nvPr>
            <p:ph type="ftr" sz="quarter" idx="11"/>
          </p:nvPr>
        </p:nvSpPr>
        <p:spPr/>
        <p:txBody>
          <a:bodyPr/>
          <a:lstStyle>
            <a:lvl1pPr>
              <a:defRPr/>
            </a:lvl1pPr>
          </a:lstStyle>
          <a:p>
            <a:endParaRPr lang="en-US"/>
          </a:p>
        </p:txBody>
      </p:sp>
      <p:sp>
        <p:nvSpPr>
          <p:cNvPr id="6"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8" name="Espace réservé du pied de page 4"/>
          <p:cNvSpPr>
            <a:spLocks noGrp="1"/>
          </p:cNvSpPr>
          <p:nvPr>
            <p:ph type="ftr" sz="quarter" idx="11"/>
          </p:nvPr>
        </p:nvSpPr>
        <p:spPr/>
        <p:txBody>
          <a:bodyPr/>
          <a:lstStyle>
            <a:lvl1pPr>
              <a:defRPr/>
            </a:lvl1pPr>
          </a:lstStyle>
          <a:p>
            <a:endParaRPr lang="en-US"/>
          </a:p>
        </p:txBody>
      </p:sp>
      <p:sp>
        <p:nvSpPr>
          <p:cNvPr id="9"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4" name="Espace réservé du pied de page 4"/>
          <p:cNvSpPr>
            <a:spLocks noGrp="1"/>
          </p:cNvSpPr>
          <p:nvPr>
            <p:ph type="ftr" sz="quarter" idx="11"/>
          </p:nvPr>
        </p:nvSpPr>
        <p:spPr/>
        <p:txBody>
          <a:bodyPr/>
          <a:lstStyle>
            <a:lvl1pPr>
              <a:defRPr/>
            </a:lvl1pPr>
          </a:lstStyle>
          <a:p>
            <a:endParaRPr lang="en-US"/>
          </a:p>
        </p:txBody>
      </p:sp>
      <p:sp>
        <p:nvSpPr>
          <p:cNvPr id="5"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3" name="Espace réservé du pied de page 4"/>
          <p:cNvSpPr>
            <a:spLocks noGrp="1"/>
          </p:cNvSpPr>
          <p:nvPr>
            <p:ph type="ftr" sz="quarter" idx="11"/>
          </p:nvPr>
        </p:nvSpPr>
        <p:spPr/>
        <p:txBody>
          <a:bodyPr/>
          <a:lstStyle>
            <a:lvl1pPr>
              <a:defRPr/>
            </a:lvl1pPr>
          </a:lstStyle>
          <a:p>
            <a:endParaRPr lang="en-US"/>
          </a:p>
        </p:txBody>
      </p:sp>
      <p:sp>
        <p:nvSpPr>
          <p:cNvPr id="4"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fld id="{2D868BE5-BCA6-4AC5-A7BE-B3D0FF452DDA}" type="datetimeFigureOut">
              <a:rPr lang="en-US" smtClean="0"/>
              <a:t>21-Aug-14</a:t>
            </a:fld>
            <a:endParaRPr lang="en-US"/>
          </a:p>
        </p:txBody>
      </p:sp>
      <p:sp>
        <p:nvSpPr>
          <p:cNvPr id="6" name="Espace réservé du pied de page 4"/>
          <p:cNvSpPr>
            <a:spLocks noGrp="1"/>
          </p:cNvSpPr>
          <p:nvPr>
            <p:ph type="ftr" sz="quarter" idx="11"/>
          </p:nvPr>
        </p:nvSpPr>
        <p:spPr/>
        <p:txBody>
          <a:bodyPr/>
          <a:lstStyle>
            <a:lvl1pPr>
              <a:defRPr/>
            </a:lvl1pPr>
          </a:lstStyle>
          <a:p>
            <a:endParaRPr lang="en-US"/>
          </a:p>
        </p:txBody>
      </p:sp>
      <p:sp>
        <p:nvSpPr>
          <p:cNvPr id="7" name="Espace réservé du numéro de diapositive 5"/>
          <p:cNvSpPr>
            <a:spLocks noGrp="1"/>
          </p:cNvSpPr>
          <p:nvPr>
            <p:ph type="sldNum" sz="quarter" idx="12"/>
          </p:nvPr>
        </p:nvSpPr>
        <p:spPr/>
        <p:txBody>
          <a:bodyPr/>
          <a:lstStyle>
            <a:lvl1pPr>
              <a:defRPr/>
            </a:lvl1pPr>
          </a:lstStyle>
          <a:p>
            <a:fld id="{99DA3EE9-7BB5-4BBC-86F2-74B9D59A18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60000"/>
                <a:lumOff val="40000"/>
              </a:schemeClr>
            </a:gs>
            <a:gs pos="50000">
              <a:schemeClr val="accent3">
                <a:lumMod val="40000"/>
                <a:lumOff val="60000"/>
              </a:schemeClr>
            </a:gs>
            <a:gs pos="100000">
              <a:schemeClr val="bg1">
                <a:lumMod val="75000"/>
              </a:schemeClr>
            </a:gs>
          </a:gsLst>
          <a:lin ang="16200000" scaled="1"/>
          <a:tileRect/>
        </a:gra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fld id="{2D868BE5-BCA6-4AC5-A7BE-B3D0FF452DDA}" type="datetimeFigureOut">
              <a:rPr lang="en-US" smtClean="0"/>
              <a:t>21-Aug-14</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fld id="{99DA3EE9-7BB5-4BBC-86F2-74B9D59A18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file:///C:\Users\Tamara\Desktop\IYNT\IYNT%20tacke\IYNT%20tacke\bin\Debug\IYNT%20tacke.exe"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6.tmp"/></Relationships>
</file>

<file path=ppt/slides/_rels/slide11.xml.rels><?xml version="1.0" encoding="UTF-8" standalone="yes"?>
<Relationships xmlns="http://schemas.openxmlformats.org/package/2006/relationships"><Relationship Id="rId3" Type="http://schemas.openxmlformats.org/officeDocument/2006/relationships/hyperlink" Target="file:///C:\Users\Tamara\Desktop\IYNT\IYNT%20tacke\IYNT%20tacke\bin\Debug\IYNT%20tacke.exe"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tmp"/></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file:///C:\Users\Tamara\Desktop\IYNT\IYNT%20tacke\IYNT%20tacke\bin\Debug\IYNT%20tacke.exe"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tmp"/><Relationship Id="rId4" Type="http://schemas.openxmlformats.org/officeDocument/2006/relationships/image" Target="../media/image6.tmp"/></Relationships>
</file>

<file path=ppt/slides/_rels/slide4.xml.rels><?xml version="1.0" encoding="UTF-8" standalone="yes"?>
<Relationships xmlns="http://schemas.openxmlformats.org/package/2006/relationships"><Relationship Id="rId3" Type="http://schemas.openxmlformats.org/officeDocument/2006/relationships/hyperlink" Target="file:///C:\Users\Tamara\Desktop\IYNT\IYNT%20tacke\IYNT%20tacke\bin\Debug\IYNT%20tacke.exe"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6.tmp"/></Relationships>
</file>

<file path=ppt/slides/_rels/slide5.xml.rels><?xml version="1.0" encoding="UTF-8" standalone="yes"?>
<Relationships xmlns="http://schemas.openxmlformats.org/package/2006/relationships"><Relationship Id="rId3" Type="http://schemas.openxmlformats.org/officeDocument/2006/relationships/hyperlink" Target="file:///C:\Users\Tamara\Desktop\IYNT\IYNT%20tacke\IYNT%20tacke\bin\Debug\IYNT%20tacke.exe"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tmp"/></Relationships>
</file>

<file path=ppt/slides/_rels/slide6.xml.rels><?xml version="1.0" encoding="UTF-8" standalone="yes"?>
<Relationships xmlns="http://schemas.openxmlformats.org/package/2006/relationships"><Relationship Id="rId3" Type="http://schemas.openxmlformats.org/officeDocument/2006/relationships/hyperlink" Target="file:///C:\Users\Tamara\Desktop\IYNT\IYNT%20tacke\IYNT%20tacke\bin\Debug\IYNT%20tacke.exe"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6.tmp"/></Relationships>
</file>

<file path=ppt/slides/_rels/slide7.xml.rels><?xml version="1.0" encoding="UTF-8" standalone="yes"?>
<Relationships xmlns="http://schemas.openxmlformats.org/package/2006/relationships"><Relationship Id="rId3" Type="http://schemas.openxmlformats.org/officeDocument/2006/relationships/hyperlink" Target="file:///C:\Users\Tamara\Desktop\IYNT\IYNT%20tacke\IYNT%20tacke\bin\Debug\IYNT%20tacke.exe"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80.png"/><Relationship Id="rId4" Type="http://schemas.openxmlformats.org/officeDocument/2006/relationships/image" Target="../media/image6.tmp"/></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7.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7742" y="5776686"/>
            <a:ext cx="9141833"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itle 5"/>
          <p:cNvSpPr>
            <a:spLocks noGrp="1"/>
          </p:cNvSpPr>
          <p:nvPr/>
        </p:nvSpPr>
        <p:spPr>
          <a:xfrm>
            <a:off x="0" y="2057400"/>
            <a:ext cx="9144000" cy="1470025"/>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cs typeface="Arial" pitchFamily="34" charset="0"/>
              </a:defRPr>
            </a:lvl9pPr>
          </a:lstStyle>
          <a:p>
            <a:pPr eaLnBrk="1" hangingPunct="1">
              <a:defRPr/>
            </a:pPr>
            <a:r>
              <a:rPr lang="en-US" sz="5000" b="1" dirty="0" smtClean="0">
                <a:solidFill>
                  <a:srgbClr val="000000"/>
                </a:solidFill>
                <a:effectLst>
                  <a:outerShdw blurRad="38100" dist="38100" dir="2700000" algn="tl">
                    <a:srgbClr val="C0C0C0"/>
                  </a:outerShdw>
                </a:effectLst>
                <a:latin typeface="Arial" panose="020B0604020202020204" pitchFamily="34" charset="0"/>
                <a:ea typeface="Calibri" pitchFamily="34" charset="0"/>
                <a:cs typeface="Arial" panose="020B0604020202020204" pitchFamily="34" charset="0"/>
              </a:rPr>
              <a:t>International Young Naturalists’ Tournament</a:t>
            </a:r>
          </a:p>
        </p:txBody>
      </p:sp>
      <p:sp>
        <p:nvSpPr>
          <p:cNvPr id="9" name="Subtitle 2"/>
          <p:cNvSpPr>
            <a:spLocks noGrp="1"/>
          </p:cNvSpPr>
          <p:nvPr/>
        </p:nvSpPr>
        <p:spPr bwMode="auto">
          <a:xfrm>
            <a:off x="0" y="3800475"/>
            <a:ext cx="9144000" cy="2286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lgn="ctr" eaLnBrk="1" hangingPunct="1">
              <a:lnSpc>
                <a:spcPct val="80000"/>
              </a:lnSpc>
              <a:buFontTx/>
              <a:buNone/>
            </a:pPr>
            <a:r>
              <a:rPr lang="en-US" altLang="en-US" sz="4400" b="1" dirty="0">
                <a:solidFill>
                  <a:srgbClr val="FF0000"/>
                </a:solidFill>
                <a:latin typeface="Arial" panose="020B0604020202020204" pitchFamily="34" charset="0"/>
                <a:cs typeface="Arial" panose="020B0604020202020204" pitchFamily="34" charset="0"/>
              </a:rPr>
              <a:t>15. Four </a:t>
            </a:r>
            <a:r>
              <a:rPr lang="en-US" altLang="en-US" sz="4400" b="1" dirty="0" smtClean="0">
                <a:solidFill>
                  <a:srgbClr val="FF0000"/>
                </a:solidFill>
                <a:latin typeface="Arial" panose="020B0604020202020204" pitchFamily="34" charset="0"/>
                <a:cs typeface="Arial" panose="020B0604020202020204" pitchFamily="34" charset="0"/>
              </a:rPr>
              <a:t>points</a:t>
            </a:r>
          </a:p>
          <a:p>
            <a:pPr marL="0" indent="0" algn="ctr" eaLnBrk="1" hangingPunct="1">
              <a:lnSpc>
                <a:spcPct val="80000"/>
              </a:lnSpc>
              <a:buFontTx/>
              <a:buNone/>
            </a:pPr>
            <a:endParaRPr lang="en-US" altLang="en-US" sz="1800" b="1" dirty="0" smtClean="0">
              <a:solidFill>
                <a:srgbClr val="000000"/>
              </a:solidFill>
              <a:latin typeface="Arial" panose="020B0604020202020204" pitchFamily="34" charset="0"/>
              <a:cs typeface="Arial" panose="020B0604020202020204" pitchFamily="34" charset="0"/>
            </a:endParaRPr>
          </a:p>
          <a:p>
            <a:pPr marL="0" indent="0" algn="ctr" eaLnBrk="1" hangingPunct="1">
              <a:lnSpc>
                <a:spcPct val="80000"/>
              </a:lnSpc>
              <a:buFontTx/>
              <a:buNone/>
            </a:pPr>
            <a:r>
              <a:rPr lang="en-US" altLang="en-US" sz="3600" b="1" dirty="0" smtClean="0">
                <a:solidFill>
                  <a:srgbClr val="000000"/>
                </a:solidFill>
                <a:latin typeface="Arial" panose="020B0604020202020204" pitchFamily="34" charset="0"/>
                <a:cs typeface="Arial" panose="020B0604020202020204" pitchFamily="34" charset="0"/>
              </a:rPr>
              <a:t>Serbian team</a:t>
            </a:r>
          </a:p>
          <a:p>
            <a:pPr marL="0" indent="0" algn="ctr" eaLnBrk="1" hangingPunct="1">
              <a:lnSpc>
                <a:spcPct val="80000"/>
              </a:lnSpc>
              <a:buFontTx/>
              <a:buNone/>
            </a:pPr>
            <a:r>
              <a:rPr lang="en-US" altLang="en-US" sz="3400" b="1" dirty="0" smtClean="0">
                <a:solidFill>
                  <a:srgbClr val="000000"/>
                </a:solidFill>
                <a:latin typeface="Arial" panose="020B0604020202020204" pitchFamily="34" charset="0"/>
                <a:cs typeface="Arial" panose="020B0604020202020204" pitchFamily="34" charset="0"/>
              </a:rPr>
              <a:t>Regional Center For Talented Youth</a:t>
            </a:r>
          </a:p>
        </p:txBody>
      </p:sp>
      <p:grpSp>
        <p:nvGrpSpPr>
          <p:cNvPr id="12" name="Group 11"/>
          <p:cNvGrpSpPr/>
          <p:nvPr/>
        </p:nvGrpSpPr>
        <p:grpSpPr>
          <a:xfrm>
            <a:off x="37605" y="517453"/>
            <a:ext cx="9033164" cy="1266377"/>
            <a:chOff x="830801" y="546569"/>
            <a:chExt cx="7456567" cy="1045351"/>
          </a:xfrm>
        </p:grpSpPr>
        <p:pic>
          <p:nvPicPr>
            <p:cNvPr id="1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6486" y="546570"/>
              <a:ext cx="1570882" cy="104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13" descr="Logo Institucije.png"/>
            <p:cNvPicPr>
              <a:picLocks noChangeAspect="1"/>
            </p:cNvPicPr>
            <p:nvPr/>
          </p:nvPicPr>
          <p:blipFill rotWithShape="1">
            <a:blip r:embed="rId4" cstate="print"/>
            <a:srcRect l="6556"/>
            <a:stretch/>
          </p:blipFill>
          <p:spPr>
            <a:xfrm>
              <a:off x="830801" y="546569"/>
              <a:ext cx="1155162" cy="1042417"/>
            </a:xfrm>
            <a:prstGeom prst="rect">
              <a:avLst/>
            </a:prstGeom>
          </p:spPr>
        </p:pic>
        <p:pic>
          <p:nvPicPr>
            <p:cNvPr id="15" name="Picture 2"/>
            <p:cNvPicPr>
              <a:picLocks noChangeAspect="1" noChangeArrowheads="1"/>
            </p:cNvPicPr>
            <p:nvPr/>
          </p:nvPicPr>
          <p:blipFill rotWithShape="1">
            <a:blip r:embed="rId5" cstate="print">
              <a:biLevel thresh="75000"/>
              <a:extLst>
                <a:ext uri="{28A0092B-C50C-407E-A947-70E740481C1C}">
                  <a14:useLocalDpi xmlns:a14="http://schemas.microsoft.com/office/drawing/2010/main" val="0"/>
                </a:ext>
              </a:extLst>
            </a:blip>
            <a:srcRect l="7339"/>
            <a:stretch/>
          </p:blipFill>
          <p:spPr bwMode="auto">
            <a:xfrm>
              <a:off x="830801" y="1314155"/>
              <a:ext cx="1155161" cy="277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7" descr="C:\Users\Tamara\Desktop\3t90whas.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6171" t="19170" r="8068" b="17226"/>
            <a:stretch/>
          </p:blipFill>
          <p:spPr bwMode="auto">
            <a:xfrm>
              <a:off x="1985963" y="546570"/>
              <a:ext cx="4705123" cy="10453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126054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 y="762000"/>
            <a:ext cx="8915400" cy="4524315"/>
          </a:xfrm>
          <a:prstGeom prst="rect">
            <a:avLst/>
          </a:prstGeom>
        </p:spPr>
        <p:txBody>
          <a:bodyPr wrap="square">
            <a:spAutoFit/>
          </a:bodyPr>
          <a:lstStyle/>
          <a:p>
            <a:r>
              <a:rPr lang="fr-FR" dirty="0" err="1" smtClean="0">
                <a:solidFill>
                  <a:srgbClr val="0000FF"/>
                </a:solidFill>
                <a:latin typeface="Consolas"/>
              </a:rPr>
              <a:t>bool</a:t>
            </a:r>
            <a:r>
              <a:rPr lang="fr-FR" dirty="0">
                <a:solidFill>
                  <a:prstClr val="black"/>
                </a:solidFill>
                <a:latin typeface="Consolas"/>
              </a:rPr>
              <a:t> </a:t>
            </a:r>
            <a:r>
              <a:rPr lang="fr-FR" dirty="0" err="1">
                <a:solidFill>
                  <a:prstClr val="black"/>
                </a:solidFill>
                <a:latin typeface="Consolas"/>
              </a:rPr>
              <a:t>collinear</a:t>
            </a:r>
            <a:r>
              <a:rPr lang="fr-FR" dirty="0">
                <a:solidFill>
                  <a:prstClr val="black"/>
                </a:solidFill>
                <a:latin typeface="Consolas"/>
              </a:rPr>
              <a:t>(</a:t>
            </a:r>
            <a:r>
              <a:rPr lang="fr-FR" dirty="0" err="1" smtClean="0">
                <a:solidFill>
                  <a:srgbClr val="0000FF"/>
                </a:solidFill>
                <a:latin typeface="Consolas"/>
              </a:rPr>
              <a:t>int</a:t>
            </a:r>
            <a:r>
              <a:rPr lang="fr-FR" dirty="0">
                <a:solidFill>
                  <a:prstClr val="black"/>
                </a:solidFill>
                <a:latin typeface="Consolas"/>
              </a:rPr>
              <a:t> x1, </a:t>
            </a:r>
            <a:r>
              <a:rPr lang="fr-FR" dirty="0" err="1" smtClean="0">
                <a:solidFill>
                  <a:srgbClr val="0000FF"/>
                </a:solidFill>
                <a:latin typeface="Consolas"/>
              </a:rPr>
              <a:t>int</a:t>
            </a:r>
            <a:r>
              <a:rPr lang="fr-FR" dirty="0">
                <a:solidFill>
                  <a:prstClr val="black"/>
                </a:solidFill>
                <a:latin typeface="Consolas"/>
              </a:rPr>
              <a:t> x2, </a:t>
            </a:r>
            <a:r>
              <a:rPr lang="fr-FR" dirty="0" err="1" smtClean="0">
                <a:solidFill>
                  <a:srgbClr val="0000FF"/>
                </a:solidFill>
                <a:latin typeface="Consolas"/>
              </a:rPr>
              <a:t>int</a:t>
            </a:r>
            <a:r>
              <a:rPr lang="fr-FR" dirty="0">
                <a:solidFill>
                  <a:prstClr val="black"/>
                </a:solidFill>
                <a:latin typeface="Consolas"/>
              </a:rPr>
              <a:t> x3, </a:t>
            </a:r>
            <a:r>
              <a:rPr lang="fr-FR" dirty="0" err="1" smtClean="0">
                <a:solidFill>
                  <a:srgbClr val="0000FF"/>
                </a:solidFill>
                <a:latin typeface="Consolas"/>
              </a:rPr>
              <a:t>int</a:t>
            </a:r>
            <a:r>
              <a:rPr lang="fr-FR" dirty="0">
                <a:solidFill>
                  <a:prstClr val="black"/>
                </a:solidFill>
                <a:latin typeface="Consolas"/>
              </a:rPr>
              <a:t> x4, </a:t>
            </a:r>
            <a:r>
              <a:rPr lang="fr-FR" dirty="0" err="1" smtClean="0">
                <a:solidFill>
                  <a:srgbClr val="0000FF"/>
                </a:solidFill>
                <a:latin typeface="Consolas"/>
              </a:rPr>
              <a:t>int</a:t>
            </a:r>
            <a:r>
              <a:rPr lang="fr-FR" dirty="0">
                <a:solidFill>
                  <a:prstClr val="black"/>
                </a:solidFill>
                <a:latin typeface="Consolas"/>
              </a:rPr>
              <a:t> y1, </a:t>
            </a:r>
            <a:r>
              <a:rPr lang="fr-FR" dirty="0" err="1" smtClean="0">
                <a:solidFill>
                  <a:srgbClr val="0000FF"/>
                </a:solidFill>
                <a:latin typeface="Consolas"/>
              </a:rPr>
              <a:t>int</a:t>
            </a:r>
            <a:r>
              <a:rPr lang="fr-FR" dirty="0">
                <a:solidFill>
                  <a:prstClr val="black"/>
                </a:solidFill>
                <a:latin typeface="Consolas"/>
              </a:rPr>
              <a:t> y2, </a:t>
            </a:r>
            <a:r>
              <a:rPr lang="fr-FR" dirty="0" err="1" smtClean="0">
                <a:solidFill>
                  <a:srgbClr val="0000FF"/>
                </a:solidFill>
                <a:latin typeface="Consolas"/>
              </a:rPr>
              <a:t>int</a:t>
            </a:r>
            <a:r>
              <a:rPr lang="fr-FR" dirty="0">
                <a:solidFill>
                  <a:prstClr val="black"/>
                </a:solidFill>
                <a:latin typeface="Consolas"/>
              </a:rPr>
              <a:t> </a:t>
            </a:r>
            <a:r>
              <a:rPr lang="fr-FR" dirty="0" smtClean="0">
                <a:solidFill>
                  <a:prstClr val="black"/>
                </a:solidFill>
                <a:latin typeface="Consolas"/>
              </a:rPr>
              <a:t>y3</a:t>
            </a:r>
            <a:r>
              <a:rPr lang="fr-FR" dirty="0">
                <a:solidFill>
                  <a:prstClr val="black"/>
                </a:solidFill>
                <a:latin typeface="Consolas"/>
              </a:rPr>
              <a:t>, </a:t>
            </a:r>
            <a:r>
              <a:rPr lang="fr-FR" dirty="0" err="1" smtClean="0">
                <a:solidFill>
                  <a:srgbClr val="0000FF"/>
                </a:solidFill>
                <a:latin typeface="Consolas"/>
              </a:rPr>
              <a:t>int</a:t>
            </a:r>
            <a:r>
              <a:rPr lang="fr-FR" dirty="0">
                <a:solidFill>
                  <a:prstClr val="black"/>
                </a:solidFill>
                <a:latin typeface="Consolas"/>
              </a:rPr>
              <a:t> y4</a:t>
            </a:r>
            <a:r>
              <a:rPr lang="fr-FR" dirty="0" smtClean="0">
                <a:solidFill>
                  <a:prstClr val="black"/>
                </a:solidFill>
                <a:latin typeface="Consolas"/>
              </a:rPr>
              <a:t>)</a:t>
            </a:r>
            <a:endParaRPr lang="en-US" dirty="0" smtClean="0">
              <a:solidFill>
                <a:prstClr val="black"/>
              </a:solidFill>
              <a:latin typeface="Consolas"/>
            </a:endParaRPr>
          </a:p>
          <a:p>
            <a:r>
              <a:rPr lang="es-ES" dirty="0" smtClean="0">
                <a:solidFill>
                  <a:prstClr val="black"/>
                </a:solidFill>
                <a:latin typeface="Consolas"/>
              </a:rPr>
              <a:t>            </a:t>
            </a:r>
            <a:r>
              <a:rPr lang="es-ES" dirty="0" err="1" smtClean="0">
                <a:solidFill>
                  <a:srgbClr val="0000FF"/>
                </a:solidFill>
                <a:latin typeface="Consolas"/>
              </a:rPr>
              <a:t>if</a:t>
            </a:r>
            <a:r>
              <a:rPr lang="es-ES" dirty="0" smtClean="0">
                <a:solidFill>
                  <a:prstClr val="black"/>
                </a:solidFill>
                <a:latin typeface="Consolas"/>
              </a:rPr>
              <a:t>( ((x1==x2) &amp;&amp; (y1==y2)) || </a:t>
            </a:r>
            <a:r>
              <a:rPr lang="en-US" dirty="0" smtClean="0">
                <a:solidFill>
                  <a:prstClr val="black"/>
                </a:solidFill>
                <a:latin typeface="Consolas"/>
              </a:rPr>
              <a:t>((x1==x3) &amp;&amp; (y1==y3)) || </a:t>
            </a:r>
            <a:r>
              <a:rPr lang="en-US" dirty="0" smtClean="0">
                <a:latin typeface="Consolas"/>
              </a:rPr>
              <a:t>		  ((x1==x4) &amp;&amp; (y1==y4)) || ((x2==x3) &amp;&amp; (y2==y3)) || 		  </a:t>
            </a:r>
            <a:r>
              <a:rPr lang="en-US" dirty="0" smtClean="0">
                <a:solidFill>
                  <a:prstClr val="black"/>
                </a:solidFill>
                <a:latin typeface="Consolas"/>
              </a:rPr>
              <a:t>((x4==x3) &amp;&amp; (y4==y3)) || ((x2==x4) &amp;&amp; (y2==y4)) )</a:t>
            </a:r>
          </a:p>
          <a:p>
            <a:r>
              <a:rPr lang="en-US" dirty="0" smtClean="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true</a:t>
            </a:r>
            <a:r>
              <a:rPr lang="en-US" dirty="0">
                <a:solidFill>
                  <a:prstClr val="black"/>
                </a:solidFill>
                <a:latin typeface="Consolas"/>
              </a:rPr>
              <a:t>;</a:t>
            </a:r>
          </a:p>
          <a:p>
            <a:r>
              <a:rPr lang="es-ES" dirty="0">
                <a:solidFill>
                  <a:prstClr val="black"/>
                </a:solidFill>
                <a:latin typeface="Consolas"/>
              </a:rPr>
              <a:t>            </a:t>
            </a:r>
            <a:r>
              <a:rPr lang="es-ES" dirty="0" err="1" smtClean="0">
                <a:solidFill>
                  <a:srgbClr val="0000FF"/>
                </a:solidFill>
                <a:latin typeface="Consolas"/>
              </a:rPr>
              <a:t>else</a:t>
            </a:r>
            <a:r>
              <a:rPr lang="es-ES" dirty="0">
                <a:solidFill>
                  <a:prstClr val="black"/>
                </a:solidFill>
                <a:latin typeface="Consolas"/>
              </a:rPr>
              <a:t> </a:t>
            </a:r>
            <a:r>
              <a:rPr lang="es-ES" dirty="0" err="1" smtClean="0">
                <a:solidFill>
                  <a:srgbClr val="0000FF"/>
                </a:solidFill>
                <a:latin typeface="Consolas"/>
              </a:rPr>
              <a:t>if</a:t>
            </a:r>
            <a:r>
              <a:rPr lang="es-ES" dirty="0">
                <a:solidFill>
                  <a:prstClr val="black"/>
                </a:solidFill>
                <a:latin typeface="Consolas"/>
              </a:rPr>
              <a:t> ((y1 - y2</a:t>
            </a:r>
            <a:r>
              <a:rPr lang="es-ES" dirty="0" smtClean="0">
                <a:solidFill>
                  <a:prstClr val="black"/>
                </a:solidFill>
                <a:latin typeface="Consolas"/>
              </a:rPr>
              <a:t>) * (</a:t>
            </a:r>
            <a:r>
              <a:rPr lang="es-ES" dirty="0">
                <a:solidFill>
                  <a:prstClr val="black"/>
                </a:solidFill>
                <a:latin typeface="Consolas"/>
              </a:rPr>
              <a:t>x1 - x3) == (y1 - y3) * (x1 - x2))</a:t>
            </a:r>
          </a:p>
          <a:p>
            <a:r>
              <a:rPr lang="en-US" dirty="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true</a:t>
            </a:r>
            <a:r>
              <a:rPr lang="en-US" dirty="0">
                <a:solidFill>
                  <a:prstClr val="black"/>
                </a:solidFill>
                <a:latin typeface="Consolas"/>
              </a:rPr>
              <a:t>;</a:t>
            </a:r>
          </a:p>
          <a:p>
            <a:r>
              <a:rPr lang="es-ES" dirty="0">
                <a:solidFill>
                  <a:prstClr val="black"/>
                </a:solidFill>
                <a:latin typeface="Consolas"/>
              </a:rPr>
              <a:t>            </a:t>
            </a:r>
            <a:r>
              <a:rPr lang="es-ES" dirty="0" err="1" smtClean="0">
                <a:solidFill>
                  <a:srgbClr val="0000FF"/>
                </a:solidFill>
                <a:latin typeface="Consolas"/>
              </a:rPr>
              <a:t>else</a:t>
            </a:r>
            <a:r>
              <a:rPr lang="es-ES" dirty="0">
                <a:solidFill>
                  <a:prstClr val="black"/>
                </a:solidFill>
                <a:latin typeface="Consolas"/>
              </a:rPr>
              <a:t> </a:t>
            </a:r>
            <a:r>
              <a:rPr lang="es-ES" dirty="0" err="1" smtClean="0">
                <a:solidFill>
                  <a:srgbClr val="0000FF"/>
                </a:solidFill>
                <a:latin typeface="Consolas"/>
              </a:rPr>
              <a:t>if</a:t>
            </a:r>
            <a:r>
              <a:rPr lang="es-ES" dirty="0">
                <a:solidFill>
                  <a:prstClr val="black"/>
                </a:solidFill>
                <a:latin typeface="Consolas"/>
              </a:rPr>
              <a:t> ((y1 - y3</a:t>
            </a:r>
            <a:r>
              <a:rPr lang="es-ES" dirty="0" smtClean="0">
                <a:solidFill>
                  <a:prstClr val="black"/>
                </a:solidFill>
                <a:latin typeface="Consolas"/>
              </a:rPr>
              <a:t>) * (</a:t>
            </a:r>
            <a:r>
              <a:rPr lang="es-ES" dirty="0">
                <a:solidFill>
                  <a:prstClr val="black"/>
                </a:solidFill>
                <a:latin typeface="Consolas"/>
              </a:rPr>
              <a:t>x1 - x4) == (y1 - y4) * (x1 - x3))</a:t>
            </a:r>
          </a:p>
          <a:p>
            <a:r>
              <a:rPr lang="en-US" dirty="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true</a:t>
            </a:r>
            <a:r>
              <a:rPr lang="en-US" dirty="0">
                <a:solidFill>
                  <a:prstClr val="black"/>
                </a:solidFill>
                <a:latin typeface="Consolas"/>
              </a:rPr>
              <a:t>;</a:t>
            </a:r>
          </a:p>
          <a:p>
            <a:r>
              <a:rPr lang="es-ES" dirty="0">
                <a:solidFill>
                  <a:prstClr val="black"/>
                </a:solidFill>
                <a:latin typeface="Consolas"/>
              </a:rPr>
              <a:t>            </a:t>
            </a:r>
            <a:r>
              <a:rPr lang="es-ES" dirty="0" err="1" smtClean="0">
                <a:solidFill>
                  <a:srgbClr val="0000FF"/>
                </a:solidFill>
                <a:latin typeface="Consolas"/>
              </a:rPr>
              <a:t>else</a:t>
            </a:r>
            <a:r>
              <a:rPr lang="es-ES" dirty="0">
                <a:solidFill>
                  <a:prstClr val="black"/>
                </a:solidFill>
                <a:latin typeface="Consolas"/>
              </a:rPr>
              <a:t> </a:t>
            </a:r>
            <a:r>
              <a:rPr lang="es-ES" dirty="0" err="1" smtClean="0">
                <a:solidFill>
                  <a:srgbClr val="0000FF"/>
                </a:solidFill>
                <a:latin typeface="Consolas"/>
              </a:rPr>
              <a:t>if</a:t>
            </a:r>
            <a:r>
              <a:rPr lang="es-ES" dirty="0">
                <a:solidFill>
                  <a:prstClr val="black"/>
                </a:solidFill>
                <a:latin typeface="Consolas"/>
              </a:rPr>
              <a:t> ((y1 - y2</a:t>
            </a:r>
            <a:r>
              <a:rPr lang="es-ES" dirty="0" smtClean="0">
                <a:solidFill>
                  <a:prstClr val="black"/>
                </a:solidFill>
                <a:latin typeface="Consolas"/>
              </a:rPr>
              <a:t>) * (</a:t>
            </a:r>
            <a:r>
              <a:rPr lang="es-ES" dirty="0">
                <a:solidFill>
                  <a:prstClr val="black"/>
                </a:solidFill>
                <a:latin typeface="Consolas"/>
              </a:rPr>
              <a:t>x1 - x4) == (y1 - y4) * (x1 - x2))</a:t>
            </a:r>
          </a:p>
          <a:p>
            <a:r>
              <a:rPr lang="en-US" dirty="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true</a:t>
            </a:r>
            <a:r>
              <a:rPr lang="en-US" dirty="0">
                <a:solidFill>
                  <a:prstClr val="black"/>
                </a:solidFill>
                <a:latin typeface="Consolas"/>
              </a:rPr>
              <a:t>;</a:t>
            </a:r>
          </a:p>
          <a:p>
            <a:r>
              <a:rPr lang="es-ES" dirty="0">
                <a:solidFill>
                  <a:prstClr val="black"/>
                </a:solidFill>
                <a:latin typeface="Consolas"/>
              </a:rPr>
              <a:t>            </a:t>
            </a:r>
            <a:r>
              <a:rPr lang="es-ES" dirty="0" err="1" smtClean="0">
                <a:solidFill>
                  <a:srgbClr val="0000FF"/>
                </a:solidFill>
                <a:latin typeface="Consolas"/>
              </a:rPr>
              <a:t>else</a:t>
            </a:r>
            <a:r>
              <a:rPr lang="es-ES" dirty="0">
                <a:solidFill>
                  <a:prstClr val="black"/>
                </a:solidFill>
                <a:latin typeface="Consolas"/>
              </a:rPr>
              <a:t> </a:t>
            </a:r>
            <a:r>
              <a:rPr lang="es-ES" dirty="0" err="1" smtClean="0">
                <a:solidFill>
                  <a:srgbClr val="0000FF"/>
                </a:solidFill>
                <a:latin typeface="Consolas"/>
              </a:rPr>
              <a:t>if</a:t>
            </a:r>
            <a:r>
              <a:rPr lang="es-ES" dirty="0">
                <a:solidFill>
                  <a:prstClr val="black"/>
                </a:solidFill>
                <a:latin typeface="Consolas"/>
              </a:rPr>
              <a:t> ((y2 - y3) * (x1 - x4) == (y2 - y4) * (x2 - x3))</a:t>
            </a:r>
          </a:p>
          <a:p>
            <a:r>
              <a:rPr lang="en-US" dirty="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true</a:t>
            </a:r>
            <a:r>
              <a:rPr lang="en-US" dirty="0">
                <a:solidFill>
                  <a:prstClr val="black"/>
                </a:solidFill>
                <a:latin typeface="Consolas"/>
              </a:rPr>
              <a:t>;</a:t>
            </a:r>
          </a:p>
          <a:p>
            <a:r>
              <a:rPr lang="en-US" dirty="0">
                <a:solidFill>
                  <a:prstClr val="black"/>
                </a:solidFill>
                <a:latin typeface="Consolas"/>
              </a:rPr>
              <a:t>            </a:t>
            </a:r>
            <a:r>
              <a:rPr lang="en-US" dirty="0" smtClean="0">
                <a:solidFill>
                  <a:srgbClr val="0000FF"/>
                </a:solidFill>
                <a:latin typeface="Consolas"/>
              </a:rPr>
              <a:t>else</a:t>
            </a:r>
            <a:endParaRPr lang="en-US" dirty="0">
              <a:solidFill>
                <a:prstClr val="black"/>
              </a:solidFill>
              <a:latin typeface="Consolas"/>
            </a:endParaRPr>
          </a:p>
          <a:p>
            <a:r>
              <a:rPr lang="en-US" dirty="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false</a:t>
            </a:r>
            <a:r>
              <a:rPr lang="en-US" dirty="0" smtClean="0">
                <a:solidFill>
                  <a:prstClr val="black"/>
                </a:solidFill>
                <a:latin typeface="Consolas"/>
              </a:rPr>
              <a:t>;</a:t>
            </a:r>
          </a:p>
        </p:txBody>
      </p:sp>
      <p:sp>
        <p:nvSpPr>
          <p:cNvPr id="5" name="Title 1"/>
          <p:cNvSpPr txBox="1">
            <a:spLocks/>
          </p:cNvSpPr>
          <p:nvPr/>
        </p:nvSpPr>
        <p:spPr>
          <a:xfrm>
            <a:off x="457200" y="0"/>
            <a:ext cx="8229600" cy="94869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Methodes</a:t>
            </a:r>
            <a:endParaRPr lang="en-US" dirty="0"/>
          </a:p>
        </p:txBody>
      </p:sp>
      <p:pic>
        <p:nvPicPr>
          <p:cNvPr id="6"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7742" y="5776686"/>
            <a:ext cx="9141833"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9" descr="Screen Clipping">
            <a:hlinkClick r:id="rId3" action="ppaction://program"/>
          </p:cNvPr>
          <p:cNvPicPr>
            <a:picLocks noChangeAspect="1"/>
          </p:cNvPicPr>
          <p:nvPr/>
        </p:nvPicPr>
        <p:blipFill rotWithShape="1">
          <a:blip r:embed="rId4">
            <a:extLst>
              <a:ext uri="{28A0092B-C50C-407E-A947-70E740481C1C}">
                <a14:useLocalDpi xmlns:a14="http://schemas.microsoft.com/office/drawing/2010/main" val="0"/>
              </a:ext>
            </a:extLst>
          </a:blip>
          <a:srcRect l="1440" t="4770" r="2077" b="6355"/>
          <a:stretch/>
        </p:blipFill>
        <p:spPr>
          <a:xfrm>
            <a:off x="6858000" y="6050643"/>
            <a:ext cx="1443037" cy="533400"/>
          </a:xfrm>
          <a:prstGeom prst="rect">
            <a:avLst/>
          </a:prstGeom>
        </p:spPr>
      </p:pic>
    </p:spTree>
    <p:extLst>
      <p:ext uri="{BB962C8B-B14F-4D97-AF65-F5344CB8AC3E}">
        <p14:creationId xmlns:p14="http://schemas.microsoft.com/office/powerpoint/2010/main" val="26612647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698373"/>
            <a:ext cx="8686800" cy="5078313"/>
          </a:xfrm>
          <a:prstGeom prst="rect">
            <a:avLst/>
          </a:prstGeom>
        </p:spPr>
        <p:txBody>
          <a:bodyPr wrap="square">
            <a:spAutoFit/>
          </a:bodyPr>
          <a:lstStyle/>
          <a:p>
            <a:r>
              <a:rPr lang="en-US" dirty="0" err="1" smtClean="0">
                <a:solidFill>
                  <a:srgbClr val="0000FF"/>
                </a:solidFill>
                <a:latin typeface="Consolas"/>
              </a:rPr>
              <a:t>bool</a:t>
            </a:r>
            <a:r>
              <a:rPr lang="en-US" dirty="0">
                <a:solidFill>
                  <a:prstClr val="black"/>
                </a:solidFill>
                <a:latin typeface="Consolas"/>
              </a:rPr>
              <a:t> section(</a:t>
            </a:r>
            <a:r>
              <a:rPr lang="en-US" dirty="0" err="1" smtClean="0">
                <a:solidFill>
                  <a:srgbClr val="0000FF"/>
                </a:solidFill>
                <a:latin typeface="Consolas"/>
              </a:rPr>
              <a:t>int</a:t>
            </a:r>
            <a:r>
              <a:rPr lang="en-US" dirty="0">
                <a:solidFill>
                  <a:prstClr val="black"/>
                </a:solidFill>
                <a:latin typeface="Consolas"/>
              </a:rPr>
              <a:t> x1, </a:t>
            </a:r>
            <a:r>
              <a:rPr lang="en-US" dirty="0" err="1" smtClean="0">
                <a:solidFill>
                  <a:srgbClr val="0000FF"/>
                </a:solidFill>
                <a:latin typeface="Consolas"/>
              </a:rPr>
              <a:t>int</a:t>
            </a:r>
            <a:r>
              <a:rPr lang="en-US" dirty="0">
                <a:solidFill>
                  <a:prstClr val="black"/>
                </a:solidFill>
                <a:latin typeface="Consolas"/>
              </a:rPr>
              <a:t> x2, </a:t>
            </a:r>
            <a:r>
              <a:rPr lang="en-US" dirty="0" err="1" smtClean="0">
                <a:solidFill>
                  <a:srgbClr val="0000FF"/>
                </a:solidFill>
                <a:latin typeface="Consolas"/>
              </a:rPr>
              <a:t>int</a:t>
            </a:r>
            <a:r>
              <a:rPr lang="en-US" dirty="0">
                <a:solidFill>
                  <a:prstClr val="black"/>
                </a:solidFill>
                <a:latin typeface="Consolas"/>
              </a:rPr>
              <a:t> x3, </a:t>
            </a:r>
            <a:r>
              <a:rPr lang="en-US" dirty="0" err="1" smtClean="0">
                <a:solidFill>
                  <a:srgbClr val="0000FF"/>
                </a:solidFill>
                <a:latin typeface="Consolas"/>
              </a:rPr>
              <a:t>int</a:t>
            </a:r>
            <a:r>
              <a:rPr lang="en-US" dirty="0">
                <a:solidFill>
                  <a:prstClr val="black"/>
                </a:solidFill>
                <a:latin typeface="Consolas"/>
              </a:rPr>
              <a:t> x4, </a:t>
            </a:r>
            <a:r>
              <a:rPr lang="en-US" dirty="0" err="1" smtClean="0">
                <a:solidFill>
                  <a:srgbClr val="0000FF"/>
                </a:solidFill>
                <a:latin typeface="Consolas"/>
              </a:rPr>
              <a:t>int</a:t>
            </a:r>
            <a:r>
              <a:rPr lang="en-US" dirty="0">
                <a:solidFill>
                  <a:prstClr val="black"/>
                </a:solidFill>
                <a:latin typeface="Consolas"/>
              </a:rPr>
              <a:t> y1, </a:t>
            </a:r>
            <a:r>
              <a:rPr lang="en-US" dirty="0" err="1" smtClean="0">
                <a:solidFill>
                  <a:srgbClr val="0000FF"/>
                </a:solidFill>
                <a:latin typeface="Consolas"/>
              </a:rPr>
              <a:t>int</a:t>
            </a:r>
            <a:r>
              <a:rPr lang="en-US" dirty="0">
                <a:solidFill>
                  <a:prstClr val="black"/>
                </a:solidFill>
                <a:latin typeface="Consolas"/>
              </a:rPr>
              <a:t> y2</a:t>
            </a:r>
            <a:r>
              <a:rPr lang="en-US" dirty="0" smtClean="0">
                <a:solidFill>
                  <a:prstClr val="black"/>
                </a:solidFill>
                <a:latin typeface="Consolas"/>
              </a:rPr>
              <a:t>,     </a:t>
            </a:r>
            <a:r>
              <a:rPr lang="en-US" dirty="0" err="1" smtClean="0">
                <a:solidFill>
                  <a:srgbClr val="0000FF"/>
                </a:solidFill>
                <a:latin typeface="Consolas"/>
              </a:rPr>
              <a:t>int</a:t>
            </a:r>
            <a:r>
              <a:rPr lang="en-US" dirty="0">
                <a:solidFill>
                  <a:prstClr val="black"/>
                </a:solidFill>
                <a:latin typeface="Consolas"/>
              </a:rPr>
              <a:t> y3, </a:t>
            </a:r>
            <a:r>
              <a:rPr lang="en-US" dirty="0" err="1" smtClean="0">
                <a:solidFill>
                  <a:srgbClr val="0000FF"/>
                </a:solidFill>
                <a:latin typeface="Consolas"/>
              </a:rPr>
              <a:t>int</a:t>
            </a:r>
            <a:r>
              <a:rPr lang="en-US" dirty="0">
                <a:solidFill>
                  <a:prstClr val="black"/>
                </a:solidFill>
                <a:latin typeface="Consolas"/>
              </a:rPr>
              <a:t> y4)</a:t>
            </a:r>
          </a:p>
          <a:p>
            <a:r>
              <a:rPr lang="en-US" dirty="0">
                <a:solidFill>
                  <a:prstClr val="black"/>
                </a:solidFill>
                <a:latin typeface="Consolas"/>
              </a:rPr>
              <a:t>        </a:t>
            </a:r>
            <a:r>
              <a:rPr lang="en-US" dirty="0" smtClean="0">
                <a:solidFill>
                  <a:prstClr val="black"/>
                </a:solidFill>
                <a:latin typeface="Consolas"/>
              </a:rPr>
              <a:t>    </a:t>
            </a:r>
            <a:r>
              <a:rPr lang="en-US" dirty="0" smtClean="0">
                <a:solidFill>
                  <a:srgbClr val="0000FF"/>
                </a:solidFill>
                <a:latin typeface="Consolas"/>
              </a:rPr>
              <a:t>try</a:t>
            </a:r>
            <a:endParaRPr lang="en-US" dirty="0">
              <a:solidFill>
                <a:prstClr val="black"/>
              </a:solidFill>
              <a:latin typeface="Consolas"/>
            </a:endParaRPr>
          </a:p>
          <a:p>
            <a:r>
              <a:rPr lang="en-US" dirty="0">
                <a:solidFill>
                  <a:prstClr val="black"/>
                </a:solidFill>
                <a:latin typeface="Consolas"/>
              </a:rPr>
              <a:t>            </a:t>
            </a:r>
            <a:r>
              <a:rPr lang="es-ES" dirty="0" smtClean="0">
                <a:solidFill>
                  <a:prstClr val="black"/>
                </a:solidFill>
                <a:latin typeface="Consolas"/>
              </a:rPr>
              <a:t>    </a:t>
            </a:r>
            <a:r>
              <a:rPr lang="es-ES" dirty="0" smtClean="0">
                <a:solidFill>
                  <a:srgbClr val="0000FF"/>
                </a:solidFill>
                <a:latin typeface="Consolas"/>
              </a:rPr>
              <a:t>decimal</a:t>
            </a:r>
            <a:r>
              <a:rPr lang="es-ES" dirty="0">
                <a:solidFill>
                  <a:prstClr val="black"/>
                </a:solidFill>
                <a:latin typeface="Consolas"/>
              </a:rPr>
              <a:t> k1 = (</a:t>
            </a:r>
            <a:r>
              <a:rPr lang="es-ES" dirty="0" smtClean="0">
                <a:solidFill>
                  <a:srgbClr val="0000FF"/>
                </a:solidFill>
                <a:latin typeface="Consolas"/>
              </a:rPr>
              <a:t>decimal</a:t>
            </a:r>
            <a:r>
              <a:rPr lang="es-ES" dirty="0">
                <a:solidFill>
                  <a:prstClr val="black"/>
                </a:solidFill>
                <a:latin typeface="Consolas"/>
              </a:rPr>
              <a:t>)(y4 - y2) / (x4 - x2);</a:t>
            </a:r>
          </a:p>
          <a:p>
            <a:r>
              <a:rPr lang="es-ES" dirty="0">
                <a:solidFill>
                  <a:prstClr val="black"/>
                </a:solidFill>
                <a:latin typeface="Consolas"/>
              </a:rPr>
              <a:t>                </a:t>
            </a:r>
            <a:r>
              <a:rPr lang="es-ES" dirty="0" smtClean="0">
                <a:solidFill>
                  <a:srgbClr val="0000FF"/>
                </a:solidFill>
                <a:latin typeface="Consolas"/>
              </a:rPr>
              <a:t>decimal</a:t>
            </a:r>
            <a:r>
              <a:rPr lang="es-ES" dirty="0">
                <a:solidFill>
                  <a:prstClr val="black"/>
                </a:solidFill>
                <a:latin typeface="Consolas"/>
              </a:rPr>
              <a:t> k2 = (</a:t>
            </a:r>
            <a:r>
              <a:rPr lang="es-ES" dirty="0" smtClean="0">
                <a:solidFill>
                  <a:srgbClr val="0000FF"/>
                </a:solidFill>
                <a:latin typeface="Consolas"/>
              </a:rPr>
              <a:t>decimal</a:t>
            </a:r>
            <a:r>
              <a:rPr lang="es-ES" dirty="0">
                <a:solidFill>
                  <a:prstClr val="black"/>
                </a:solidFill>
                <a:latin typeface="Consolas"/>
              </a:rPr>
              <a:t>)(y3 - y1) / (x3 - x1);</a:t>
            </a:r>
          </a:p>
          <a:p>
            <a:r>
              <a:rPr lang="en-US" dirty="0">
                <a:solidFill>
                  <a:prstClr val="black"/>
                </a:solidFill>
                <a:latin typeface="Consolas"/>
              </a:rPr>
              <a:t>                </a:t>
            </a:r>
            <a:r>
              <a:rPr lang="en-US" dirty="0" smtClean="0">
                <a:solidFill>
                  <a:srgbClr val="0000FF"/>
                </a:solidFill>
                <a:latin typeface="Consolas"/>
              </a:rPr>
              <a:t>decimal</a:t>
            </a:r>
            <a:r>
              <a:rPr lang="en-US" dirty="0">
                <a:solidFill>
                  <a:prstClr val="black"/>
                </a:solidFill>
                <a:latin typeface="Consolas"/>
              </a:rPr>
              <a:t> n1 = y4 - k1 * x4;</a:t>
            </a:r>
          </a:p>
          <a:p>
            <a:r>
              <a:rPr lang="en-US" dirty="0">
                <a:solidFill>
                  <a:prstClr val="black"/>
                </a:solidFill>
                <a:latin typeface="Consolas"/>
              </a:rPr>
              <a:t>                </a:t>
            </a:r>
            <a:r>
              <a:rPr lang="en-US" dirty="0" smtClean="0">
                <a:solidFill>
                  <a:srgbClr val="0000FF"/>
                </a:solidFill>
                <a:latin typeface="Consolas"/>
              </a:rPr>
              <a:t>decimal</a:t>
            </a:r>
            <a:r>
              <a:rPr lang="en-US" dirty="0">
                <a:solidFill>
                  <a:prstClr val="black"/>
                </a:solidFill>
                <a:latin typeface="Consolas"/>
              </a:rPr>
              <a:t> n2 = y3 - k2 * x3;</a:t>
            </a:r>
          </a:p>
          <a:p>
            <a:r>
              <a:rPr lang="en-US" dirty="0">
                <a:solidFill>
                  <a:prstClr val="black"/>
                </a:solidFill>
                <a:latin typeface="Consolas"/>
              </a:rPr>
              <a:t>                </a:t>
            </a:r>
            <a:r>
              <a:rPr lang="en-US" dirty="0" smtClean="0">
                <a:solidFill>
                  <a:srgbClr val="0000FF"/>
                </a:solidFill>
                <a:latin typeface="Consolas"/>
              </a:rPr>
              <a:t>if</a:t>
            </a:r>
            <a:r>
              <a:rPr lang="en-US" dirty="0">
                <a:solidFill>
                  <a:prstClr val="black"/>
                </a:solidFill>
                <a:latin typeface="Consolas"/>
              </a:rPr>
              <a:t> (k1 == k2</a:t>
            </a:r>
            <a:r>
              <a:rPr lang="en-US" dirty="0" smtClean="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false</a:t>
            </a:r>
            <a:r>
              <a:rPr lang="en-US" dirty="0">
                <a:solidFill>
                  <a:prstClr val="black"/>
                </a:solidFill>
                <a:latin typeface="Consolas"/>
              </a:rPr>
              <a:t>;</a:t>
            </a:r>
          </a:p>
          <a:p>
            <a:r>
              <a:rPr lang="en-US" dirty="0">
                <a:solidFill>
                  <a:prstClr val="black"/>
                </a:solidFill>
                <a:latin typeface="Consolas"/>
              </a:rPr>
              <a:t>                </a:t>
            </a:r>
            <a:r>
              <a:rPr lang="en-US" dirty="0" smtClean="0">
                <a:solidFill>
                  <a:srgbClr val="0000FF"/>
                </a:solidFill>
                <a:latin typeface="Consolas"/>
              </a:rPr>
              <a:t>else</a:t>
            </a:r>
            <a:endParaRPr lang="en-US" dirty="0">
              <a:solidFill>
                <a:prstClr val="black"/>
              </a:solidFill>
              <a:latin typeface="Consolas"/>
            </a:endParaRPr>
          </a:p>
          <a:p>
            <a:r>
              <a:rPr lang="pt-BR" dirty="0" smtClean="0">
                <a:solidFill>
                  <a:srgbClr val="0000FF"/>
                </a:solidFill>
                <a:latin typeface="Consolas"/>
              </a:rPr>
              <a:t>		     decimal</a:t>
            </a:r>
            <a:r>
              <a:rPr lang="pt-BR" dirty="0" smtClean="0">
                <a:solidFill>
                  <a:prstClr val="black"/>
                </a:solidFill>
                <a:latin typeface="Consolas"/>
              </a:rPr>
              <a:t> x = (n2 - n1) / (k1 - k2);</a:t>
            </a:r>
          </a:p>
          <a:p>
            <a:r>
              <a:rPr lang="es-ES" dirty="0" smtClean="0">
                <a:solidFill>
                  <a:prstClr val="black"/>
                </a:solidFill>
                <a:latin typeface="Consolas"/>
              </a:rPr>
              <a:t>                    </a:t>
            </a:r>
            <a:r>
              <a:rPr lang="es-ES" dirty="0" smtClean="0">
                <a:solidFill>
                  <a:srgbClr val="0000FF"/>
                </a:solidFill>
                <a:latin typeface="Consolas"/>
              </a:rPr>
              <a:t>decimal</a:t>
            </a:r>
            <a:r>
              <a:rPr lang="es-ES" dirty="0">
                <a:solidFill>
                  <a:prstClr val="black"/>
                </a:solidFill>
                <a:latin typeface="Consolas"/>
              </a:rPr>
              <a:t> y = k1 * x + n1;</a:t>
            </a:r>
          </a:p>
          <a:p>
            <a:r>
              <a:rPr lang="es-ES" dirty="0">
                <a:solidFill>
                  <a:prstClr val="black"/>
                </a:solidFill>
                <a:latin typeface="Consolas"/>
              </a:rPr>
              <a:t>                    </a:t>
            </a:r>
            <a:r>
              <a:rPr lang="es-ES" dirty="0" err="1" smtClean="0">
                <a:solidFill>
                  <a:srgbClr val="0000FF"/>
                </a:solidFill>
                <a:latin typeface="Consolas"/>
              </a:rPr>
              <a:t>if</a:t>
            </a:r>
            <a:r>
              <a:rPr lang="es-ES" dirty="0">
                <a:solidFill>
                  <a:prstClr val="black"/>
                </a:solidFill>
                <a:latin typeface="Consolas"/>
              </a:rPr>
              <a:t> ((x &lt; </a:t>
            </a:r>
            <a:r>
              <a:rPr lang="es-ES" dirty="0" err="1" smtClean="0">
                <a:solidFill>
                  <a:srgbClr val="2B91AF"/>
                </a:solidFill>
                <a:latin typeface="Consolas"/>
              </a:rPr>
              <a:t>Math</a:t>
            </a:r>
            <a:r>
              <a:rPr lang="es-ES" dirty="0" err="1">
                <a:solidFill>
                  <a:prstClr val="black"/>
                </a:solidFill>
                <a:latin typeface="Consolas"/>
              </a:rPr>
              <a:t>.Max</a:t>
            </a:r>
            <a:r>
              <a:rPr lang="es-ES" dirty="0">
                <a:solidFill>
                  <a:prstClr val="black"/>
                </a:solidFill>
                <a:latin typeface="Consolas"/>
              </a:rPr>
              <a:t>(x1, x3)) &amp;&amp; (x &lt; </a:t>
            </a:r>
            <a:r>
              <a:rPr lang="es-ES" dirty="0" err="1" smtClean="0">
                <a:solidFill>
                  <a:srgbClr val="2B91AF"/>
                </a:solidFill>
                <a:latin typeface="Consolas"/>
              </a:rPr>
              <a:t>Math</a:t>
            </a:r>
            <a:r>
              <a:rPr lang="es-ES" dirty="0" err="1">
                <a:solidFill>
                  <a:prstClr val="black"/>
                </a:solidFill>
                <a:latin typeface="Consolas"/>
              </a:rPr>
              <a:t>.Max</a:t>
            </a:r>
            <a:r>
              <a:rPr lang="es-ES" dirty="0">
                <a:solidFill>
                  <a:prstClr val="black"/>
                </a:solidFill>
                <a:latin typeface="Consolas"/>
              </a:rPr>
              <a:t>(x2, x4)) &amp;&amp; (x &gt; </a:t>
            </a:r>
            <a:r>
              <a:rPr lang="es-ES" dirty="0" err="1" smtClean="0">
                <a:solidFill>
                  <a:srgbClr val="2B91AF"/>
                </a:solidFill>
                <a:latin typeface="Consolas"/>
              </a:rPr>
              <a:t>Math</a:t>
            </a:r>
            <a:r>
              <a:rPr lang="es-ES" dirty="0" err="1">
                <a:solidFill>
                  <a:prstClr val="black"/>
                </a:solidFill>
                <a:latin typeface="Consolas"/>
              </a:rPr>
              <a:t>.Min</a:t>
            </a:r>
            <a:r>
              <a:rPr lang="es-ES" dirty="0">
                <a:solidFill>
                  <a:prstClr val="black"/>
                </a:solidFill>
                <a:latin typeface="Consolas"/>
              </a:rPr>
              <a:t>(x1, x3)) &amp;&amp; (x &gt; </a:t>
            </a:r>
            <a:r>
              <a:rPr lang="es-ES" dirty="0" err="1" smtClean="0">
                <a:solidFill>
                  <a:srgbClr val="2B91AF"/>
                </a:solidFill>
                <a:latin typeface="Consolas"/>
              </a:rPr>
              <a:t>Math</a:t>
            </a:r>
            <a:r>
              <a:rPr lang="es-ES" dirty="0" err="1">
                <a:solidFill>
                  <a:prstClr val="black"/>
                </a:solidFill>
                <a:latin typeface="Consolas"/>
              </a:rPr>
              <a:t>.Min</a:t>
            </a:r>
            <a:r>
              <a:rPr lang="es-ES" dirty="0">
                <a:solidFill>
                  <a:prstClr val="black"/>
                </a:solidFill>
                <a:latin typeface="Consolas"/>
              </a:rPr>
              <a:t>(x2, x4)) &amp;&amp; (y &lt; </a:t>
            </a:r>
            <a:r>
              <a:rPr lang="es-ES" dirty="0" err="1" smtClean="0">
                <a:solidFill>
                  <a:srgbClr val="2B91AF"/>
                </a:solidFill>
                <a:latin typeface="Consolas"/>
              </a:rPr>
              <a:t>Math</a:t>
            </a:r>
            <a:r>
              <a:rPr lang="es-ES" dirty="0" err="1">
                <a:solidFill>
                  <a:prstClr val="black"/>
                </a:solidFill>
                <a:latin typeface="Consolas"/>
              </a:rPr>
              <a:t>.Max</a:t>
            </a:r>
            <a:r>
              <a:rPr lang="es-ES" dirty="0">
                <a:solidFill>
                  <a:prstClr val="black"/>
                </a:solidFill>
                <a:latin typeface="Consolas"/>
              </a:rPr>
              <a:t>(y1, y3)) &amp;&amp; (y &lt; </a:t>
            </a:r>
            <a:r>
              <a:rPr lang="es-ES" dirty="0" err="1" smtClean="0">
                <a:solidFill>
                  <a:srgbClr val="2B91AF"/>
                </a:solidFill>
                <a:latin typeface="Consolas"/>
              </a:rPr>
              <a:t>Math</a:t>
            </a:r>
            <a:r>
              <a:rPr lang="es-ES" dirty="0" err="1">
                <a:solidFill>
                  <a:prstClr val="black"/>
                </a:solidFill>
                <a:latin typeface="Consolas"/>
              </a:rPr>
              <a:t>.Max</a:t>
            </a:r>
            <a:r>
              <a:rPr lang="es-ES" dirty="0">
                <a:solidFill>
                  <a:prstClr val="black"/>
                </a:solidFill>
                <a:latin typeface="Consolas"/>
              </a:rPr>
              <a:t>(y2, y4)) &amp;&amp; (y &gt; </a:t>
            </a:r>
            <a:r>
              <a:rPr lang="es-ES" dirty="0" err="1" smtClean="0">
                <a:solidFill>
                  <a:srgbClr val="2B91AF"/>
                </a:solidFill>
                <a:latin typeface="Consolas"/>
              </a:rPr>
              <a:t>Math</a:t>
            </a:r>
            <a:r>
              <a:rPr lang="es-ES" dirty="0" err="1">
                <a:solidFill>
                  <a:prstClr val="black"/>
                </a:solidFill>
                <a:latin typeface="Consolas"/>
              </a:rPr>
              <a:t>.Min</a:t>
            </a:r>
            <a:r>
              <a:rPr lang="es-ES" dirty="0">
                <a:solidFill>
                  <a:prstClr val="black"/>
                </a:solidFill>
                <a:latin typeface="Consolas"/>
              </a:rPr>
              <a:t>(y1, y3)) &amp;&amp; (y &gt; </a:t>
            </a:r>
            <a:r>
              <a:rPr lang="es-ES" dirty="0" err="1" smtClean="0">
                <a:solidFill>
                  <a:srgbClr val="2B91AF"/>
                </a:solidFill>
                <a:latin typeface="Consolas"/>
              </a:rPr>
              <a:t>Math</a:t>
            </a:r>
            <a:r>
              <a:rPr lang="es-ES" dirty="0" err="1">
                <a:solidFill>
                  <a:prstClr val="black"/>
                </a:solidFill>
                <a:latin typeface="Consolas"/>
              </a:rPr>
              <a:t>.Min</a:t>
            </a:r>
            <a:r>
              <a:rPr lang="es-ES" dirty="0">
                <a:solidFill>
                  <a:prstClr val="black"/>
                </a:solidFill>
                <a:latin typeface="Consolas"/>
              </a:rPr>
              <a:t>(y2, y4</a:t>
            </a:r>
            <a:r>
              <a:rPr lang="es-ES" dirty="0" smtClean="0">
                <a:solidFill>
                  <a:prstClr val="black"/>
                </a:solidFill>
                <a:latin typeface="Consolas"/>
              </a:rPr>
              <a:t>)))	</a:t>
            </a:r>
            <a:r>
              <a:rPr lang="en-US" dirty="0" smtClean="0">
                <a:solidFill>
                  <a:srgbClr val="0000FF"/>
                </a:solidFill>
                <a:latin typeface="Consolas"/>
              </a:rPr>
              <a:t>return</a:t>
            </a:r>
            <a:r>
              <a:rPr lang="en-US" dirty="0" smtClean="0">
                <a:solidFill>
                  <a:prstClr val="black"/>
                </a:solidFill>
                <a:latin typeface="Consolas"/>
              </a:rPr>
              <a:t> </a:t>
            </a:r>
            <a:r>
              <a:rPr lang="en-US" dirty="0" smtClean="0">
                <a:solidFill>
                  <a:srgbClr val="0000FF"/>
                </a:solidFill>
                <a:latin typeface="Consolas"/>
              </a:rPr>
              <a:t>true</a:t>
            </a:r>
            <a:r>
              <a:rPr lang="en-US" dirty="0">
                <a:solidFill>
                  <a:prstClr val="black"/>
                </a:solidFill>
                <a:latin typeface="Consolas"/>
              </a:rPr>
              <a:t>;</a:t>
            </a:r>
          </a:p>
          <a:p>
            <a:r>
              <a:rPr lang="en-US" dirty="0">
                <a:solidFill>
                  <a:prstClr val="black"/>
                </a:solidFill>
                <a:latin typeface="Consolas"/>
              </a:rPr>
              <a:t>                    </a:t>
            </a:r>
            <a:r>
              <a:rPr lang="en-US" dirty="0" smtClean="0">
                <a:solidFill>
                  <a:srgbClr val="0000FF"/>
                </a:solidFill>
                <a:latin typeface="Consolas"/>
              </a:rPr>
              <a:t>else</a:t>
            </a:r>
            <a:r>
              <a:rPr lang="en-US" dirty="0">
                <a:solidFill>
                  <a:prstClr val="black"/>
                </a:solidFill>
                <a:latin typeface="Consolas"/>
              </a:rPr>
              <a:t> </a:t>
            </a:r>
            <a:r>
              <a:rPr lang="en-US" dirty="0" smtClean="0">
                <a:solidFill>
                  <a:srgbClr val="0000FF"/>
                </a:solidFill>
                <a:latin typeface="Consolas"/>
              </a:rPr>
              <a:t>return</a:t>
            </a:r>
            <a:r>
              <a:rPr lang="en-US" dirty="0">
                <a:solidFill>
                  <a:prstClr val="black"/>
                </a:solidFill>
                <a:latin typeface="Consolas"/>
              </a:rPr>
              <a:t> </a:t>
            </a:r>
            <a:r>
              <a:rPr lang="en-US" dirty="0" smtClean="0">
                <a:solidFill>
                  <a:srgbClr val="0000FF"/>
                </a:solidFill>
                <a:latin typeface="Consolas"/>
              </a:rPr>
              <a:t>false</a:t>
            </a:r>
            <a:r>
              <a:rPr lang="en-US" dirty="0" smtClean="0">
                <a:solidFill>
                  <a:prstClr val="black"/>
                </a:solidFill>
                <a:latin typeface="Consolas"/>
              </a:rPr>
              <a:t>;</a:t>
            </a:r>
            <a:endParaRPr lang="en-US" dirty="0">
              <a:solidFill>
                <a:prstClr val="black"/>
              </a:solidFill>
              <a:latin typeface="Consolas"/>
            </a:endParaRPr>
          </a:p>
          <a:p>
            <a:r>
              <a:rPr lang="en-US" dirty="0">
                <a:solidFill>
                  <a:prstClr val="black"/>
                </a:solidFill>
                <a:latin typeface="Consolas"/>
              </a:rPr>
              <a:t>            </a:t>
            </a:r>
            <a:r>
              <a:rPr lang="en-US" dirty="0" smtClean="0">
                <a:solidFill>
                  <a:srgbClr val="0000FF"/>
                </a:solidFill>
                <a:latin typeface="Consolas"/>
              </a:rPr>
              <a:t>catch</a:t>
            </a:r>
            <a:r>
              <a:rPr lang="en-US" dirty="0" smtClean="0">
                <a:solidFill>
                  <a:prstClr val="black"/>
                </a:solidFill>
                <a:latin typeface="Consolas"/>
              </a:rPr>
              <a:t> </a:t>
            </a:r>
          </a:p>
          <a:p>
            <a:r>
              <a:rPr lang="en-US" dirty="0">
                <a:solidFill>
                  <a:prstClr val="black"/>
                </a:solidFill>
                <a:latin typeface="Consolas"/>
              </a:rPr>
              <a:t>	</a:t>
            </a:r>
            <a:r>
              <a:rPr lang="en-US" dirty="0" smtClean="0">
                <a:solidFill>
                  <a:prstClr val="black"/>
                </a:solidFill>
                <a:latin typeface="Consolas"/>
              </a:rPr>
              <a:t>	  </a:t>
            </a:r>
            <a:r>
              <a:rPr lang="en-US" dirty="0" smtClean="0">
                <a:solidFill>
                  <a:srgbClr val="0000FF"/>
                </a:solidFill>
                <a:latin typeface="Consolas"/>
              </a:rPr>
              <a:t>return</a:t>
            </a:r>
            <a:r>
              <a:rPr lang="en-US" dirty="0" smtClean="0">
                <a:solidFill>
                  <a:prstClr val="black"/>
                </a:solidFill>
                <a:latin typeface="Consolas"/>
              </a:rPr>
              <a:t> </a:t>
            </a:r>
            <a:r>
              <a:rPr lang="en-US" dirty="0" smtClean="0">
                <a:solidFill>
                  <a:srgbClr val="0000FF"/>
                </a:solidFill>
                <a:latin typeface="Consolas"/>
              </a:rPr>
              <a:t>false</a:t>
            </a:r>
            <a:r>
              <a:rPr lang="en-US" dirty="0" smtClean="0">
                <a:solidFill>
                  <a:prstClr val="black"/>
                </a:solidFill>
                <a:latin typeface="Consolas"/>
              </a:rPr>
              <a:t>;</a:t>
            </a:r>
            <a:endParaRPr lang="en-US" dirty="0">
              <a:solidFill>
                <a:prstClr val="black"/>
              </a:solidFill>
              <a:latin typeface="Consolas"/>
            </a:endParaRPr>
          </a:p>
        </p:txBody>
      </p:sp>
      <p:pic>
        <p:nvPicPr>
          <p:cNvPr id="4"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457200" y="0"/>
            <a:ext cx="8229600" cy="94869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Methodes</a:t>
            </a:r>
            <a:endParaRPr lang="en-US" dirty="0"/>
          </a:p>
        </p:txBody>
      </p:sp>
      <p:pic>
        <p:nvPicPr>
          <p:cNvPr id="7" name="Picture 6" descr="Screen Clipping">
            <a:hlinkClick r:id="rId3" action="ppaction://program"/>
          </p:cNvPr>
          <p:cNvPicPr>
            <a:picLocks noChangeAspect="1"/>
          </p:cNvPicPr>
          <p:nvPr/>
        </p:nvPicPr>
        <p:blipFill rotWithShape="1">
          <a:blip r:embed="rId4">
            <a:extLst>
              <a:ext uri="{28A0092B-C50C-407E-A947-70E740481C1C}">
                <a14:useLocalDpi xmlns:a14="http://schemas.microsoft.com/office/drawing/2010/main" val="0"/>
              </a:ext>
            </a:extLst>
          </a:blip>
          <a:srcRect l="1440" t="4770" r="2077" b="6355"/>
          <a:stretch/>
        </p:blipFill>
        <p:spPr>
          <a:xfrm>
            <a:off x="6858000" y="6050643"/>
            <a:ext cx="1443037" cy="533400"/>
          </a:xfrm>
          <a:prstGeom prst="rect">
            <a:avLst/>
          </a:prstGeom>
        </p:spPr>
      </p:pic>
    </p:spTree>
    <p:extLst>
      <p:ext uri="{BB962C8B-B14F-4D97-AF65-F5344CB8AC3E}">
        <p14:creationId xmlns:p14="http://schemas.microsoft.com/office/powerpoint/2010/main" val="37532297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592"/>
            <a:ext cx="9144000" cy="1143000"/>
          </a:xfrm>
        </p:spPr>
        <p:txBody>
          <a:bodyPr>
            <a:normAutofit/>
          </a:bodyPr>
          <a:lstStyle/>
          <a:p>
            <a:r>
              <a:rPr lang="en-US" dirty="0" smtClean="0"/>
              <a:t>15. Four points</a:t>
            </a:r>
            <a:endParaRPr lang="en-US" dirty="0"/>
          </a:p>
        </p:txBody>
      </p:sp>
      <p:sp>
        <p:nvSpPr>
          <p:cNvPr id="3" name="Title 1"/>
          <p:cNvSpPr txBox="1">
            <a:spLocks/>
          </p:cNvSpPr>
          <p:nvPr/>
        </p:nvSpPr>
        <p:spPr>
          <a:xfrm>
            <a:off x="463859" y="1066800"/>
            <a:ext cx="8229600" cy="4852956"/>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2000" dirty="0" smtClean="0"/>
              <a:t>Do the following experiment: put points at arbitrary positions on several sheets of paper, four points per each sheet. Suggest other participants of the experiment (e.g., members of your team) to do the same. Now connect sequentially these points with straight line segments so that they form a quadrilateral (cases in which a triangle or just a straight line are formed, should be discarded.) Now count the total number of the quadrilaterals (N) and the number of convex quadrilaterals (n), and calculate the ratio k=n/N. Likely to be that k&gt;0.5.</a:t>
            </a:r>
          </a:p>
          <a:p>
            <a:pPr algn="just"/>
            <a:r>
              <a:rPr lang="en-US" sz="2000" dirty="0" smtClean="0"/>
              <a:t>Question: What is k for a very large N and why, if:</a:t>
            </a:r>
          </a:p>
          <a:p>
            <a:pPr marL="342900" indent="-342900" algn="just">
              <a:buFont typeface="+mj-lt"/>
              <a:buAutoNum type="alphaLcParenR"/>
            </a:pPr>
            <a:r>
              <a:rPr lang="en-US" sz="2000" dirty="0" smtClean="0"/>
              <a:t>the </a:t>
            </a:r>
            <a:r>
              <a:rPr lang="en-US" sz="2000" dirty="0"/>
              <a:t>experiment is performed by a computer and visualized on the display?</a:t>
            </a:r>
          </a:p>
          <a:p>
            <a:pPr marL="342900" lvl="0" indent="-342900" algn="just">
              <a:buFont typeface="+mj-lt"/>
              <a:buAutoNum type="alphaLcParenR"/>
            </a:pPr>
            <a:r>
              <a:rPr lang="en-US" sz="2000" dirty="0"/>
              <a:t>the experiment is performed by a computer, but is not visualized, and is carried out in a mathematical program</a:t>
            </a:r>
            <a:r>
              <a:rPr lang="en-US" sz="2000" dirty="0" smtClean="0"/>
              <a:t>?</a:t>
            </a:r>
          </a:p>
          <a:p>
            <a:pPr marL="342900" lvl="0" indent="-342900" algn="just">
              <a:buFont typeface="+mj-lt"/>
              <a:buAutoNum type="alphaLcParenR"/>
            </a:pPr>
            <a:r>
              <a:rPr lang="en-US" sz="2000" dirty="0"/>
              <a:t>the experiment is performed a large number of people</a:t>
            </a:r>
            <a:r>
              <a:rPr lang="en-US" sz="2000" dirty="0" smtClean="0"/>
              <a:t>?</a:t>
            </a:r>
            <a:endParaRPr lang="en-US" sz="2000" dirty="0"/>
          </a:p>
          <a:p>
            <a:pPr marL="342900" lvl="0" indent="-342900" algn="just">
              <a:buFont typeface="+mj-lt"/>
              <a:buAutoNum type="alphaLcParenR"/>
            </a:pPr>
            <a:r>
              <a:rPr lang="en-US" sz="2000" dirty="0"/>
              <a:t>a real experiment is not performed, but you find the ratio theoretically if N tends to infinity</a:t>
            </a:r>
            <a:r>
              <a:rPr lang="en-US" sz="2000" dirty="0" smtClean="0"/>
              <a:t>?</a:t>
            </a:r>
            <a:endParaRPr lang="en-US" sz="2000" dirty="0"/>
          </a:p>
        </p:txBody>
      </p:sp>
      <p:pic>
        <p:nvPicPr>
          <p:cNvPr id="1026"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7742" y="5776686"/>
            <a:ext cx="9141833"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3590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itle 1"/>
          <p:cNvSpPr txBox="1">
            <a:spLocks/>
          </p:cNvSpPr>
          <p:nvPr/>
        </p:nvSpPr>
        <p:spPr>
          <a:xfrm>
            <a:off x="457200" y="0"/>
            <a:ext cx="8229600" cy="948690"/>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Form design</a:t>
            </a:r>
          </a:p>
        </p:txBody>
      </p:sp>
      <p:pic>
        <p:nvPicPr>
          <p:cNvPr id="7" name="Picture 6" descr="Screen Clipping">
            <a:hlinkClick r:id="rId3" action="ppaction://program"/>
          </p:cNvPr>
          <p:cNvPicPr>
            <a:picLocks noChangeAspect="1"/>
          </p:cNvPicPr>
          <p:nvPr/>
        </p:nvPicPr>
        <p:blipFill rotWithShape="1">
          <a:blip r:embed="rId4">
            <a:extLst>
              <a:ext uri="{28A0092B-C50C-407E-A947-70E740481C1C}">
                <a14:useLocalDpi xmlns:a14="http://schemas.microsoft.com/office/drawing/2010/main" val="0"/>
              </a:ext>
            </a:extLst>
          </a:blip>
          <a:srcRect l="1440" t="4770" r="2077" b="6355"/>
          <a:stretch/>
        </p:blipFill>
        <p:spPr>
          <a:xfrm>
            <a:off x="6858000" y="6050643"/>
            <a:ext cx="1443037" cy="533400"/>
          </a:xfrm>
          <a:prstGeom prst="rect">
            <a:avLst/>
          </a:prstGeom>
        </p:spPr>
      </p:pic>
      <p:pic>
        <p:nvPicPr>
          <p:cNvPr id="5" name="Picture 4" descr="k=n/N=0/0   k="/>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45406" y="882140"/>
            <a:ext cx="6453187" cy="4839891"/>
          </a:xfrm>
          <a:prstGeom prst="rect">
            <a:avLst/>
          </a:prstGeom>
        </p:spPr>
      </p:pic>
    </p:spTree>
    <p:extLst>
      <p:ext uri="{BB962C8B-B14F-4D97-AF65-F5344CB8AC3E}">
        <p14:creationId xmlns:p14="http://schemas.microsoft.com/office/powerpoint/2010/main" val="3465700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5684633"/>
          </a:xfrm>
          <a:prstGeom prst="rect">
            <a:avLst/>
          </a:prstGeom>
        </p:spPr>
        <p:txBody>
          <a:bodyPr wrap="square">
            <a:spAutoFit/>
          </a:bodyPr>
          <a:lstStyle/>
          <a:p>
            <a:pPr marL="457200" marR="0" lvl="0" indent="-457200" algn="just">
              <a:lnSpc>
                <a:spcPct val="115000"/>
              </a:lnSpc>
              <a:spcBef>
                <a:spcPts val="0"/>
              </a:spcBef>
              <a:spcAft>
                <a:spcPts val="0"/>
              </a:spcAft>
              <a:buFont typeface="+mj-lt"/>
              <a:buAutoNum type="alphaLcParenR"/>
            </a:pPr>
            <a:r>
              <a:rPr lang="en-US" sz="2000" dirty="0">
                <a:latin typeface="Arial"/>
                <a:ea typeface="Times New Roman"/>
                <a:cs typeface="Times New Roman"/>
              </a:rPr>
              <a:t>the experiment is performed by a computer and visualized on the display?</a:t>
            </a:r>
          </a:p>
          <a:p>
            <a:pPr marL="228600" marR="0">
              <a:lnSpc>
                <a:spcPct val="115000"/>
              </a:lnSpc>
              <a:spcBef>
                <a:spcPts val="0"/>
              </a:spcBef>
              <a:spcAft>
                <a:spcPts val="0"/>
              </a:spcAft>
            </a:pPr>
            <a:r>
              <a:rPr lang="en-US" sz="800" dirty="0" smtClean="0">
                <a:effectLst/>
                <a:latin typeface="Arial"/>
                <a:ea typeface="Times New Roman"/>
                <a:cs typeface="Times New Roman"/>
              </a:rPr>
              <a:t> </a:t>
            </a:r>
            <a:endParaRPr lang="en-US" sz="500" dirty="0">
              <a:ea typeface="Calibri"/>
              <a:cs typeface="Times New Roman"/>
            </a:endParaRPr>
          </a:p>
          <a:p>
            <a:pPr>
              <a:lnSpc>
                <a:spcPct val="115000"/>
              </a:lnSpc>
            </a:pPr>
            <a:r>
              <a:rPr lang="en-US" dirty="0" smtClean="0">
                <a:solidFill>
                  <a:srgbClr val="0000FF"/>
                </a:solidFill>
                <a:effectLst/>
                <a:latin typeface="Consolas"/>
                <a:ea typeface="Calibri"/>
                <a:cs typeface="Times New Roman"/>
              </a:rPr>
              <a:t>private</a:t>
            </a:r>
            <a:r>
              <a:rPr lang="en-US" dirty="0" smtClean="0">
                <a:effectLst/>
                <a:latin typeface="Consolas"/>
                <a:ea typeface="Calibri"/>
                <a:cs typeface="Times New Roman"/>
              </a:rPr>
              <a:t> </a:t>
            </a:r>
            <a:r>
              <a:rPr lang="en-US" dirty="0" smtClean="0">
                <a:solidFill>
                  <a:srgbClr val="0000FF"/>
                </a:solidFill>
                <a:effectLst/>
                <a:latin typeface="Consolas"/>
                <a:ea typeface="Calibri"/>
                <a:cs typeface="Times New Roman"/>
              </a:rPr>
              <a:t>void</a:t>
            </a:r>
            <a:r>
              <a:rPr lang="en-US" dirty="0" smtClean="0">
                <a:effectLst/>
                <a:latin typeface="Consolas"/>
                <a:ea typeface="Calibri"/>
                <a:cs typeface="Times New Roman"/>
              </a:rPr>
              <a:t> Form1_MouseDown(</a:t>
            </a:r>
            <a:r>
              <a:rPr lang="en-US" dirty="0" smtClean="0">
                <a:solidFill>
                  <a:srgbClr val="0000FF"/>
                </a:solidFill>
                <a:effectLst/>
                <a:latin typeface="Consolas"/>
                <a:ea typeface="Calibri"/>
                <a:cs typeface="Times New Roman"/>
              </a:rPr>
              <a:t>object</a:t>
            </a:r>
            <a:r>
              <a:rPr lang="en-US" dirty="0" smtClean="0">
                <a:effectLst/>
                <a:latin typeface="Consolas"/>
                <a:ea typeface="Calibri"/>
                <a:cs typeface="Times New Roman"/>
              </a:rPr>
              <a:t> sender, </a:t>
            </a:r>
            <a:r>
              <a:rPr lang="en-US" dirty="0" err="1" smtClean="0">
                <a:solidFill>
                  <a:srgbClr val="2B91AF"/>
                </a:solidFill>
                <a:effectLst/>
                <a:latin typeface="Consolas"/>
                <a:ea typeface="Calibri"/>
                <a:cs typeface="Times New Roman"/>
              </a:rPr>
              <a:t>MouseEventArgs</a:t>
            </a:r>
            <a:r>
              <a:rPr lang="en-US" dirty="0" smtClean="0">
                <a:effectLst/>
                <a:latin typeface="Consolas"/>
                <a:ea typeface="Calibri"/>
                <a:cs typeface="Times New Roman"/>
              </a:rPr>
              <a:t> e)</a:t>
            </a:r>
            <a:endParaRPr lang="en-US" dirty="0" smtClean="0">
              <a:ea typeface="Calibri"/>
              <a:cs typeface="Times New Roman"/>
            </a:endParaRPr>
          </a:p>
          <a:p>
            <a:pPr>
              <a:lnSpc>
                <a:spcPct val="115000"/>
              </a:lnSpc>
            </a:pPr>
            <a:r>
              <a:rPr lang="en-US" dirty="0" smtClean="0">
                <a:solidFill>
                  <a:srgbClr val="0000FF"/>
                </a:solidFill>
                <a:effectLst/>
                <a:latin typeface="Consolas"/>
                <a:ea typeface="Calibri"/>
                <a:cs typeface="Times New Roman"/>
              </a:rPr>
              <a:t>	 if</a:t>
            </a:r>
            <a:r>
              <a:rPr lang="en-US" dirty="0" smtClean="0">
                <a:effectLst/>
                <a:latin typeface="Consolas"/>
                <a:ea typeface="Calibri"/>
                <a:cs typeface="Times New Roman"/>
              </a:rPr>
              <a:t> (k == 1)</a:t>
            </a:r>
            <a:r>
              <a:rPr lang="en-US" dirty="0" smtClean="0">
                <a:ea typeface="Calibri"/>
                <a:cs typeface="Times New Roman"/>
              </a:rPr>
              <a:t> </a:t>
            </a:r>
            <a:r>
              <a:rPr lang="en-US" dirty="0" smtClean="0">
                <a:effectLst/>
                <a:latin typeface="Consolas"/>
                <a:ea typeface="Calibri"/>
                <a:cs typeface="Times New Roman"/>
              </a:rPr>
              <a:t>{x1 = </a:t>
            </a:r>
            <a:r>
              <a:rPr lang="en-US" dirty="0" err="1" smtClean="0">
                <a:effectLst/>
                <a:latin typeface="Consolas"/>
                <a:ea typeface="Calibri"/>
                <a:cs typeface="Times New Roman"/>
              </a:rPr>
              <a:t>e.X</a:t>
            </a:r>
            <a:r>
              <a:rPr lang="en-US" dirty="0" smtClean="0">
                <a:latin typeface="Consolas"/>
                <a:ea typeface="Calibri"/>
                <a:cs typeface="Times New Roman"/>
              </a:rPr>
              <a:t>; </a:t>
            </a:r>
            <a:r>
              <a:rPr lang="fr-FR" dirty="0" smtClean="0">
                <a:effectLst/>
                <a:latin typeface="Consolas"/>
                <a:ea typeface="Calibri"/>
                <a:cs typeface="Times New Roman"/>
              </a:rPr>
              <a:t>y1 = </a:t>
            </a:r>
            <a:r>
              <a:rPr lang="fr-FR" dirty="0" err="1">
                <a:latin typeface="Consolas"/>
                <a:ea typeface="Calibri"/>
                <a:cs typeface="Times New Roman"/>
              </a:rPr>
              <a:t>e.Y</a:t>
            </a:r>
            <a:r>
              <a:rPr lang="fr-FR" dirty="0">
                <a:latin typeface="Consolas"/>
                <a:ea typeface="Calibri"/>
                <a:cs typeface="Times New Roman"/>
              </a:rPr>
              <a:t>; k</a:t>
            </a:r>
            <a:r>
              <a:rPr lang="fr-FR" dirty="0" smtClean="0">
                <a:latin typeface="Consolas"/>
                <a:ea typeface="Calibri"/>
                <a:cs typeface="Times New Roman"/>
              </a:rPr>
              <a:t>++; </a:t>
            </a:r>
            <a:r>
              <a:rPr lang="fr-FR" dirty="0">
                <a:latin typeface="Consolas"/>
                <a:ea typeface="Calibri"/>
                <a:cs typeface="Times New Roman"/>
              </a:rPr>
              <a:t>}</a:t>
            </a:r>
          </a:p>
          <a:p>
            <a:pPr>
              <a:lnSpc>
                <a:spcPct val="115000"/>
              </a:lnSpc>
            </a:pPr>
            <a:r>
              <a:rPr lang="fr-FR" dirty="0" smtClean="0">
                <a:latin typeface="Consolas"/>
                <a:ea typeface="Calibri"/>
                <a:cs typeface="Times New Roman"/>
              </a:rPr>
              <a:t>	 </a:t>
            </a:r>
            <a:r>
              <a:rPr lang="en-US" dirty="0" smtClean="0">
                <a:solidFill>
                  <a:srgbClr val="0000FF"/>
                </a:solidFill>
                <a:effectLst/>
                <a:latin typeface="Consolas"/>
                <a:ea typeface="Calibri"/>
                <a:cs typeface="Times New Roman"/>
              </a:rPr>
              <a:t>else</a:t>
            </a:r>
            <a:r>
              <a:rPr lang="en-US" dirty="0" smtClean="0">
                <a:effectLst/>
                <a:latin typeface="Consolas"/>
                <a:ea typeface="Calibri"/>
                <a:cs typeface="Times New Roman"/>
              </a:rPr>
              <a:t> </a:t>
            </a:r>
            <a:r>
              <a:rPr lang="en-US" dirty="0" smtClean="0">
                <a:solidFill>
                  <a:srgbClr val="0000FF"/>
                </a:solidFill>
                <a:effectLst/>
                <a:latin typeface="Consolas"/>
                <a:ea typeface="Calibri"/>
                <a:cs typeface="Times New Roman"/>
              </a:rPr>
              <a:t>if</a:t>
            </a:r>
            <a:r>
              <a:rPr lang="en-US" dirty="0" smtClean="0">
                <a:effectLst/>
                <a:latin typeface="Consolas"/>
                <a:ea typeface="Calibri"/>
                <a:cs typeface="Times New Roman"/>
              </a:rPr>
              <a:t> (k == 2) {x2 = </a:t>
            </a:r>
            <a:r>
              <a:rPr lang="en-US" dirty="0" err="1" smtClean="0">
                <a:effectLst/>
                <a:latin typeface="Consolas"/>
                <a:ea typeface="Calibri"/>
                <a:cs typeface="Times New Roman"/>
              </a:rPr>
              <a:t>e.X</a:t>
            </a:r>
            <a:r>
              <a:rPr lang="en-US" dirty="0" smtClean="0">
                <a:latin typeface="Consolas"/>
                <a:ea typeface="Calibri"/>
                <a:cs typeface="Times New Roman"/>
              </a:rPr>
              <a:t>; </a:t>
            </a:r>
            <a:r>
              <a:rPr lang="fr-FR" dirty="0" smtClean="0">
                <a:effectLst/>
                <a:latin typeface="Consolas"/>
                <a:ea typeface="Calibri"/>
                <a:cs typeface="Times New Roman"/>
              </a:rPr>
              <a:t>y2 = </a:t>
            </a:r>
            <a:r>
              <a:rPr lang="fr-FR" dirty="0" err="1" smtClean="0">
                <a:latin typeface="Consolas"/>
                <a:ea typeface="Calibri"/>
                <a:cs typeface="Times New Roman"/>
              </a:rPr>
              <a:t>e.Y</a:t>
            </a:r>
            <a:r>
              <a:rPr lang="fr-FR" dirty="0" smtClean="0">
                <a:latin typeface="Consolas"/>
                <a:ea typeface="Calibri"/>
                <a:cs typeface="Times New Roman"/>
              </a:rPr>
              <a:t>; k++; }</a:t>
            </a:r>
          </a:p>
          <a:p>
            <a:pPr>
              <a:lnSpc>
                <a:spcPct val="115000"/>
              </a:lnSpc>
            </a:pPr>
            <a:r>
              <a:rPr lang="en-US" dirty="0" smtClean="0">
                <a:effectLst/>
                <a:latin typeface="Consolas"/>
                <a:ea typeface="Calibri"/>
                <a:cs typeface="Times New Roman"/>
              </a:rPr>
              <a:t>	 </a:t>
            </a:r>
            <a:r>
              <a:rPr lang="en-US" dirty="0" smtClean="0">
                <a:solidFill>
                  <a:srgbClr val="0000FF"/>
                </a:solidFill>
                <a:effectLst/>
                <a:latin typeface="Consolas"/>
                <a:ea typeface="Calibri"/>
                <a:cs typeface="Times New Roman"/>
              </a:rPr>
              <a:t>else</a:t>
            </a:r>
            <a:r>
              <a:rPr lang="en-US" dirty="0" smtClean="0">
                <a:effectLst/>
                <a:latin typeface="Consolas"/>
                <a:ea typeface="Calibri"/>
                <a:cs typeface="Times New Roman"/>
              </a:rPr>
              <a:t> </a:t>
            </a:r>
            <a:r>
              <a:rPr lang="en-US" dirty="0" smtClean="0">
                <a:solidFill>
                  <a:srgbClr val="0000FF"/>
                </a:solidFill>
                <a:effectLst/>
                <a:latin typeface="Consolas"/>
                <a:ea typeface="Calibri"/>
                <a:cs typeface="Times New Roman"/>
              </a:rPr>
              <a:t>if</a:t>
            </a:r>
            <a:r>
              <a:rPr lang="en-US" dirty="0" smtClean="0">
                <a:effectLst/>
                <a:latin typeface="Consolas"/>
                <a:ea typeface="Calibri"/>
                <a:cs typeface="Times New Roman"/>
              </a:rPr>
              <a:t> (k == 3) </a:t>
            </a:r>
            <a:r>
              <a:rPr lang="en-US" dirty="0" smtClean="0">
                <a:latin typeface="Consolas"/>
                <a:ea typeface="Calibri"/>
                <a:cs typeface="Times New Roman"/>
              </a:rPr>
              <a:t>{</a:t>
            </a:r>
            <a:r>
              <a:rPr lang="en-US" dirty="0" smtClean="0">
                <a:effectLst/>
                <a:latin typeface="Consolas"/>
                <a:ea typeface="Calibri"/>
                <a:cs typeface="Times New Roman"/>
              </a:rPr>
              <a:t>x3 = </a:t>
            </a:r>
            <a:r>
              <a:rPr lang="en-US" dirty="0" err="1" smtClean="0">
                <a:effectLst/>
                <a:latin typeface="Consolas"/>
                <a:ea typeface="Calibri"/>
                <a:cs typeface="Times New Roman"/>
              </a:rPr>
              <a:t>e.X</a:t>
            </a:r>
            <a:r>
              <a:rPr lang="en-US" dirty="0" smtClean="0">
                <a:effectLst/>
                <a:latin typeface="Consolas"/>
                <a:ea typeface="Calibri"/>
                <a:cs typeface="Times New Roman"/>
              </a:rPr>
              <a:t>; y3 = </a:t>
            </a:r>
            <a:r>
              <a:rPr lang="en-US" dirty="0" err="1" smtClean="0">
                <a:effectLst/>
                <a:latin typeface="Consolas"/>
                <a:ea typeface="Calibri"/>
                <a:cs typeface="Times New Roman"/>
              </a:rPr>
              <a:t>e.Y</a:t>
            </a:r>
            <a:r>
              <a:rPr lang="en-US" dirty="0" smtClean="0">
                <a:effectLst/>
                <a:latin typeface="Consolas"/>
                <a:ea typeface="Calibri"/>
                <a:cs typeface="Times New Roman"/>
              </a:rPr>
              <a:t>; </a:t>
            </a:r>
            <a:r>
              <a:rPr lang="fr-FR" dirty="0" smtClean="0">
                <a:effectLst/>
                <a:latin typeface="Consolas"/>
                <a:ea typeface="Calibri"/>
                <a:cs typeface="Times New Roman"/>
              </a:rPr>
              <a:t>k++; </a:t>
            </a:r>
            <a:r>
              <a:rPr lang="en-US" dirty="0" smtClean="0">
                <a:effectLst/>
                <a:latin typeface="Consolas"/>
                <a:ea typeface="Calibri"/>
                <a:cs typeface="Times New Roman"/>
              </a:rPr>
              <a:t>}</a:t>
            </a:r>
            <a:endParaRPr lang="en-US" dirty="0" smtClean="0">
              <a:ea typeface="Calibri"/>
              <a:cs typeface="Times New Roman"/>
            </a:endParaRPr>
          </a:p>
          <a:p>
            <a:pPr>
              <a:lnSpc>
                <a:spcPct val="115000"/>
              </a:lnSpc>
            </a:pPr>
            <a:r>
              <a:rPr lang="en-US" dirty="0" smtClean="0">
                <a:solidFill>
                  <a:srgbClr val="0000FF"/>
                </a:solidFill>
                <a:effectLst/>
                <a:latin typeface="Consolas"/>
                <a:ea typeface="Calibri"/>
                <a:cs typeface="Times New Roman"/>
              </a:rPr>
              <a:t>	 else</a:t>
            </a:r>
            <a:r>
              <a:rPr lang="en-US" dirty="0" smtClean="0">
                <a:ea typeface="Calibri"/>
                <a:cs typeface="Times New Roman"/>
              </a:rPr>
              <a:t>       </a:t>
            </a:r>
          </a:p>
          <a:p>
            <a:pPr>
              <a:lnSpc>
                <a:spcPct val="115000"/>
              </a:lnSpc>
            </a:pPr>
            <a:r>
              <a:rPr lang="en-US" dirty="0">
                <a:effectLst/>
                <a:latin typeface="Consolas"/>
                <a:ea typeface="Calibri"/>
                <a:cs typeface="Times New Roman"/>
              </a:rPr>
              <a:t>	</a:t>
            </a:r>
            <a:r>
              <a:rPr lang="en-US" dirty="0" smtClean="0">
                <a:effectLst/>
                <a:latin typeface="Consolas"/>
                <a:ea typeface="Calibri"/>
                <a:cs typeface="Times New Roman"/>
              </a:rPr>
              <a:t>     x4 = </a:t>
            </a:r>
            <a:r>
              <a:rPr lang="en-US" dirty="0" err="1" smtClean="0">
                <a:effectLst/>
                <a:latin typeface="Consolas"/>
                <a:ea typeface="Calibri"/>
                <a:cs typeface="Times New Roman"/>
              </a:rPr>
              <a:t>e.X</a:t>
            </a:r>
            <a:r>
              <a:rPr lang="en-US" dirty="0" smtClean="0">
                <a:effectLst/>
                <a:latin typeface="Consolas"/>
                <a:ea typeface="Calibri"/>
                <a:cs typeface="Times New Roman"/>
              </a:rPr>
              <a:t>; y4 = </a:t>
            </a:r>
            <a:r>
              <a:rPr lang="en-US" dirty="0" err="1" smtClean="0">
                <a:effectLst/>
                <a:latin typeface="Consolas"/>
                <a:ea typeface="Calibri"/>
                <a:cs typeface="Times New Roman"/>
              </a:rPr>
              <a:t>e.Y</a:t>
            </a:r>
            <a:r>
              <a:rPr lang="en-US" dirty="0" smtClean="0">
                <a:effectLst/>
                <a:latin typeface="Consolas"/>
                <a:ea typeface="Calibri"/>
                <a:cs typeface="Times New Roman"/>
              </a:rPr>
              <a:t>; k = 1;</a:t>
            </a:r>
          </a:p>
          <a:p>
            <a:pPr lvl="0">
              <a:lnSpc>
                <a:spcPct val="115000"/>
              </a:lnSpc>
            </a:pPr>
            <a:r>
              <a:rPr lang="en-US" dirty="0" smtClean="0">
                <a:solidFill>
                  <a:srgbClr val="0000FF"/>
                </a:solidFill>
                <a:latin typeface="Consolas"/>
                <a:ea typeface="Calibri"/>
                <a:cs typeface="Times New Roman"/>
              </a:rPr>
              <a:t>	     if</a:t>
            </a:r>
            <a:r>
              <a:rPr lang="en-US" dirty="0" smtClean="0">
                <a:solidFill>
                  <a:prstClr val="black"/>
                </a:solidFill>
                <a:latin typeface="Consolas"/>
                <a:ea typeface="Calibri"/>
                <a:cs typeface="Times New Roman"/>
              </a:rPr>
              <a:t> (</a:t>
            </a:r>
            <a:r>
              <a:rPr lang="en-US" dirty="0" err="1" smtClean="0">
                <a:solidFill>
                  <a:prstClr val="black"/>
                </a:solidFill>
                <a:latin typeface="Consolas"/>
                <a:ea typeface="Calibri"/>
                <a:cs typeface="Times New Roman"/>
              </a:rPr>
              <a:t>sectiondraw</a:t>
            </a:r>
            <a:r>
              <a:rPr lang="en-US" dirty="0" smtClean="0">
                <a:solidFill>
                  <a:prstClr val="black"/>
                </a:solidFill>
                <a:latin typeface="Consolas"/>
                <a:ea typeface="Calibri"/>
                <a:cs typeface="Times New Roman"/>
              </a:rPr>
              <a:t>(x1, x3, x2, x4, y1, y3, y2, y4) == </a:t>
            </a:r>
            <a:r>
              <a:rPr lang="en-US" dirty="0" smtClean="0">
                <a:solidFill>
                  <a:srgbClr val="0000FF"/>
                </a:solidFill>
                <a:latin typeface="Consolas"/>
                <a:ea typeface="Calibri"/>
                <a:cs typeface="Times New Roman"/>
              </a:rPr>
              <a:t>true</a:t>
            </a:r>
            <a:r>
              <a:rPr lang="en-US" dirty="0" smtClean="0">
                <a:solidFill>
                  <a:prstClr val="black"/>
                </a:solidFill>
                <a:latin typeface="Consolas"/>
                <a:ea typeface="Calibri"/>
                <a:cs typeface="Times New Roman"/>
              </a:rPr>
              <a:t>)</a:t>
            </a:r>
            <a:endParaRPr lang="en-US" dirty="0" smtClean="0">
              <a:solidFill>
                <a:prstClr val="black"/>
              </a:solidFill>
              <a:ea typeface="Calibri"/>
              <a:cs typeface="Times New Roman"/>
            </a:endParaRPr>
          </a:p>
          <a:p>
            <a:pPr lvl="0">
              <a:lnSpc>
                <a:spcPct val="115000"/>
              </a:lnSpc>
            </a:pPr>
            <a:r>
              <a:rPr lang="en-US" dirty="0" smtClean="0">
                <a:solidFill>
                  <a:prstClr val="black"/>
                </a:solidFill>
                <a:latin typeface="Consolas"/>
                <a:ea typeface="Calibri"/>
                <a:cs typeface="Times New Roman"/>
              </a:rPr>
              <a:t>                </a:t>
            </a:r>
            <a:r>
              <a:rPr lang="en-US" dirty="0" smtClean="0">
                <a:solidFill>
                  <a:prstClr val="black"/>
                </a:solidFill>
              </a:rPr>
              <a:t>change(ref </a:t>
            </a:r>
            <a:r>
              <a:rPr lang="en-US" dirty="0">
                <a:solidFill>
                  <a:prstClr val="black"/>
                </a:solidFill>
              </a:rPr>
              <a:t>x4, ref x1</a:t>
            </a:r>
            <a:r>
              <a:rPr lang="en-US" dirty="0" smtClean="0">
                <a:solidFill>
                  <a:prstClr val="black"/>
                </a:solidFill>
              </a:rPr>
              <a:t>);       change(ref </a:t>
            </a:r>
            <a:r>
              <a:rPr lang="en-US" dirty="0">
                <a:solidFill>
                  <a:prstClr val="black"/>
                </a:solidFill>
              </a:rPr>
              <a:t>y4, ref y1</a:t>
            </a:r>
            <a:r>
              <a:rPr lang="en-US" dirty="0" smtClean="0">
                <a:solidFill>
                  <a:prstClr val="black"/>
                </a:solidFill>
              </a:rPr>
              <a:t>);  </a:t>
            </a:r>
            <a:endParaRPr lang="en-US" dirty="0">
              <a:solidFill>
                <a:prstClr val="black"/>
              </a:solidFill>
              <a:ea typeface="Calibri"/>
              <a:cs typeface="Times New Roman"/>
            </a:endParaRPr>
          </a:p>
          <a:p>
            <a:pPr lvl="0">
              <a:lnSpc>
                <a:spcPct val="115000"/>
              </a:lnSpc>
            </a:pPr>
            <a:r>
              <a:rPr lang="fr-FR" dirty="0">
                <a:solidFill>
                  <a:srgbClr val="0000FF"/>
                </a:solidFill>
                <a:latin typeface="Consolas"/>
                <a:ea typeface="Calibri"/>
                <a:cs typeface="Times New Roman"/>
              </a:rPr>
              <a:t>	 </a:t>
            </a:r>
            <a:r>
              <a:rPr lang="fr-FR" dirty="0" smtClean="0">
                <a:solidFill>
                  <a:srgbClr val="0000FF"/>
                </a:solidFill>
                <a:latin typeface="Consolas"/>
                <a:ea typeface="Calibri"/>
                <a:cs typeface="Times New Roman"/>
              </a:rPr>
              <a:t>    if</a:t>
            </a:r>
            <a:r>
              <a:rPr lang="fr-FR" dirty="0" smtClean="0">
                <a:solidFill>
                  <a:prstClr val="black"/>
                </a:solidFill>
                <a:latin typeface="Consolas"/>
                <a:ea typeface="Calibri"/>
                <a:cs typeface="Times New Roman"/>
              </a:rPr>
              <a:t> </a:t>
            </a:r>
            <a:r>
              <a:rPr lang="fr-FR" dirty="0">
                <a:solidFill>
                  <a:prstClr val="black"/>
                </a:solidFill>
                <a:latin typeface="Consolas"/>
                <a:ea typeface="Calibri"/>
                <a:cs typeface="Times New Roman"/>
              </a:rPr>
              <a:t>(section(x1, x2, x4, x3, y1, y2, y4, y3) == </a:t>
            </a:r>
            <a:r>
              <a:rPr lang="fr-FR" dirty="0" err="1" smtClean="0">
                <a:solidFill>
                  <a:srgbClr val="0000FF"/>
                </a:solidFill>
                <a:latin typeface="Consolas"/>
                <a:ea typeface="Calibri"/>
                <a:cs typeface="Times New Roman"/>
              </a:rPr>
              <a:t>true</a:t>
            </a:r>
            <a:r>
              <a:rPr lang="fr-FR" dirty="0" smtClean="0">
                <a:solidFill>
                  <a:prstClr val="black"/>
                </a:solidFill>
                <a:latin typeface="Consolas"/>
                <a:ea typeface="Calibri"/>
                <a:cs typeface="Times New Roman"/>
              </a:rPr>
              <a:t>)</a:t>
            </a:r>
            <a:endParaRPr lang="en-US" dirty="0">
              <a:solidFill>
                <a:prstClr val="black"/>
              </a:solidFill>
              <a:ea typeface="Calibri"/>
              <a:cs typeface="Times New Roman"/>
            </a:endParaRPr>
          </a:p>
          <a:p>
            <a:pPr lvl="0">
              <a:lnSpc>
                <a:spcPct val="115000"/>
              </a:lnSpc>
            </a:pPr>
            <a:r>
              <a:rPr lang="en-US" dirty="0">
                <a:solidFill>
                  <a:prstClr val="black"/>
                </a:solidFill>
                <a:cs typeface="Times New Roman"/>
              </a:rPr>
              <a:t>	</a:t>
            </a:r>
            <a:r>
              <a:rPr lang="en-US" dirty="0" smtClean="0">
                <a:solidFill>
                  <a:prstClr val="black"/>
                </a:solidFill>
                <a:cs typeface="Times New Roman"/>
              </a:rPr>
              <a:t>	    </a:t>
            </a:r>
            <a:r>
              <a:rPr lang="en-US" dirty="0" smtClean="0">
                <a:solidFill>
                  <a:prstClr val="black"/>
                </a:solidFill>
              </a:rPr>
              <a:t>change(ref </a:t>
            </a:r>
            <a:r>
              <a:rPr lang="en-US" dirty="0">
                <a:solidFill>
                  <a:prstClr val="black"/>
                </a:solidFill>
              </a:rPr>
              <a:t>x4, ref </a:t>
            </a:r>
            <a:r>
              <a:rPr lang="en-US" dirty="0" smtClean="0">
                <a:solidFill>
                  <a:prstClr val="black"/>
                </a:solidFill>
              </a:rPr>
              <a:t>x3);       change(ref </a:t>
            </a:r>
            <a:r>
              <a:rPr lang="en-US" dirty="0">
                <a:solidFill>
                  <a:prstClr val="black"/>
                </a:solidFill>
              </a:rPr>
              <a:t>y4, ref </a:t>
            </a:r>
            <a:r>
              <a:rPr lang="en-US" dirty="0" smtClean="0">
                <a:solidFill>
                  <a:prstClr val="black"/>
                </a:solidFill>
              </a:rPr>
              <a:t>y3); </a:t>
            </a:r>
            <a:endParaRPr lang="en-US" dirty="0">
              <a:solidFill>
                <a:prstClr val="black"/>
              </a:solidFill>
              <a:ea typeface="Calibri"/>
              <a:cs typeface="Times New Roman"/>
            </a:endParaRPr>
          </a:p>
          <a:p>
            <a:pPr lvl="0">
              <a:lnSpc>
                <a:spcPct val="115000"/>
              </a:lnSpc>
            </a:pPr>
            <a:r>
              <a:rPr lang="fr-FR" dirty="0" smtClean="0">
                <a:solidFill>
                  <a:srgbClr val="0000FF"/>
                </a:solidFill>
                <a:latin typeface="Consolas"/>
                <a:ea typeface="Calibri"/>
                <a:cs typeface="Times New Roman"/>
              </a:rPr>
              <a:t>	     if</a:t>
            </a:r>
            <a:r>
              <a:rPr lang="fr-FR" dirty="0" smtClean="0">
                <a:solidFill>
                  <a:prstClr val="black"/>
                </a:solidFill>
                <a:latin typeface="Consolas"/>
                <a:ea typeface="Calibri"/>
                <a:cs typeface="Times New Roman"/>
              </a:rPr>
              <a:t> </a:t>
            </a:r>
            <a:r>
              <a:rPr lang="fr-FR" dirty="0">
                <a:solidFill>
                  <a:prstClr val="black"/>
                </a:solidFill>
                <a:latin typeface="Consolas"/>
                <a:ea typeface="Calibri"/>
                <a:cs typeface="Times New Roman"/>
              </a:rPr>
              <a:t>(</a:t>
            </a:r>
            <a:r>
              <a:rPr lang="fr-FR" dirty="0" err="1">
                <a:solidFill>
                  <a:prstClr val="black"/>
                </a:solidFill>
                <a:latin typeface="Consolas"/>
                <a:ea typeface="Calibri"/>
                <a:cs typeface="Times New Roman"/>
              </a:rPr>
              <a:t>collinear</a:t>
            </a:r>
            <a:r>
              <a:rPr lang="fr-FR" dirty="0">
                <a:solidFill>
                  <a:prstClr val="black"/>
                </a:solidFill>
                <a:latin typeface="Consolas"/>
                <a:ea typeface="Calibri"/>
                <a:cs typeface="Times New Roman"/>
              </a:rPr>
              <a:t>(x1, x2, x3, x4, y1, y2, y3, y4) == </a:t>
            </a:r>
            <a:r>
              <a:rPr lang="fr-FR" dirty="0" err="1">
                <a:solidFill>
                  <a:srgbClr val="0000FF"/>
                </a:solidFill>
                <a:latin typeface="Consolas"/>
                <a:ea typeface="Calibri"/>
                <a:cs typeface="Times New Roman"/>
              </a:rPr>
              <a:t>true</a:t>
            </a:r>
            <a:r>
              <a:rPr lang="fr-FR" dirty="0">
                <a:solidFill>
                  <a:prstClr val="black"/>
                </a:solidFill>
                <a:latin typeface="Consolas"/>
                <a:ea typeface="Calibri"/>
                <a:cs typeface="Times New Roman"/>
              </a:rPr>
              <a:t>)</a:t>
            </a:r>
            <a:endParaRPr lang="en-US" dirty="0">
              <a:solidFill>
                <a:prstClr val="black"/>
              </a:solidFill>
              <a:ea typeface="Calibri"/>
              <a:cs typeface="Times New Roman"/>
            </a:endParaRPr>
          </a:p>
          <a:p>
            <a:pPr lvl="0">
              <a:lnSpc>
                <a:spcPct val="115000"/>
              </a:lnSpc>
            </a:pPr>
            <a:r>
              <a:rPr lang="en-US" dirty="0" smtClean="0">
                <a:solidFill>
                  <a:srgbClr val="2B91AF"/>
                </a:solidFill>
                <a:latin typeface="Consolas"/>
                <a:ea typeface="Calibri"/>
                <a:cs typeface="Times New Roman"/>
              </a:rPr>
              <a:t>		</a:t>
            </a:r>
            <a:r>
              <a:rPr lang="en-US" dirty="0" err="1" smtClean="0">
                <a:solidFill>
                  <a:srgbClr val="2B91AF"/>
                </a:solidFill>
                <a:latin typeface="Consolas"/>
                <a:ea typeface="Calibri"/>
                <a:cs typeface="Times New Roman"/>
              </a:rPr>
              <a:t>MessageBox</a:t>
            </a:r>
            <a:r>
              <a:rPr lang="en-US" dirty="0" err="1" smtClean="0">
                <a:solidFill>
                  <a:prstClr val="black"/>
                </a:solidFill>
                <a:latin typeface="Consolas"/>
                <a:ea typeface="Calibri"/>
                <a:cs typeface="Times New Roman"/>
              </a:rPr>
              <a:t>.Show</a:t>
            </a:r>
            <a:r>
              <a:rPr lang="en-US" dirty="0">
                <a:solidFill>
                  <a:prstClr val="black"/>
                </a:solidFill>
                <a:latin typeface="Consolas"/>
                <a:ea typeface="Calibri"/>
                <a:cs typeface="Times New Roman"/>
              </a:rPr>
              <a:t>(</a:t>
            </a:r>
            <a:r>
              <a:rPr lang="en-US" dirty="0">
                <a:solidFill>
                  <a:srgbClr val="A31515"/>
                </a:solidFill>
                <a:latin typeface="Consolas"/>
                <a:ea typeface="Calibri"/>
                <a:cs typeface="Times New Roman"/>
              </a:rPr>
              <a:t>"This isn't quadrilateral</a:t>
            </a:r>
            <a:r>
              <a:rPr lang="en-US" dirty="0" smtClean="0">
                <a:solidFill>
                  <a:srgbClr val="A31515"/>
                </a:solidFill>
                <a:latin typeface="Consolas"/>
                <a:ea typeface="Calibri"/>
                <a:cs typeface="Times New Roman"/>
              </a:rPr>
              <a:t>."</a:t>
            </a:r>
            <a:r>
              <a:rPr lang="en-US" dirty="0" smtClean="0">
                <a:solidFill>
                  <a:prstClr val="black"/>
                </a:solidFill>
                <a:latin typeface="Consolas"/>
                <a:ea typeface="Calibri"/>
                <a:cs typeface="Times New Roman"/>
              </a:rPr>
              <a:t>);</a:t>
            </a:r>
            <a:endParaRPr lang="en-US" dirty="0" smtClean="0">
              <a:solidFill>
                <a:prstClr val="black"/>
              </a:solidFill>
              <a:ea typeface="Calibri"/>
              <a:cs typeface="Times New Roman"/>
            </a:endParaRPr>
          </a:p>
          <a:p>
            <a:pPr lvl="0">
              <a:lnSpc>
                <a:spcPct val="115000"/>
              </a:lnSpc>
            </a:pPr>
            <a:r>
              <a:rPr lang="en-US" dirty="0">
                <a:solidFill>
                  <a:srgbClr val="0000FF"/>
                </a:solidFill>
                <a:latin typeface="Consolas"/>
                <a:ea typeface="Calibri"/>
                <a:cs typeface="Times New Roman"/>
              </a:rPr>
              <a:t>	</a:t>
            </a:r>
            <a:r>
              <a:rPr lang="en-US" dirty="0" smtClean="0">
                <a:solidFill>
                  <a:srgbClr val="0000FF"/>
                </a:solidFill>
                <a:latin typeface="Consolas"/>
                <a:ea typeface="Calibri"/>
                <a:cs typeface="Times New Roman"/>
              </a:rPr>
              <a:t>     else</a:t>
            </a:r>
            <a:endParaRPr lang="en-US" dirty="0" smtClean="0">
              <a:solidFill>
                <a:prstClr val="black"/>
              </a:solidFill>
              <a:ea typeface="Calibri"/>
              <a:cs typeface="Times New Roman"/>
            </a:endParaRPr>
          </a:p>
          <a:p>
            <a:pPr>
              <a:lnSpc>
                <a:spcPct val="115000"/>
              </a:lnSpc>
            </a:pPr>
            <a:r>
              <a:rPr lang="fr-FR" dirty="0" smtClean="0">
                <a:solidFill>
                  <a:prstClr val="black"/>
                </a:solidFill>
                <a:latin typeface="Consolas"/>
                <a:ea typeface="Calibri"/>
                <a:cs typeface="Times New Roman"/>
              </a:rPr>
              <a:t>                 </a:t>
            </a:r>
            <a:r>
              <a:rPr lang="en-US" dirty="0" smtClean="0">
                <a:solidFill>
                  <a:prstClr val="black"/>
                </a:solidFill>
                <a:latin typeface="Consolas"/>
                <a:ea typeface="Calibri"/>
                <a:cs typeface="Times New Roman"/>
              </a:rPr>
              <a:t>n</a:t>
            </a:r>
            <a:r>
              <a:rPr lang="en-US" dirty="0">
                <a:solidFill>
                  <a:prstClr val="black"/>
                </a:solidFill>
                <a:latin typeface="Consolas"/>
                <a:ea typeface="Calibri"/>
                <a:cs typeface="Times New Roman"/>
              </a:rPr>
              <a:t>++;</a:t>
            </a:r>
            <a:endParaRPr lang="en-US" dirty="0">
              <a:solidFill>
                <a:prstClr val="black"/>
              </a:solidFill>
              <a:ea typeface="Calibri"/>
              <a:cs typeface="Times New Roman"/>
            </a:endParaRPr>
          </a:p>
          <a:p>
            <a:pPr lvl="0">
              <a:lnSpc>
                <a:spcPct val="115000"/>
              </a:lnSpc>
            </a:pPr>
            <a:r>
              <a:rPr lang="fr-FR" dirty="0" smtClean="0">
                <a:solidFill>
                  <a:srgbClr val="0000FF"/>
                </a:solidFill>
                <a:latin typeface="Consolas"/>
                <a:ea typeface="Calibri"/>
                <a:cs typeface="Times New Roman"/>
              </a:rPr>
              <a:t>		  if</a:t>
            </a:r>
            <a:r>
              <a:rPr lang="fr-FR" dirty="0" smtClean="0">
                <a:solidFill>
                  <a:prstClr val="black"/>
                </a:solidFill>
                <a:latin typeface="Consolas"/>
                <a:ea typeface="Calibri"/>
                <a:cs typeface="Times New Roman"/>
              </a:rPr>
              <a:t> (section(x1, x2, x3, x4, y1, y2, y3, y4) == </a:t>
            </a:r>
            <a:r>
              <a:rPr lang="fr-FR" dirty="0" err="1" smtClean="0">
                <a:solidFill>
                  <a:srgbClr val="0000FF"/>
                </a:solidFill>
                <a:latin typeface="Consolas"/>
                <a:ea typeface="Calibri"/>
                <a:cs typeface="Times New Roman"/>
              </a:rPr>
              <a:t>true</a:t>
            </a:r>
            <a:r>
              <a:rPr lang="fr-FR" dirty="0" smtClean="0">
                <a:solidFill>
                  <a:prstClr val="black"/>
                </a:solidFill>
                <a:latin typeface="Consolas"/>
                <a:ea typeface="Calibri"/>
                <a:cs typeface="Times New Roman"/>
              </a:rPr>
              <a:t>)       			</a:t>
            </a:r>
            <a:r>
              <a:rPr lang="en-US" dirty="0" smtClean="0">
                <a:solidFill>
                  <a:prstClr val="black"/>
                </a:solidFill>
                <a:latin typeface="Consolas"/>
                <a:ea typeface="Calibri"/>
                <a:cs typeface="Times New Roman"/>
              </a:rPr>
              <a:t>con++;                    </a:t>
            </a:r>
            <a:endParaRPr lang="en-US" dirty="0">
              <a:solidFill>
                <a:prstClr val="black"/>
              </a:solidFill>
              <a:ea typeface="Calibri"/>
              <a:cs typeface="Times New Roman"/>
            </a:endParaRPr>
          </a:p>
        </p:txBody>
      </p:sp>
      <p:pic>
        <p:nvPicPr>
          <p:cNvPr id="4"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Screen Clipping">
            <a:hlinkClick r:id="rId3" action="ppaction://program"/>
          </p:cNvPr>
          <p:cNvPicPr>
            <a:picLocks noChangeAspect="1"/>
          </p:cNvPicPr>
          <p:nvPr/>
        </p:nvPicPr>
        <p:blipFill rotWithShape="1">
          <a:blip r:embed="rId4">
            <a:extLst>
              <a:ext uri="{28A0092B-C50C-407E-A947-70E740481C1C}">
                <a14:useLocalDpi xmlns:a14="http://schemas.microsoft.com/office/drawing/2010/main" val="0"/>
              </a:ext>
            </a:extLst>
          </a:blip>
          <a:srcRect l="1440" t="4770" r="2077" b="6355"/>
          <a:stretch/>
        </p:blipFill>
        <p:spPr>
          <a:xfrm>
            <a:off x="6858000" y="6050643"/>
            <a:ext cx="1443037" cy="533400"/>
          </a:xfrm>
          <a:prstGeom prst="rect">
            <a:avLst/>
          </a:prstGeom>
        </p:spPr>
      </p:pic>
      <p:grpSp>
        <p:nvGrpSpPr>
          <p:cNvPr id="5" name="Group 4"/>
          <p:cNvGrpSpPr/>
          <p:nvPr/>
        </p:nvGrpSpPr>
        <p:grpSpPr>
          <a:xfrm>
            <a:off x="6659623" y="1067320"/>
            <a:ext cx="2219049" cy="1284221"/>
            <a:chOff x="973175" y="481805"/>
            <a:chExt cx="2722525" cy="1575595"/>
          </a:xfrm>
        </p:grpSpPr>
        <p:cxnSp>
          <p:nvCxnSpPr>
            <p:cNvPr id="7" name="Straight Connector 6"/>
            <p:cNvCxnSpPr/>
            <p:nvPr/>
          </p:nvCxnSpPr>
          <p:spPr>
            <a:xfrm>
              <a:off x="1524000" y="533400"/>
              <a:ext cx="2133600" cy="15240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V="1">
              <a:off x="990600" y="685800"/>
              <a:ext cx="2667000" cy="6858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90600" y="533400"/>
              <a:ext cx="533400" cy="8382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3657600" y="685800"/>
              <a:ext cx="0" cy="137160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6651" y="481805"/>
              <a:ext cx="96837"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175" y="1304439"/>
              <a:ext cx="96837"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Oval 12"/>
            <p:cNvSpPr/>
            <p:nvPr/>
          </p:nvSpPr>
          <p:spPr>
            <a:xfrm>
              <a:off x="3619500" y="647700"/>
              <a:ext cx="76200" cy="76200"/>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Oval 13"/>
            <p:cNvSpPr/>
            <p:nvPr/>
          </p:nvSpPr>
          <p:spPr>
            <a:xfrm>
              <a:off x="3619500" y="1981200"/>
              <a:ext cx="76200" cy="76200"/>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grpSp>
        <p:nvGrpSpPr>
          <p:cNvPr id="15" name="Group 14"/>
          <p:cNvGrpSpPr/>
          <p:nvPr/>
        </p:nvGrpSpPr>
        <p:grpSpPr>
          <a:xfrm>
            <a:off x="6658517" y="1063707"/>
            <a:ext cx="2228738" cy="1329887"/>
            <a:chOff x="3944975" y="4063205"/>
            <a:chExt cx="2722525" cy="1575595"/>
          </a:xfrm>
        </p:grpSpPr>
        <p:cxnSp>
          <p:nvCxnSpPr>
            <p:cNvPr id="16" name="Straight Connector 15"/>
            <p:cNvCxnSpPr>
              <a:stCxn id="21" idx="3"/>
            </p:cNvCxnSpPr>
            <p:nvPr/>
          </p:nvCxnSpPr>
          <p:spPr>
            <a:xfrm>
              <a:off x="4041812" y="4937433"/>
              <a:ext cx="2587588" cy="701367"/>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a:stCxn id="20" idx="1"/>
            </p:cNvCxnSpPr>
            <p:nvPr/>
          </p:nvCxnSpPr>
          <p:spPr>
            <a:xfrm>
              <a:off x="4448451" y="4114799"/>
              <a:ext cx="2180949" cy="15240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H="1">
              <a:off x="3962400" y="4114800"/>
              <a:ext cx="533400" cy="83820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6629400" y="4267200"/>
              <a:ext cx="0" cy="137160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2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48451" y="4063205"/>
              <a:ext cx="96837"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44975" y="4885839"/>
              <a:ext cx="96837" cy="103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2" name="Oval 21"/>
            <p:cNvSpPr/>
            <p:nvPr/>
          </p:nvSpPr>
          <p:spPr>
            <a:xfrm>
              <a:off x="6591300" y="4229100"/>
              <a:ext cx="76200" cy="76200"/>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Oval 22"/>
            <p:cNvSpPr/>
            <p:nvPr/>
          </p:nvSpPr>
          <p:spPr>
            <a:xfrm>
              <a:off x="6591300" y="5562600"/>
              <a:ext cx="76200" cy="76200"/>
            </a:xfrm>
            <a:prstGeom prst="ellipse">
              <a:avLst/>
            </a:prstGeom>
            <a:solidFill>
              <a:srgbClr val="FF0000"/>
            </a:solid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56896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029" y="0"/>
            <a:ext cx="9144000" cy="5914696"/>
          </a:xfrm>
          <a:prstGeom prst="rect">
            <a:avLst/>
          </a:prstGeom>
        </p:spPr>
        <p:txBody>
          <a:bodyPr wrap="square">
            <a:spAutoFit/>
          </a:bodyPr>
          <a:lstStyle/>
          <a:p>
            <a:pPr marL="457200" marR="0" lvl="0" indent="-457200" algn="just">
              <a:lnSpc>
                <a:spcPct val="115000"/>
              </a:lnSpc>
              <a:spcBef>
                <a:spcPts val="0"/>
              </a:spcBef>
              <a:spcAft>
                <a:spcPts val="0"/>
              </a:spcAft>
              <a:buFont typeface="+mj-lt"/>
              <a:buAutoNum type="alphaLcParenR" startAt="2"/>
            </a:pPr>
            <a:r>
              <a:rPr lang="en-US" sz="2000" dirty="0">
                <a:latin typeface="Arial"/>
                <a:ea typeface="Times New Roman"/>
                <a:cs typeface="Times New Roman"/>
              </a:rPr>
              <a:t>the experiment is performed by a computer, but is not visualized, and is carried out in a mathematical program?</a:t>
            </a:r>
            <a:endParaRPr lang="en-US" sz="2400" dirty="0">
              <a:latin typeface="Arial"/>
              <a:ea typeface="Times New Roman"/>
              <a:cs typeface="Times New Roman"/>
            </a:endParaRPr>
          </a:p>
          <a:p>
            <a:pPr>
              <a:lnSpc>
                <a:spcPct val="115000"/>
              </a:lnSpc>
            </a:pPr>
            <a:r>
              <a:rPr lang="en-US" sz="1100" dirty="0" smtClean="0">
                <a:solidFill>
                  <a:srgbClr val="0000FF"/>
                </a:solidFill>
                <a:effectLst/>
                <a:latin typeface="Consolas"/>
                <a:ea typeface="Calibri"/>
                <a:cs typeface="Times New Roman"/>
              </a:rPr>
              <a:t> </a:t>
            </a:r>
            <a:endParaRPr lang="en-US" sz="1400" dirty="0">
              <a:ea typeface="Calibri"/>
              <a:cs typeface="Times New Roman"/>
            </a:endParaRPr>
          </a:p>
          <a:p>
            <a:pPr indent="457200">
              <a:lnSpc>
                <a:spcPct val="115000"/>
              </a:lnSpc>
            </a:pPr>
            <a:r>
              <a:rPr lang="en-US" dirty="0" smtClean="0">
                <a:solidFill>
                  <a:srgbClr val="0000FF"/>
                </a:solidFill>
                <a:effectLst/>
                <a:latin typeface="Consolas"/>
                <a:ea typeface="Calibri"/>
                <a:cs typeface="Times New Roman"/>
              </a:rPr>
              <a:t>private</a:t>
            </a:r>
            <a:r>
              <a:rPr lang="en-US" dirty="0" smtClean="0">
                <a:effectLst/>
                <a:latin typeface="Consolas"/>
                <a:ea typeface="Calibri"/>
                <a:cs typeface="Times New Roman"/>
              </a:rPr>
              <a:t> </a:t>
            </a:r>
            <a:r>
              <a:rPr lang="en-US" dirty="0" smtClean="0">
                <a:solidFill>
                  <a:srgbClr val="0000FF"/>
                </a:solidFill>
                <a:effectLst/>
                <a:latin typeface="Consolas"/>
                <a:ea typeface="Calibri"/>
                <a:cs typeface="Times New Roman"/>
              </a:rPr>
              <a:t>void</a:t>
            </a:r>
            <a:r>
              <a:rPr lang="en-US" dirty="0" smtClean="0">
                <a:effectLst/>
                <a:latin typeface="Consolas"/>
                <a:ea typeface="Calibri"/>
                <a:cs typeface="Times New Roman"/>
              </a:rPr>
              <a:t> </a:t>
            </a:r>
            <a:r>
              <a:rPr lang="en-US" dirty="0" err="1" smtClean="0">
                <a:effectLst/>
                <a:latin typeface="Consolas"/>
                <a:ea typeface="Calibri"/>
                <a:cs typeface="Times New Roman"/>
              </a:rPr>
              <a:t>Random_Click</a:t>
            </a:r>
            <a:r>
              <a:rPr lang="en-US" dirty="0" smtClean="0">
                <a:effectLst/>
                <a:latin typeface="Consolas"/>
                <a:ea typeface="Calibri"/>
                <a:cs typeface="Times New Roman"/>
              </a:rPr>
              <a:t>(</a:t>
            </a:r>
            <a:r>
              <a:rPr lang="en-US" dirty="0" smtClean="0">
                <a:solidFill>
                  <a:srgbClr val="0000FF"/>
                </a:solidFill>
                <a:effectLst/>
                <a:latin typeface="Consolas"/>
                <a:ea typeface="Calibri"/>
                <a:cs typeface="Times New Roman"/>
              </a:rPr>
              <a:t>object</a:t>
            </a:r>
            <a:r>
              <a:rPr lang="en-US" dirty="0" smtClean="0">
                <a:effectLst/>
                <a:latin typeface="Consolas"/>
                <a:ea typeface="Calibri"/>
                <a:cs typeface="Times New Roman"/>
              </a:rPr>
              <a:t> sender, </a:t>
            </a:r>
            <a:r>
              <a:rPr lang="en-US" dirty="0" err="1" smtClean="0">
                <a:solidFill>
                  <a:srgbClr val="2B91AF"/>
                </a:solidFill>
                <a:effectLst/>
                <a:latin typeface="Consolas"/>
                <a:ea typeface="Calibri"/>
                <a:cs typeface="Times New Roman"/>
              </a:rPr>
              <a:t>EventArgs</a:t>
            </a:r>
            <a:r>
              <a:rPr lang="en-US" dirty="0" smtClean="0">
                <a:effectLst/>
                <a:latin typeface="Consolas"/>
                <a:ea typeface="Calibri"/>
                <a:cs typeface="Times New Roman"/>
              </a:rPr>
              <a:t> e)</a:t>
            </a:r>
            <a:endParaRPr lang="en-US" dirty="0" smtClean="0">
              <a:ea typeface="Calibri"/>
              <a:cs typeface="Times New Roman"/>
            </a:endParaRPr>
          </a:p>
          <a:p>
            <a:pPr>
              <a:lnSpc>
                <a:spcPct val="115000"/>
              </a:lnSpc>
            </a:pPr>
            <a:r>
              <a:rPr lang="en-US" dirty="0">
                <a:latin typeface="Consolas"/>
                <a:ea typeface="Calibri"/>
                <a:cs typeface="Times New Roman"/>
              </a:rPr>
              <a:t>	</a:t>
            </a:r>
            <a:r>
              <a:rPr lang="en-US" dirty="0" smtClean="0">
                <a:latin typeface="Consolas"/>
                <a:ea typeface="Calibri"/>
                <a:cs typeface="Times New Roman"/>
              </a:rPr>
              <a:t>	</a:t>
            </a:r>
            <a:r>
              <a:rPr lang="en-US" dirty="0" smtClean="0">
                <a:effectLst/>
                <a:latin typeface="Consolas"/>
                <a:ea typeface="Calibri"/>
                <a:cs typeface="Times New Roman"/>
              </a:rPr>
              <a:t>x1 = </a:t>
            </a:r>
            <a:r>
              <a:rPr lang="en-US" dirty="0" err="1" smtClean="0">
                <a:effectLst/>
                <a:latin typeface="Consolas"/>
                <a:ea typeface="Calibri"/>
                <a:cs typeface="Times New Roman"/>
              </a:rPr>
              <a:t>R.Next</a:t>
            </a:r>
            <a:r>
              <a:rPr lang="en-US" dirty="0" smtClean="0">
                <a:effectLst/>
                <a:latin typeface="Consolas"/>
                <a:ea typeface="Calibri"/>
                <a:cs typeface="Times New Roman"/>
              </a:rPr>
              <a:t>(10, x);   y1 = </a:t>
            </a:r>
            <a:r>
              <a:rPr lang="en-US" dirty="0" err="1" smtClean="0">
                <a:effectLst/>
                <a:latin typeface="Consolas"/>
                <a:ea typeface="Calibri"/>
                <a:cs typeface="Times New Roman"/>
              </a:rPr>
              <a:t>R.Next</a:t>
            </a:r>
            <a:r>
              <a:rPr lang="en-US" dirty="0" smtClean="0">
                <a:effectLst/>
                <a:latin typeface="Consolas"/>
                <a:ea typeface="Calibri"/>
                <a:cs typeface="Times New Roman"/>
              </a:rPr>
              <a:t>(25, y);</a:t>
            </a:r>
            <a:endParaRPr lang="en-US" dirty="0">
              <a:ea typeface="Calibri"/>
              <a:cs typeface="Times New Roman"/>
            </a:endParaRPr>
          </a:p>
          <a:p>
            <a:pPr>
              <a:lnSpc>
                <a:spcPct val="115000"/>
              </a:lnSpc>
            </a:pPr>
            <a:r>
              <a:rPr lang="en-US" dirty="0">
                <a:latin typeface="Consolas"/>
                <a:ea typeface="Calibri"/>
                <a:cs typeface="Times New Roman"/>
              </a:rPr>
              <a:t>	</a:t>
            </a:r>
            <a:r>
              <a:rPr lang="en-US" dirty="0" smtClean="0">
                <a:latin typeface="Consolas"/>
                <a:ea typeface="Calibri"/>
                <a:cs typeface="Times New Roman"/>
              </a:rPr>
              <a:t>	</a:t>
            </a:r>
            <a:r>
              <a:rPr lang="en-US" dirty="0" smtClean="0">
                <a:effectLst/>
                <a:latin typeface="Consolas"/>
                <a:ea typeface="Calibri"/>
                <a:cs typeface="Times New Roman"/>
              </a:rPr>
              <a:t>x2 = </a:t>
            </a:r>
            <a:r>
              <a:rPr lang="en-US" dirty="0" err="1" smtClean="0">
                <a:effectLst/>
                <a:latin typeface="Consolas"/>
                <a:ea typeface="Calibri"/>
                <a:cs typeface="Times New Roman"/>
              </a:rPr>
              <a:t>R.Next</a:t>
            </a:r>
            <a:r>
              <a:rPr lang="en-US" dirty="0" smtClean="0">
                <a:effectLst/>
                <a:latin typeface="Consolas"/>
                <a:ea typeface="Calibri"/>
                <a:cs typeface="Times New Roman"/>
              </a:rPr>
              <a:t>(10, x);   y2 = </a:t>
            </a:r>
            <a:r>
              <a:rPr lang="en-US" dirty="0" err="1" smtClean="0">
                <a:effectLst/>
                <a:latin typeface="Consolas"/>
                <a:ea typeface="Calibri"/>
                <a:cs typeface="Times New Roman"/>
              </a:rPr>
              <a:t>R.Next</a:t>
            </a:r>
            <a:r>
              <a:rPr lang="en-US" dirty="0" smtClean="0">
                <a:effectLst/>
                <a:latin typeface="Consolas"/>
                <a:ea typeface="Calibri"/>
                <a:cs typeface="Times New Roman"/>
              </a:rPr>
              <a:t>(25, y);</a:t>
            </a:r>
          </a:p>
          <a:p>
            <a:pPr lvl="2">
              <a:lnSpc>
                <a:spcPct val="115000"/>
              </a:lnSpc>
            </a:pPr>
            <a:r>
              <a:rPr lang="en-US" dirty="0" smtClean="0">
                <a:effectLst/>
                <a:latin typeface="Consolas"/>
                <a:ea typeface="Calibri"/>
                <a:cs typeface="Times New Roman"/>
              </a:rPr>
              <a:t>	x3 = </a:t>
            </a:r>
            <a:r>
              <a:rPr lang="en-US" dirty="0" err="1" smtClean="0">
                <a:effectLst/>
                <a:latin typeface="Consolas"/>
                <a:ea typeface="Calibri"/>
                <a:cs typeface="Times New Roman"/>
              </a:rPr>
              <a:t>R.Next</a:t>
            </a:r>
            <a:r>
              <a:rPr lang="en-US" dirty="0" smtClean="0">
                <a:effectLst/>
                <a:latin typeface="Consolas"/>
                <a:ea typeface="Calibri"/>
                <a:cs typeface="Times New Roman"/>
              </a:rPr>
              <a:t>(10, x);   y3 = </a:t>
            </a:r>
            <a:r>
              <a:rPr lang="en-US" dirty="0" err="1" smtClean="0">
                <a:effectLst/>
                <a:latin typeface="Consolas"/>
                <a:ea typeface="Calibri"/>
                <a:cs typeface="Times New Roman"/>
              </a:rPr>
              <a:t>R.Next</a:t>
            </a:r>
            <a:r>
              <a:rPr lang="en-US" dirty="0" smtClean="0">
                <a:effectLst/>
                <a:latin typeface="Consolas"/>
                <a:ea typeface="Calibri"/>
                <a:cs typeface="Times New Roman"/>
              </a:rPr>
              <a:t>(25, y);</a:t>
            </a:r>
            <a:endParaRPr lang="en-US" dirty="0">
              <a:ea typeface="Calibri"/>
              <a:cs typeface="Times New Roman"/>
            </a:endParaRPr>
          </a:p>
          <a:p>
            <a:pPr>
              <a:lnSpc>
                <a:spcPct val="115000"/>
              </a:lnSpc>
            </a:pPr>
            <a:r>
              <a:rPr lang="en-US" dirty="0" smtClean="0">
                <a:effectLst/>
                <a:latin typeface="Consolas"/>
                <a:ea typeface="Calibri"/>
                <a:cs typeface="Times New Roman"/>
              </a:rPr>
              <a:t>		x4 = </a:t>
            </a:r>
            <a:r>
              <a:rPr lang="en-US" dirty="0" err="1" smtClean="0">
                <a:effectLst/>
                <a:latin typeface="Consolas"/>
                <a:ea typeface="Calibri"/>
                <a:cs typeface="Times New Roman"/>
              </a:rPr>
              <a:t>R.Next</a:t>
            </a:r>
            <a:r>
              <a:rPr lang="en-US" dirty="0" smtClean="0">
                <a:effectLst/>
                <a:latin typeface="Consolas"/>
                <a:ea typeface="Calibri"/>
                <a:cs typeface="Times New Roman"/>
              </a:rPr>
              <a:t>(10, x);   y4 = </a:t>
            </a:r>
            <a:r>
              <a:rPr lang="en-US" dirty="0" err="1" smtClean="0">
                <a:effectLst/>
                <a:latin typeface="Consolas"/>
                <a:ea typeface="Calibri"/>
                <a:cs typeface="Times New Roman"/>
              </a:rPr>
              <a:t>R.Next</a:t>
            </a:r>
            <a:r>
              <a:rPr lang="en-US" dirty="0" smtClean="0">
                <a:effectLst/>
                <a:latin typeface="Consolas"/>
                <a:ea typeface="Calibri"/>
                <a:cs typeface="Times New Roman"/>
              </a:rPr>
              <a:t>(25, y);</a:t>
            </a:r>
            <a:endParaRPr lang="en-US" dirty="0" smtClean="0">
              <a:ea typeface="Calibri"/>
              <a:cs typeface="Times New Roman"/>
            </a:endParaRPr>
          </a:p>
          <a:p>
            <a:pPr lvl="0">
              <a:lnSpc>
                <a:spcPct val="115000"/>
              </a:lnSpc>
            </a:pPr>
            <a:r>
              <a:rPr lang="en-US" dirty="0" smtClean="0">
                <a:solidFill>
                  <a:srgbClr val="0000FF"/>
                </a:solidFill>
                <a:latin typeface="Consolas"/>
                <a:ea typeface="Calibri"/>
                <a:cs typeface="Times New Roman"/>
              </a:rPr>
              <a:t>		if</a:t>
            </a:r>
            <a:r>
              <a:rPr lang="en-US" dirty="0" smtClean="0">
                <a:solidFill>
                  <a:prstClr val="black"/>
                </a:solidFill>
                <a:latin typeface="Consolas"/>
                <a:ea typeface="Calibri"/>
                <a:cs typeface="Times New Roman"/>
              </a:rPr>
              <a:t> </a:t>
            </a:r>
            <a:r>
              <a:rPr lang="en-US" dirty="0">
                <a:solidFill>
                  <a:prstClr val="black"/>
                </a:solidFill>
                <a:latin typeface="Consolas"/>
                <a:ea typeface="Calibri"/>
                <a:cs typeface="Times New Roman"/>
              </a:rPr>
              <a:t>(</a:t>
            </a:r>
            <a:r>
              <a:rPr lang="en-US" dirty="0" err="1">
                <a:solidFill>
                  <a:prstClr val="black"/>
                </a:solidFill>
                <a:latin typeface="Consolas"/>
                <a:ea typeface="Calibri"/>
                <a:cs typeface="Times New Roman"/>
              </a:rPr>
              <a:t>sectiondraw</a:t>
            </a:r>
            <a:r>
              <a:rPr lang="en-US" dirty="0">
                <a:solidFill>
                  <a:prstClr val="black"/>
                </a:solidFill>
                <a:latin typeface="Consolas"/>
                <a:ea typeface="Calibri"/>
                <a:cs typeface="Times New Roman"/>
              </a:rPr>
              <a:t>(x1, x3, x2, x4, y1, y3, y2, y4) == </a:t>
            </a:r>
            <a:r>
              <a:rPr lang="en-US" dirty="0" smtClean="0">
                <a:solidFill>
                  <a:srgbClr val="0000FF"/>
                </a:solidFill>
                <a:latin typeface="Consolas"/>
                <a:ea typeface="Calibri"/>
                <a:cs typeface="Times New Roman"/>
              </a:rPr>
              <a:t>true</a:t>
            </a:r>
            <a:r>
              <a:rPr lang="en-US" dirty="0">
                <a:solidFill>
                  <a:prstClr val="black"/>
                </a:solidFill>
                <a:latin typeface="Consolas"/>
                <a:ea typeface="Calibri"/>
                <a:cs typeface="Times New Roman"/>
              </a:rPr>
              <a:t>)</a:t>
            </a:r>
            <a:endParaRPr lang="en-US" dirty="0">
              <a:solidFill>
                <a:prstClr val="black"/>
              </a:solidFill>
              <a:ea typeface="Calibri"/>
              <a:cs typeface="Times New Roman"/>
            </a:endParaRPr>
          </a:p>
          <a:p>
            <a:pPr lvl="0">
              <a:lnSpc>
                <a:spcPct val="115000"/>
              </a:lnSpc>
            </a:pPr>
            <a:r>
              <a:rPr lang="en-US" dirty="0" smtClean="0">
                <a:solidFill>
                  <a:prstClr val="black"/>
                </a:solidFill>
              </a:rPr>
              <a:t>		        change(ref </a:t>
            </a:r>
            <a:r>
              <a:rPr lang="en-US" dirty="0">
                <a:solidFill>
                  <a:prstClr val="black"/>
                </a:solidFill>
              </a:rPr>
              <a:t>x4, ref x1); </a:t>
            </a:r>
            <a:r>
              <a:rPr lang="en-US" dirty="0" smtClean="0">
                <a:solidFill>
                  <a:prstClr val="black"/>
                </a:solidFill>
              </a:rPr>
              <a:t>      change(ref </a:t>
            </a:r>
            <a:r>
              <a:rPr lang="en-US" dirty="0">
                <a:solidFill>
                  <a:prstClr val="black"/>
                </a:solidFill>
              </a:rPr>
              <a:t>y4, ref y1);    </a:t>
            </a:r>
            <a:r>
              <a:rPr lang="fr-FR" dirty="0">
                <a:solidFill>
                  <a:prstClr val="black"/>
                </a:solidFill>
                <a:latin typeface="Consolas"/>
                <a:ea typeface="Calibri"/>
                <a:cs typeface="Times New Roman"/>
              </a:rPr>
              <a:t>}</a:t>
            </a:r>
            <a:endParaRPr lang="en-US" dirty="0">
              <a:solidFill>
                <a:prstClr val="black"/>
              </a:solidFill>
              <a:ea typeface="Calibri"/>
              <a:cs typeface="Times New Roman"/>
            </a:endParaRPr>
          </a:p>
          <a:p>
            <a:pPr lvl="0">
              <a:lnSpc>
                <a:spcPct val="115000"/>
              </a:lnSpc>
            </a:pPr>
            <a:r>
              <a:rPr lang="fr-FR" dirty="0" smtClean="0">
                <a:solidFill>
                  <a:srgbClr val="0000FF"/>
                </a:solidFill>
                <a:latin typeface="Consolas"/>
                <a:ea typeface="Calibri"/>
                <a:cs typeface="Times New Roman"/>
              </a:rPr>
              <a:t>		if</a:t>
            </a:r>
            <a:r>
              <a:rPr lang="fr-FR" dirty="0" smtClean="0">
                <a:solidFill>
                  <a:prstClr val="black"/>
                </a:solidFill>
                <a:latin typeface="Consolas"/>
                <a:ea typeface="Calibri"/>
                <a:cs typeface="Times New Roman"/>
              </a:rPr>
              <a:t> </a:t>
            </a:r>
            <a:r>
              <a:rPr lang="fr-FR" dirty="0">
                <a:solidFill>
                  <a:prstClr val="black"/>
                </a:solidFill>
                <a:latin typeface="Consolas"/>
                <a:ea typeface="Calibri"/>
                <a:cs typeface="Times New Roman"/>
              </a:rPr>
              <a:t>(section(x1, x2, x4, x3, y1, y2, y4, y3) == </a:t>
            </a:r>
            <a:r>
              <a:rPr lang="fr-FR" dirty="0" err="1" smtClean="0">
                <a:solidFill>
                  <a:srgbClr val="0000FF"/>
                </a:solidFill>
                <a:latin typeface="Consolas"/>
                <a:ea typeface="Calibri"/>
                <a:cs typeface="Times New Roman"/>
              </a:rPr>
              <a:t>true</a:t>
            </a:r>
            <a:r>
              <a:rPr lang="fr-FR" dirty="0">
                <a:solidFill>
                  <a:prstClr val="black"/>
                </a:solidFill>
                <a:latin typeface="Consolas"/>
                <a:ea typeface="Calibri"/>
                <a:cs typeface="Times New Roman"/>
              </a:rPr>
              <a:t>)</a:t>
            </a:r>
            <a:endParaRPr lang="en-US" dirty="0">
              <a:solidFill>
                <a:prstClr val="black"/>
              </a:solidFill>
              <a:ea typeface="Calibri"/>
              <a:cs typeface="Times New Roman"/>
            </a:endParaRPr>
          </a:p>
          <a:p>
            <a:pPr lvl="0">
              <a:lnSpc>
                <a:spcPct val="115000"/>
              </a:lnSpc>
            </a:pPr>
            <a:r>
              <a:rPr lang="en-US" dirty="0" smtClean="0">
                <a:solidFill>
                  <a:prstClr val="black"/>
                </a:solidFill>
              </a:rPr>
              <a:t>		        change(ref </a:t>
            </a:r>
            <a:r>
              <a:rPr lang="en-US" dirty="0">
                <a:solidFill>
                  <a:prstClr val="black"/>
                </a:solidFill>
              </a:rPr>
              <a:t>x4, ref x3</a:t>
            </a:r>
            <a:r>
              <a:rPr lang="en-US" dirty="0" smtClean="0">
                <a:solidFill>
                  <a:prstClr val="black"/>
                </a:solidFill>
              </a:rPr>
              <a:t>);       </a:t>
            </a:r>
            <a:r>
              <a:rPr lang="en-US" dirty="0">
                <a:solidFill>
                  <a:prstClr val="black"/>
                </a:solidFill>
              </a:rPr>
              <a:t>change(ref y4, ref y3);    </a:t>
            </a:r>
            <a:r>
              <a:rPr lang="fr-FR" dirty="0">
                <a:solidFill>
                  <a:prstClr val="black"/>
                </a:solidFill>
                <a:latin typeface="Consolas"/>
                <a:ea typeface="Calibri"/>
                <a:cs typeface="Times New Roman"/>
              </a:rPr>
              <a:t>}</a:t>
            </a:r>
            <a:endParaRPr lang="en-US" dirty="0">
              <a:solidFill>
                <a:prstClr val="black"/>
              </a:solidFill>
              <a:ea typeface="Calibri"/>
              <a:cs typeface="Times New Roman"/>
            </a:endParaRPr>
          </a:p>
          <a:p>
            <a:pPr>
              <a:lnSpc>
                <a:spcPct val="115000"/>
              </a:lnSpc>
            </a:pPr>
            <a:r>
              <a:rPr lang="en-US" dirty="0" smtClean="0">
                <a:solidFill>
                  <a:srgbClr val="0000FF"/>
                </a:solidFill>
                <a:effectLst/>
                <a:latin typeface="Consolas"/>
                <a:ea typeface="Calibri"/>
                <a:cs typeface="Times New Roman"/>
              </a:rPr>
              <a:t>		if</a:t>
            </a:r>
            <a:r>
              <a:rPr lang="en-US" dirty="0" smtClean="0">
                <a:effectLst/>
                <a:latin typeface="Consolas"/>
                <a:ea typeface="Calibri"/>
                <a:cs typeface="Times New Roman"/>
              </a:rPr>
              <a:t> (collinear(x1, x2, x3, x4, y1, y2, y3, y4) == </a:t>
            </a:r>
            <a:r>
              <a:rPr lang="en-US" dirty="0" smtClean="0">
                <a:solidFill>
                  <a:srgbClr val="0000FF"/>
                </a:solidFill>
                <a:effectLst/>
                <a:latin typeface="Consolas"/>
                <a:ea typeface="Calibri"/>
                <a:cs typeface="Times New Roman"/>
              </a:rPr>
              <a:t>true</a:t>
            </a:r>
            <a:r>
              <a:rPr lang="en-US" dirty="0" smtClean="0">
                <a:effectLst/>
                <a:latin typeface="Consolas"/>
                <a:ea typeface="Calibri"/>
                <a:cs typeface="Times New Roman"/>
              </a:rPr>
              <a:t>)</a:t>
            </a:r>
            <a:endParaRPr lang="en-US" dirty="0" smtClean="0">
              <a:ea typeface="Calibri"/>
              <a:cs typeface="Times New Roman"/>
            </a:endParaRPr>
          </a:p>
          <a:p>
            <a:pPr>
              <a:lnSpc>
                <a:spcPct val="115000"/>
              </a:lnSpc>
            </a:pPr>
            <a:r>
              <a:rPr lang="en-US" dirty="0" smtClean="0">
                <a:solidFill>
                  <a:srgbClr val="2B91AF"/>
                </a:solidFill>
                <a:effectLst/>
                <a:latin typeface="Consolas"/>
                <a:ea typeface="Calibri"/>
                <a:cs typeface="Times New Roman"/>
              </a:rPr>
              <a:t>		    </a:t>
            </a:r>
            <a:r>
              <a:rPr lang="en-US" dirty="0" err="1" smtClean="0">
                <a:solidFill>
                  <a:srgbClr val="2B91AF"/>
                </a:solidFill>
                <a:effectLst/>
                <a:latin typeface="Consolas"/>
                <a:ea typeface="Calibri"/>
                <a:cs typeface="Times New Roman"/>
              </a:rPr>
              <a:t>MessageBox</a:t>
            </a:r>
            <a:r>
              <a:rPr lang="en-US" dirty="0" err="1" smtClean="0">
                <a:effectLst/>
                <a:latin typeface="Consolas"/>
                <a:ea typeface="Calibri"/>
                <a:cs typeface="Times New Roman"/>
              </a:rPr>
              <a:t>.Show</a:t>
            </a:r>
            <a:r>
              <a:rPr lang="en-US" dirty="0" smtClean="0">
                <a:effectLst/>
                <a:latin typeface="Consolas"/>
                <a:ea typeface="Calibri"/>
                <a:cs typeface="Times New Roman"/>
              </a:rPr>
              <a:t>(</a:t>
            </a:r>
            <a:r>
              <a:rPr lang="en-US" dirty="0" smtClean="0">
                <a:solidFill>
                  <a:srgbClr val="A31515"/>
                </a:solidFill>
                <a:effectLst/>
                <a:latin typeface="Consolas"/>
                <a:ea typeface="Calibri"/>
                <a:cs typeface="Times New Roman"/>
              </a:rPr>
              <a:t>"This isn't quadrilateral."</a:t>
            </a:r>
            <a:r>
              <a:rPr lang="en-US" dirty="0" smtClean="0">
                <a:effectLst/>
                <a:latin typeface="Consolas"/>
                <a:ea typeface="Calibri"/>
                <a:cs typeface="Times New Roman"/>
              </a:rPr>
              <a:t>);</a:t>
            </a:r>
            <a:endParaRPr lang="en-US" dirty="0">
              <a:ea typeface="Calibri"/>
              <a:cs typeface="Times New Roman"/>
            </a:endParaRPr>
          </a:p>
          <a:p>
            <a:pPr lvl="2">
              <a:lnSpc>
                <a:spcPct val="115000"/>
              </a:lnSpc>
            </a:pPr>
            <a:r>
              <a:rPr lang="en-US" dirty="0" smtClean="0">
                <a:solidFill>
                  <a:srgbClr val="0000FF"/>
                </a:solidFill>
                <a:effectLst/>
                <a:latin typeface="Consolas"/>
                <a:ea typeface="Calibri"/>
                <a:cs typeface="Times New Roman"/>
              </a:rPr>
              <a:t>	else</a:t>
            </a:r>
            <a:endParaRPr lang="en-US" dirty="0">
              <a:ea typeface="Calibri"/>
              <a:cs typeface="Times New Roman"/>
            </a:endParaRPr>
          </a:p>
          <a:p>
            <a:pPr>
              <a:lnSpc>
                <a:spcPct val="115000"/>
              </a:lnSpc>
            </a:pPr>
            <a:r>
              <a:rPr lang="fr-FR" dirty="0" smtClean="0">
                <a:solidFill>
                  <a:srgbClr val="0000FF"/>
                </a:solidFill>
                <a:effectLst/>
                <a:latin typeface="Consolas"/>
                <a:ea typeface="Calibri"/>
                <a:cs typeface="Times New Roman"/>
              </a:rPr>
              <a:t>		    if</a:t>
            </a:r>
            <a:r>
              <a:rPr lang="fr-FR" dirty="0" smtClean="0">
                <a:effectLst/>
                <a:latin typeface="Consolas"/>
                <a:ea typeface="Calibri"/>
                <a:cs typeface="Times New Roman"/>
              </a:rPr>
              <a:t> (section(x1, x2, x3, x4, y1, y2, y3, y4) == </a:t>
            </a:r>
            <a:r>
              <a:rPr lang="fr-FR" dirty="0" err="1" smtClean="0">
                <a:solidFill>
                  <a:srgbClr val="0000FF"/>
                </a:solidFill>
                <a:effectLst/>
                <a:latin typeface="Consolas"/>
                <a:ea typeface="Calibri"/>
                <a:cs typeface="Times New Roman"/>
              </a:rPr>
              <a:t>true</a:t>
            </a:r>
            <a:r>
              <a:rPr lang="fr-FR" dirty="0" smtClean="0">
                <a:effectLst/>
                <a:latin typeface="Consolas"/>
                <a:ea typeface="Calibri"/>
                <a:cs typeface="Times New Roman"/>
              </a:rPr>
              <a:t>)</a:t>
            </a:r>
            <a:endParaRPr lang="en-US" dirty="0">
              <a:ea typeface="Calibri"/>
              <a:cs typeface="Times New Roman"/>
            </a:endParaRPr>
          </a:p>
          <a:p>
            <a:pPr>
              <a:lnSpc>
                <a:spcPct val="115000"/>
              </a:lnSpc>
            </a:pPr>
            <a:r>
              <a:rPr lang="en-US" dirty="0" smtClean="0">
                <a:effectLst/>
                <a:latin typeface="Consolas"/>
                <a:ea typeface="Calibri"/>
                <a:cs typeface="Times New Roman"/>
              </a:rPr>
              <a:t>			con++;</a:t>
            </a:r>
            <a:endParaRPr lang="en-US" dirty="0">
              <a:ea typeface="Calibri"/>
              <a:cs typeface="Times New Roman"/>
            </a:endParaRPr>
          </a:p>
          <a:p>
            <a:pPr>
              <a:lnSpc>
                <a:spcPct val="115000"/>
              </a:lnSpc>
            </a:pPr>
            <a:r>
              <a:rPr lang="en-US" dirty="0" smtClean="0">
                <a:effectLst/>
                <a:latin typeface="Consolas"/>
                <a:ea typeface="Calibri"/>
                <a:cs typeface="Times New Roman"/>
              </a:rPr>
              <a:t>                   n++;</a:t>
            </a:r>
            <a:endParaRPr lang="en-US" dirty="0">
              <a:ea typeface="Calibri"/>
              <a:cs typeface="Times New Roman"/>
            </a:endParaRPr>
          </a:p>
        </p:txBody>
      </p:sp>
      <p:pic>
        <p:nvPicPr>
          <p:cNvPr id="3"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descr="Screen Clipping">
            <a:hlinkClick r:id="rId3" action="ppaction://program"/>
          </p:cNvPr>
          <p:cNvPicPr>
            <a:picLocks noChangeAspect="1"/>
          </p:cNvPicPr>
          <p:nvPr/>
        </p:nvPicPr>
        <p:blipFill rotWithShape="1">
          <a:blip r:embed="rId4">
            <a:extLst>
              <a:ext uri="{28A0092B-C50C-407E-A947-70E740481C1C}">
                <a14:useLocalDpi xmlns:a14="http://schemas.microsoft.com/office/drawing/2010/main" val="0"/>
              </a:ext>
            </a:extLst>
          </a:blip>
          <a:srcRect l="1440" t="4770" r="2077" b="6355"/>
          <a:stretch/>
        </p:blipFill>
        <p:spPr>
          <a:xfrm>
            <a:off x="6858000" y="6050643"/>
            <a:ext cx="1443037" cy="533400"/>
          </a:xfrm>
          <a:prstGeom prst="rect">
            <a:avLst/>
          </a:prstGeom>
        </p:spPr>
      </p:pic>
    </p:spTree>
    <p:extLst>
      <p:ext uri="{BB962C8B-B14F-4D97-AF65-F5344CB8AC3E}">
        <p14:creationId xmlns:p14="http://schemas.microsoft.com/office/powerpoint/2010/main" val="1870608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95300" y="311497"/>
            <a:ext cx="8153400" cy="461665"/>
          </a:xfrm>
          <a:prstGeom prst="rect">
            <a:avLst/>
          </a:prstGeom>
        </p:spPr>
        <p:txBody>
          <a:bodyPr wrap="square">
            <a:spAutoFit/>
          </a:bodyPr>
          <a:lstStyle/>
          <a:p>
            <a:pPr marL="457200" lvl="0" indent="-457200">
              <a:buFont typeface="+mj-lt"/>
              <a:buAutoNum type="alphaLcParenR" startAt="3"/>
            </a:pPr>
            <a:r>
              <a:rPr lang="en-US" sz="2400" dirty="0">
                <a:latin typeface="Arial"/>
                <a:ea typeface="Times New Roman"/>
                <a:cs typeface="Times New Roman"/>
              </a:rPr>
              <a:t>the experiment is performed a large number of people?</a:t>
            </a:r>
          </a:p>
        </p:txBody>
      </p:sp>
      <p:sp>
        <p:nvSpPr>
          <p:cNvPr id="4" name="Smiley Face 3"/>
          <p:cNvSpPr/>
          <p:nvPr/>
        </p:nvSpPr>
        <p:spPr>
          <a:xfrm>
            <a:off x="1828800" y="990600"/>
            <a:ext cx="5486400" cy="54864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Screen Clipping">
            <a:hlinkClick r:id="rId3" action="ppaction://program"/>
          </p:cNvPr>
          <p:cNvPicPr>
            <a:picLocks noChangeAspect="1"/>
          </p:cNvPicPr>
          <p:nvPr/>
        </p:nvPicPr>
        <p:blipFill rotWithShape="1">
          <a:blip r:embed="rId4">
            <a:extLst>
              <a:ext uri="{28A0092B-C50C-407E-A947-70E740481C1C}">
                <a14:useLocalDpi xmlns:a14="http://schemas.microsoft.com/office/drawing/2010/main" val="0"/>
              </a:ext>
            </a:extLst>
          </a:blip>
          <a:srcRect l="1440" t="4770" r="2077" b="6355"/>
          <a:stretch/>
        </p:blipFill>
        <p:spPr>
          <a:xfrm>
            <a:off x="6858000" y="6050643"/>
            <a:ext cx="1443037" cy="533400"/>
          </a:xfrm>
          <a:prstGeom prst="rect">
            <a:avLst/>
          </a:prstGeom>
        </p:spPr>
      </p:pic>
    </p:spTree>
    <p:extLst>
      <p:ext uri="{BB962C8B-B14F-4D97-AF65-F5344CB8AC3E}">
        <p14:creationId xmlns:p14="http://schemas.microsoft.com/office/powerpoint/2010/main" val="36959337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495300" y="311497"/>
            <a:ext cx="8153400" cy="830997"/>
          </a:xfrm>
          <a:prstGeom prst="rect">
            <a:avLst/>
          </a:prstGeom>
        </p:spPr>
        <p:txBody>
          <a:bodyPr wrap="square">
            <a:spAutoFit/>
          </a:bodyPr>
          <a:lstStyle/>
          <a:p>
            <a:pPr marL="457200" lvl="0" indent="-457200">
              <a:buFont typeface="+mj-lt"/>
              <a:buAutoNum type="alphaLcParenR" startAt="4"/>
            </a:pPr>
            <a:r>
              <a:rPr lang="en-US" sz="2400" dirty="0"/>
              <a:t>a real experiment is not performed, but you find the ratio theoretically if N tends to infinity?</a:t>
            </a:r>
          </a:p>
        </p:txBody>
      </p:sp>
      <p:pic>
        <p:nvPicPr>
          <p:cNvPr id="7" name="Picture 6" descr="Screen Clipping">
            <a:hlinkClick r:id="rId3" action="ppaction://program"/>
          </p:cNvPr>
          <p:cNvPicPr>
            <a:picLocks noChangeAspect="1"/>
          </p:cNvPicPr>
          <p:nvPr/>
        </p:nvPicPr>
        <p:blipFill rotWithShape="1">
          <a:blip r:embed="rId4">
            <a:extLst>
              <a:ext uri="{28A0092B-C50C-407E-A947-70E740481C1C}">
                <a14:useLocalDpi xmlns:a14="http://schemas.microsoft.com/office/drawing/2010/main" val="0"/>
              </a:ext>
            </a:extLst>
          </a:blip>
          <a:srcRect l="1440" t="4770" r="2077" b="6355"/>
          <a:stretch/>
        </p:blipFill>
        <p:spPr>
          <a:xfrm>
            <a:off x="6858000" y="6050643"/>
            <a:ext cx="1443037" cy="53340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3445961109"/>
              </p:ext>
            </p:extLst>
          </p:nvPr>
        </p:nvGraphicFramePr>
        <p:xfrm>
          <a:off x="114300" y="1676400"/>
          <a:ext cx="8915400" cy="1546408"/>
        </p:xfrm>
        <a:graphic>
          <a:graphicData uri="http://schemas.openxmlformats.org/drawingml/2006/table">
            <a:tbl>
              <a:tblPr firstRow="1" firstCol="1">
                <a:tableStyleId>{5C22544A-7EE6-4342-B048-85BDC9FD1C3A}</a:tableStyleId>
              </a:tblPr>
              <a:tblGrid>
                <a:gridCol w="457200"/>
                <a:gridCol w="609600"/>
                <a:gridCol w="762000"/>
                <a:gridCol w="685800"/>
                <a:gridCol w="1447800"/>
                <a:gridCol w="1600200"/>
                <a:gridCol w="1676400"/>
                <a:gridCol w="1676400"/>
              </a:tblGrid>
              <a:tr h="609598">
                <a:tc>
                  <a:txBody>
                    <a:bodyPr/>
                    <a:lstStyle/>
                    <a:p>
                      <a:pPr marL="0" marR="0" algn="ctr" defTabSz="914400" rtl="0" eaLnBrk="1" latinLnBrk="0" hangingPunct="1">
                        <a:lnSpc>
                          <a:spcPct val="115000"/>
                        </a:lnSpc>
                        <a:spcBef>
                          <a:spcPts val="0"/>
                        </a:spcBef>
                        <a:spcAft>
                          <a:spcPts val="0"/>
                        </a:spcAft>
                      </a:pPr>
                      <a:r>
                        <a:rPr lang="en-US" sz="2100" kern="1200" dirty="0" smtClean="0">
                          <a:effectLst/>
                        </a:rPr>
                        <a:t>n</a:t>
                      </a:r>
                      <a:endParaRPr lang="en-US" sz="2100" b="1" kern="1200" dirty="0">
                        <a:solidFill>
                          <a:schemeClr val="lt1"/>
                        </a:solidFill>
                        <a:effectLst/>
                        <a:latin typeface="+mn-lt"/>
                        <a:ea typeface="+mn-ea"/>
                        <a:cs typeface="+mn-cs"/>
                      </a:endParaRPr>
                    </a:p>
                  </a:txBody>
                  <a:tcPr marL="0" marR="0" marT="0" marB="0" anchor="ctr"/>
                </a:tc>
                <a:tc>
                  <a:txBody>
                    <a:bodyPr/>
                    <a:lstStyle/>
                    <a:p>
                      <a:pPr marL="0" marR="0" algn="ctr" defTabSz="914400" rtl="0" eaLnBrk="1" latinLnBrk="0" hangingPunct="1">
                        <a:lnSpc>
                          <a:spcPct val="115000"/>
                        </a:lnSpc>
                        <a:spcBef>
                          <a:spcPts val="0"/>
                        </a:spcBef>
                        <a:spcAft>
                          <a:spcPts val="0"/>
                        </a:spcAft>
                      </a:pPr>
                      <a:r>
                        <a:rPr lang="en-US" sz="2100" kern="1200" dirty="0">
                          <a:effectLst/>
                        </a:rPr>
                        <a:t>10</a:t>
                      </a:r>
                      <a:endParaRPr lang="en-US" sz="2100" b="1" kern="1200" dirty="0">
                        <a:solidFill>
                          <a:schemeClr val="lt1"/>
                        </a:solidFill>
                        <a:effectLst/>
                        <a:latin typeface="+mn-lt"/>
                        <a:ea typeface="+mn-ea"/>
                        <a:cs typeface="+mn-cs"/>
                      </a:endParaRPr>
                    </a:p>
                  </a:txBody>
                  <a:tcPr marL="0" marR="0" marT="0" marB="0" anchor="ctr"/>
                </a:tc>
                <a:tc>
                  <a:txBody>
                    <a:bodyPr/>
                    <a:lstStyle/>
                    <a:p>
                      <a:pPr marL="0" marR="0" algn="ctr">
                        <a:lnSpc>
                          <a:spcPct val="115000"/>
                        </a:lnSpc>
                        <a:spcBef>
                          <a:spcPts val="0"/>
                        </a:spcBef>
                        <a:spcAft>
                          <a:spcPts val="0"/>
                        </a:spcAft>
                      </a:pPr>
                      <a:r>
                        <a:rPr lang="en-US" sz="2100" dirty="0">
                          <a:effectLst/>
                        </a:rPr>
                        <a:t>100</a:t>
                      </a:r>
                      <a:endParaRPr lang="en-US" sz="2100" dirty="0">
                        <a:solidFill>
                          <a:srgbClr val="000000"/>
                        </a:solidFill>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100" dirty="0">
                          <a:effectLst/>
                        </a:rPr>
                        <a:t>1000</a:t>
                      </a:r>
                      <a:endParaRPr lang="en-US" sz="2100" dirty="0">
                        <a:solidFill>
                          <a:srgbClr val="000000"/>
                        </a:solidFill>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100" dirty="0">
                          <a:effectLst/>
                        </a:rPr>
                        <a:t>10000</a:t>
                      </a:r>
                      <a:endParaRPr lang="en-US" sz="2100" dirty="0">
                        <a:solidFill>
                          <a:srgbClr val="000000"/>
                        </a:solidFill>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100" dirty="0">
                          <a:effectLst/>
                        </a:rPr>
                        <a:t>100000</a:t>
                      </a:r>
                      <a:endParaRPr lang="en-US" sz="2100" dirty="0">
                        <a:solidFill>
                          <a:srgbClr val="000000"/>
                        </a:solidFill>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100" dirty="0">
                          <a:effectLst/>
                        </a:rPr>
                        <a:t>1000000</a:t>
                      </a:r>
                      <a:endParaRPr lang="en-US" sz="2100" dirty="0">
                        <a:solidFill>
                          <a:srgbClr val="000000"/>
                        </a:solidFill>
                        <a:effectLst/>
                        <a:latin typeface="Calibri"/>
                        <a:ea typeface="Calibri"/>
                        <a:cs typeface="Times New Roman"/>
                      </a:endParaRPr>
                    </a:p>
                  </a:txBody>
                  <a:tcPr marL="0" marR="0" marT="0" marB="0" anchor="ctr"/>
                </a:tc>
                <a:tc>
                  <a:txBody>
                    <a:bodyPr/>
                    <a:lstStyle/>
                    <a:p>
                      <a:pPr marL="0" marR="0" algn="ctr">
                        <a:lnSpc>
                          <a:spcPct val="115000"/>
                        </a:lnSpc>
                        <a:spcBef>
                          <a:spcPts val="0"/>
                        </a:spcBef>
                        <a:spcAft>
                          <a:spcPts val="0"/>
                        </a:spcAft>
                      </a:pPr>
                      <a:r>
                        <a:rPr lang="en-US" sz="2100" dirty="0">
                          <a:effectLst/>
                        </a:rPr>
                        <a:t>Program error</a:t>
                      </a:r>
                      <a:endParaRPr lang="en-US" sz="2100" dirty="0">
                        <a:solidFill>
                          <a:srgbClr val="000000"/>
                        </a:solidFill>
                        <a:effectLst/>
                        <a:latin typeface="Calibri"/>
                        <a:ea typeface="Calibri"/>
                        <a:cs typeface="Times New Roman"/>
                      </a:endParaRPr>
                    </a:p>
                  </a:txBody>
                  <a:tcPr marL="0" marR="0" marT="0" marB="0" anchor="ctr"/>
                </a:tc>
              </a:tr>
              <a:tr h="936810">
                <a:tc>
                  <a:txBody>
                    <a:bodyPr/>
                    <a:lstStyle/>
                    <a:p>
                      <a:pPr marL="0" marR="0" algn="ctr" defTabSz="914400" rtl="0" eaLnBrk="1" latinLnBrk="0" hangingPunct="1">
                        <a:lnSpc>
                          <a:spcPct val="115000"/>
                        </a:lnSpc>
                        <a:spcBef>
                          <a:spcPts val="0"/>
                        </a:spcBef>
                        <a:spcAft>
                          <a:spcPts val="0"/>
                        </a:spcAft>
                      </a:pPr>
                      <a:r>
                        <a:rPr lang="en-US" sz="2100" kern="1200" dirty="0" smtClean="0">
                          <a:effectLst/>
                        </a:rPr>
                        <a:t>k</a:t>
                      </a:r>
                      <a:endParaRPr lang="en-US" sz="2100" kern="1200" dirty="0">
                        <a:solidFill>
                          <a:schemeClr val="tx1"/>
                        </a:solidFill>
                        <a:effectLst/>
                        <a:latin typeface="+mn-lt"/>
                        <a:ea typeface="+mn-ea"/>
                        <a:cs typeface="+mn-cs"/>
                      </a:endParaRPr>
                    </a:p>
                  </a:txBody>
                  <a:tcPr marL="0" marR="0" marT="0" marB="0" anchor="ctr"/>
                </a:tc>
                <a:tc>
                  <a:txBody>
                    <a:bodyPr/>
                    <a:lstStyle/>
                    <a:p>
                      <a:pPr marL="0" marR="0" algn="ctr" defTabSz="914400" rtl="0" eaLnBrk="1" latinLnBrk="0" hangingPunct="1">
                        <a:lnSpc>
                          <a:spcPct val="115000"/>
                        </a:lnSpc>
                        <a:spcBef>
                          <a:spcPts val="0"/>
                        </a:spcBef>
                        <a:spcAft>
                          <a:spcPts val="0"/>
                        </a:spcAft>
                      </a:pPr>
                      <a:r>
                        <a:rPr lang="en-US" sz="2100" kern="1200" dirty="0" smtClean="0">
                          <a:effectLst/>
                        </a:rPr>
                        <a:t>0.8</a:t>
                      </a:r>
                      <a:endParaRPr lang="en-US" sz="2100" kern="1200" dirty="0">
                        <a:solidFill>
                          <a:schemeClr val="tx1"/>
                        </a:solidFill>
                        <a:effectLst/>
                        <a:latin typeface="+mn-lt"/>
                        <a:ea typeface="+mn-ea"/>
                        <a:cs typeface="+mn-cs"/>
                      </a:endParaRPr>
                    </a:p>
                  </a:txBody>
                  <a:tcPr marL="0" marR="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100" dirty="0" smtClean="0">
                          <a:effectLst/>
                        </a:rPr>
                        <a:t> 0.72</a:t>
                      </a:r>
                      <a:endParaRPr lang="en-US" sz="2100" dirty="0">
                        <a:solidFill>
                          <a:schemeClr val="tx1"/>
                        </a:solidFill>
                        <a:effectLst/>
                        <a:latin typeface="Calibri"/>
                        <a:ea typeface="Calibri"/>
                        <a:cs typeface="Times New Roman"/>
                      </a:endParaRPr>
                    </a:p>
                  </a:txBody>
                  <a:tcPr marL="0" marR="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100" dirty="0" smtClean="0">
                          <a:effectLst/>
                        </a:rPr>
                        <a:t>0.704</a:t>
                      </a:r>
                      <a:endParaRPr lang="en-US" sz="2100" dirty="0">
                        <a:solidFill>
                          <a:schemeClr val="tx1"/>
                        </a:solidFill>
                        <a:effectLst/>
                        <a:latin typeface="Calibri"/>
                        <a:ea typeface="Calibri"/>
                        <a:cs typeface="Times New Roman"/>
                      </a:endParaRPr>
                    </a:p>
                  </a:txBody>
                  <a:tcPr marL="0" marR="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100" dirty="0" smtClean="0">
                          <a:effectLst/>
                        </a:rPr>
                        <a:t>0.6973</a:t>
                      </a:r>
                      <a:endParaRPr lang="en-US" sz="2100" dirty="0">
                        <a:solidFill>
                          <a:schemeClr val="tx1"/>
                        </a:solidFill>
                        <a:effectLst/>
                        <a:latin typeface="Calibri"/>
                        <a:ea typeface="Calibri"/>
                        <a:cs typeface="Times New Roman"/>
                      </a:endParaRPr>
                    </a:p>
                  </a:txBody>
                  <a:tcPr marL="0" marR="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100" dirty="0" smtClean="0">
                          <a:effectLst/>
                        </a:rPr>
                        <a:t>0.692273</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effectLst/>
                        </a:rPr>
                        <a:t>(12 not quad)</a:t>
                      </a:r>
                      <a:endParaRPr lang="en-US" sz="2100" dirty="0" smtClean="0">
                        <a:solidFill>
                          <a:schemeClr val="tx1"/>
                        </a:solidFill>
                        <a:effectLst/>
                        <a:latin typeface="+mn-lt"/>
                        <a:ea typeface="Calibri"/>
                        <a:cs typeface="Times New Roman"/>
                      </a:endParaRPr>
                    </a:p>
                  </a:txBody>
                  <a:tcPr marL="0" marR="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100" dirty="0" smtClean="0">
                          <a:effectLst/>
                        </a:rPr>
                        <a:t>0.690704</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effectLst/>
                        </a:rPr>
                        <a:t>(102 not quad)</a:t>
                      </a:r>
                      <a:endParaRPr lang="en-US" sz="2100" dirty="0" smtClean="0">
                        <a:solidFill>
                          <a:schemeClr val="tx1"/>
                        </a:solidFill>
                        <a:effectLst/>
                        <a:latin typeface="+mn-lt"/>
                        <a:ea typeface="Calibri"/>
                        <a:cs typeface="Times New Roman"/>
                      </a:endParaRPr>
                    </a:p>
                  </a:txBody>
                  <a:tcPr marL="0" marR="0" marT="0" marB="0" anchor="ctr">
                    <a:solidFill>
                      <a:schemeClr val="accent1">
                        <a:lumMod val="40000"/>
                        <a:lumOff val="60000"/>
                      </a:schemeClr>
                    </a:solidFill>
                  </a:tcPr>
                </a:tc>
                <a:tc>
                  <a:txBody>
                    <a:bodyPr/>
                    <a:lstStyle/>
                    <a:p>
                      <a:pPr marL="0" marR="0" algn="ctr">
                        <a:lnSpc>
                          <a:spcPct val="115000"/>
                        </a:lnSpc>
                        <a:spcBef>
                          <a:spcPts val="0"/>
                        </a:spcBef>
                        <a:spcAft>
                          <a:spcPts val="0"/>
                        </a:spcAft>
                      </a:pPr>
                      <a:r>
                        <a:rPr lang="en-US" sz="2100" dirty="0" smtClean="0">
                          <a:effectLst/>
                        </a:rPr>
                        <a:t>0.690686</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t>n=3229038</a:t>
                      </a:r>
                      <a:endParaRPr lang="en-US" sz="2100" dirty="0" smtClean="0">
                        <a:solidFill>
                          <a:schemeClr val="tx1"/>
                        </a:solidFill>
                      </a:endParaRPr>
                    </a:p>
                  </a:txBody>
                  <a:tcPr marL="0" marR="0" marT="0" marB="0" anchor="ctr">
                    <a:solidFill>
                      <a:schemeClr val="accent1">
                        <a:lumMod val="40000"/>
                        <a:lumOff val="60000"/>
                      </a:schemeClr>
                    </a:solidFill>
                  </a:tcPr>
                </a:tc>
              </a:tr>
            </a:tbl>
          </a:graphicData>
        </a:graphic>
      </p:graphicFrame>
      <mc:AlternateContent xmlns:mc="http://schemas.openxmlformats.org/markup-compatibility/2006" xmlns:a14="http://schemas.microsoft.com/office/drawing/2010/main">
        <mc:Choice Requires="a14">
          <p:sp>
            <p:nvSpPr>
              <p:cNvPr id="12" name="Rectangle 11"/>
              <p:cNvSpPr/>
              <p:nvPr/>
            </p:nvSpPr>
            <p:spPr>
              <a:xfrm>
                <a:off x="2819400" y="4127212"/>
                <a:ext cx="4096827" cy="707886"/>
              </a:xfrm>
              <a:prstGeom prst="rect">
                <a:avLst/>
              </a:prstGeom>
            </p:spPr>
            <p:txBody>
              <a:bodyPr wrap="none">
                <a:spAutoFit/>
              </a:bodyPr>
              <a:lstStyle/>
              <a:p>
                <a:r>
                  <a:rPr lang="en-US" sz="4000" dirty="0"/>
                  <a:t> </a:t>
                </a:r>
                <a14:m>
                  <m:oMath xmlns:m="http://schemas.openxmlformats.org/officeDocument/2006/math">
                    <m:r>
                      <a:rPr lang="en-US" sz="4000" i="1">
                        <a:latin typeface="Cambria Math"/>
                      </a:rPr>
                      <m:t>𝑛</m:t>
                    </m:r>
                    <m:r>
                      <a:rPr lang="en-US" sz="4000" i="1">
                        <a:latin typeface="Cambria Math"/>
                      </a:rPr>
                      <m:t>→∞    </m:t>
                    </m:r>
                    <m:r>
                      <a:rPr lang="en-US" sz="4000" i="1">
                        <a:latin typeface="Cambria Math"/>
                      </a:rPr>
                      <m:t>𝑘</m:t>
                    </m:r>
                    <m:r>
                      <a:rPr lang="en-US" sz="4000" i="1">
                        <a:latin typeface="Cambria Math"/>
                      </a:rPr>
                      <m:t>≈0.69</m:t>
                    </m:r>
                  </m:oMath>
                </a14:m>
                <a:endParaRPr lang="en-US" sz="4000" dirty="0"/>
              </a:p>
            </p:txBody>
          </p:sp>
        </mc:Choice>
        <mc:Fallback xmlns="">
          <p:sp>
            <p:nvSpPr>
              <p:cNvPr id="12" name="Rectangle 11"/>
              <p:cNvSpPr>
                <a:spLocks noRot="1" noChangeAspect="1" noMove="1" noResize="1" noEditPoints="1" noAdjustHandles="1" noChangeArrowheads="1" noChangeShapeType="1" noTextEdit="1"/>
              </p:cNvSpPr>
              <p:nvPr/>
            </p:nvSpPr>
            <p:spPr>
              <a:xfrm>
                <a:off x="2819400" y="4127212"/>
                <a:ext cx="4096827" cy="707886"/>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586075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0" y="228600"/>
            <a:ext cx="9144000" cy="2124075"/>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fontAlgn="auto">
              <a:spcBef>
                <a:spcPts val="0"/>
              </a:spcBef>
              <a:spcAft>
                <a:spcPts val="0"/>
              </a:spcAft>
              <a:defRPr/>
            </a:pPr>
            <a:r>
              <a:rPr lang="en-US" sz="6600" dirty="0">
                <a:solidFill>
                  <a:schemeClr val="accent6"/>
                </a:solidFill>
                <a:effectLst>
                  <a:outerShdw blurRad="38100" dist="38100" dir="2700000" algn="tl">
                    <a:srgbClr val="000000">
                      <a:alpha val="43137"/>
                    </a:srgbClr>
                  </a:outerShdw>
                </a:effectLst>
                <a:latin typeface="+mn-lt"/>
                <a:cs typeface="+mn-cs"/>
              </a:rPr>
              <a:t>THANK YOU FOR  </a:t>
            </a:r>
          </a:p>
          <a:p>
            <a:pPr algn="ctr" fontAlgn="auto">
              <a:spcBef>
                <a:spcPts val="0"/>
              </a:spcBef>
              <a:spcAft>
                <a:spcPts val="0"/>
              </a:spcAft>
              <a:defRPr/>
            </a:pPr>
            <a:r>
              <a:rPr lang="en-US" sz="6600" dirty="0">
                <a:solidFill>
                  <a:schemeClr val="accent6"/>
                </a:solidFill>
                <a:effectLst>
                  <a:outerShdw blurRad="38100" dist="38100" dir="2700000" algn="tl">
                    <a:srgbClr val="000000">
                      <a:alpha val="43137"/>
                    </a:srgbClr>
                  </a:outerShdw>
                </a:effectLst>
                <a:latin typeface="+mn-lt"/>
                <a:cs typeface="+mn-cs"/>
              </a:rPr>
              <a:t>YOUR ATTENTION</a:t>
            </a:r>
            <a:r>
              <a:rPr lang="en-US" sz="6600" dirty="0" smtClean="0">
                <a:solidFill>
                  <a:schemeClr val="accent6"/>
                </a:solidFill>
                <a:effectLst>
                  <a:outerShdw blurRad="38100" dist="38100" dir="2700000" algn="tl">
                    <a:srgbClr val="000000">
                      <a:alpha val="43137"/>
                    </a:srgbClr>
                  </a:outerShdw>
                </a:effectLst>
                <a:latin typeface="+mn-lt"/>
                <a:cs typeface="+mn-cs"/>
              </a:rPr>
              <a:t>! </a:t>
            </a:r>
            <a:r>
              <a:rPr lang="en-US" sz="6600" dirty="0" smtClean="0">
                <a:solidFill>
                  <a:schemeClr val="accent6"/>
                </a:solidFill>
                <a:effectLst>
                  <a:outerShdw blurRad="38100" dist="38100" dir="2700000" algn="tl">
                    <a:srgbClr val="000000">
                      <a:alpha val="43137"/>
                    </a:srgbClr>
                  </a:outerShdw>
                </a:effectLst>
                <a:latin typeface="+mn-lt"/>
                <a:cs typeface="+mn-cs"/>
                <a:sym typeface="Wingdings" panose="05000000000000000000" pitchFamily="2" charset="2"/>
              </a:rPr>
              <a:t></a:t>
            </a:r>
            <a:endParaRPr lang="en-US" sz="6600" dirty="0">
              <a:solidFill>
                <a:schemeClr val="accent6"/>
              </a:solidFill>
              <a:effectLst>
                <a:outerShdw blurRad="38100" dist="38100" dir="2700000" algn="tl">
                  <a:srgbClr val="000000">
                    <a:alpha val="43137"/>
                  </a:srgbClr>
                </a:outerShdw>
              </a:effectLst>
              <a:latin typeface="+mn-lt"/>
              <a:cs typeface="+mn-cs"/>
            </a:endParaRPr>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backgroundRemoval t="0" b="100000" l="0" r="100000">
                        <a14:foregroundMark x1="13305" y1="18981" x2="14592" y2="23611"/>
                        <a14:foregroundMark x1="86695" y1="78241" x2="76824" y2="83796"/>
                        <a14:foregroundMark x1="17597" y1="84722" x2="51931" y2="92593"/>
                        <a14:foregroundMark x1="84549" y1="38889" x2="42489" y2="62037"/>
                        <a14:foregroundMark x1="71674" y1="12963" x2="50644" y2="64352"/>
                        <a14:foregroundMark x1="60515" y1="11111" x2="69957" y2="95833"/>
                        <a14:foregroundMark x1="15021" y1="32870" x2="81116" y2="94444"/>
                        <a14:foregroundMark x1="11159" y1="43519" x2="88412" y2="87963"/>
                        <a14:backgroundMark x1="54506" y1="24537" x2="54506" y2="24537"/>
                      </a14:backgroundRemoval>
                    </a14:imgEffect>
                  </a14:imgLayer>
                </a14:imgProps>
              </a:ext>
              <a:ext uri="{28A0092B-C50C-407E-A947-70E740481C1C}">
                <a14:useLocalDpi xmlns:a14="http://schemas.microsoft.com/office/drawing/2010/main" val="0"/>
              </a:ext>
            </a:extLst>
          </a:blip>
          <a:srcRect/>
          <a:stretch>
            <a:fillRect/>
          </a:stretch>
        </p:blipFill>
        <p:spPr bwMode="auto">
          <a:xfrm>
            <a:off x="2840831" y="2438399"/>
            <a:ext cx="3462338" cy="3209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103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2">
            <a:lum bright="70000" contrast="-70000"/>
            <a:extLst>
              <a:ext uri="{28A0092B-C50C-407E-A947-70E740481C1C}">
                <a14:useLocalDpi xmlns:a14="http://schemas.microsoft.com/office/drawing/2010/main" val="0"/>
              </a:ext>
            </a:extLst>
          </a:blip>
          <a:srcRect t="20890" b="50000"/>
          <a:stretch/>
        </p:blipFill>
        <p:spPr bwMode="auto">
          <a:xfrm>
            <a:off x="0" y="5776686"/>
            <a:ext cx="9144000" cy="10813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2" name="Table 1"/>
          <p:cNvGraphicFramePr>
            <a:graphicFrameLocks noGrp="1"/>
          </p:cNvGraphicFramePr>
          <p:nvPr>
            <p:extLst>
              <p:ext uri="{D42A27DB-BD31-4B8C-83A1-F6EECF244321}">
                <p14:modId xmlns:p14="http://schemas.microsoft.com/office/powerpoint/2010/main" val="3010713170"/>
              </p:ext>
            </p:extLst>
          </p:nvPr>
        </p:nvGraphicFramePr>
        <p:xfrm>
          <a:off x="209550" y="228600"/>
          <a:ext cx="8915400" cy="6113923"/>
        </p:xfrm>
        <a:graphic>
          <a:graphicData uri="http://schemas.openxmlformats.org/drawingml/2006/table">
            <a:tbl>
              <a:tblPr firstRow="1" lastRow="1" bandRow="1">
                <a:tableStyleId>{5C22544A-7EE6-4342-B048-85BDC9FD1C3A}</a:tableStyleId>
              </a:tblPr>
              <a:tblGrid>
                <a:gridCol w="457200"/>
                <a:gridCol w="609600"/>
                <a:gridCol w="762000"/>
                <a:gridCol w="685800"/>
                <a:gridCol w="1447800"/>
                <a:gridCol w="1600200"/>
                <a:gridCol w="1676400"/>
                <a:gridCol w="1676400"/>
              </a:tblGrid>
              <a:tr h="609598">
                <a:tc>
                  <a:txBody>
                    <a:bodyPr/>
                    <a:lstStyle/>
                    <a:p>
                      <a:pPr marL="0" marR="0" algn="ctr" defTabSz="914400" rtl="0" eaLnBrk="1" latinLnBrk="0" hangingPunct="1">
                        <a:lnSpc>
                          <a:spcPct val="115000"/>
                        </a:lnSpc>
                        <a:spcBef>
                          <a:spcPts val="0"/>
                        </a:spcBef>
                        <a:spcAft>
                          <a:spcPts val="0"/>
                        </a:spcAft>
                      </a:pPr>
                      <a:r>
                        <a:rPr lang="en-US" sz="2100" b="1" kern="1200" dirty="0">
                          <a:solidFill>
                            <a:schemeClr val="lt1"/>
                          </a:solidFill>
                          <a:effectLst/>
                          <a:latin typeface="+mn-lt"/>
                          <a:ea typeface="+mn-ea"/>
                          <a:cs typeface="+mn-cs"/>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a:effectLst/>
                        </a:rPr>
                        <a:t>50</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a:effectLst/>
                        </a:rPr>
                        <a:t>100</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a:effectLst/>
                        </a:rPr>
                        <a:t>1000</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a:effectLst/>
                        </a:rPr>
                        <a:t>10000</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a:effectLst/>
                        </a:rPr>
                        <a:t>100000</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a:effectLst/>
                        </a:rPr>
                        <a:t>1000000</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a:effectLst/>
                        </a:rPr>
                        <a:t>Program error</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6810">
                <a:tc>
                  <a:txBody>
                    <a:bodyPr/>
                    <a:lstStyle/>
                    <a:p>
                      <a:pPr marL="0" marR="0" algn="ctr" defTabSz="914400" rtl="0" eaLnBrk="1" latinLnBrk="0" hangingPunct="1">
                        <a:lnSpc>
                          <a:spcPct val="115000"/>
                        </a:lnSpc>
                        <a:spcBef>
                          <a:spcPts val="0"/>
                        </a:spcBef>
                        <a:spcAft>
                          <a:spcPts val="0"/>
                        </a:spcAft>
                      </a:pPr>
                      <a:r>
                        <a:rPr lang="en-US" sz="2100" kern="1200" dirty="0" smtClean="0">
                          <a:solidFill>
                            <a:schemeClr val="dk1"/>
                          </a:solidFill>
                          <a:effectLst/>
                          <a:latin typeface="+mn-lt"/>
                          <a:ea typeface="+mn-ea"/>
                          <a:cs typeface="+mn-cs"/>
                        </a:rPr>
                        <a:t>0.8</a:t>
                      </a:r>
                      <a:endParaRPr lang="en-US" sz="21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0.7</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 0.72</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0.704</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0.6973</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0.692273</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(12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0.690704</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(102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0.690717</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t>n=3229038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6810">
                <a:tc>
                  <a:txBody>
                    <a:bodyPr/>
                    <a:lstStyle/>
                    <a:p>
                      <a:pPr marL="0" marR="0" algn="ctr" defTabSz="914400" rtl="0" eaLnBrk="1" latinLnBrk="0" hangingPunct="1">
                        <a:lnSpc>
                          <a:spcPct val="115000"/>
                        </a:lnSpc>
                        <a:spcBef>
                          <a:spcPts val="0"/>
                        </a:spcBef>
                        <a:spcAft>
                          <a:spcPts val="0"/>
                        </a:spcAft>
                      </a:pPr>
                      <a:r>
                        <a:rPr lang="en-US" sz="2100" kern="1200" dirty="0" smtClean="0">
                          <a:solidFill>
                            <a:schemeClr val="dk1"/>
                          </a:solidFill>
                          <a:effectLst/>
                          <a:latin typeface="+mn-lt"/>
                          <a:ea typeface="+mn-ea"/>
                          <a:cs typeface="+mn-cs"/>
                        </a:rPr>
                        <a:t>0.7</a:t>
                      </a:r>
                      <a:endParaRPr lang="en-US" sz="21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0.68</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0.68</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0.698</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0.6884</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0.691804</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(15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0.691085</a:t>
                      </a:r>
                    </a:p>
                    <a:p>
                      <a:pPr marL="0" marR="0" algn="ctr">
                        <a:lnSpc>
                          <a:spcPct val="115000"/>
                        </a:lnSpc>
                        <a:spcBef>
                          <a:spcPts val="0"/>
                        </a:spcBef>
                        <a:spcAft>
                          <a:spcPts val="0"/>
                        </a:spcAft>
                      </a:pPr>
                      <a:r>
                        <a:rPr lang="en-US" sz="2100" dirty="0" smtClean="0">
                          <a:solidFill>
                            <a:srgbClr val="000000"/>
                          </a:solidFill>
                          <a:effectLst/>
                          <a:latin typeface="Calibri"/>
                          <a:ea typeface="Calibri"/>
                          <a:cs typeface="Times New Roman"/>
                        </a:rPr>
                        <a:t>(117 not quad)</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0.691690</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Calibri"/>
                          <a:ea typeface="Calibri"/>
                          <a:cs typeface="Times New Roman"/>
                        </a:rPr>
                        <a:t>n=</a:t>
                      </a:r>
                      <a:r>
                        <a:rPr lang="en-US" sz="2100" dirty="0" smtClean="0"/>
                        <a:t>3508460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6810">
                <a:tc>
                  <a:txBody>
                    <a:bodyPr/>
                    <a:lstStyle/>
                    <a:p>
                      <a:pPr marL="0" marR="0" algn="ctr" defTabSz="914400" rtl="0" eaLnBrk="1" latinLnBrk="0" hangingPunct="1">
                        <a:lnSpc>
                          <a:spcPct val="115000"/>
                        </a:lnSpc>
                        <a:spcBef>
                          <a:spcPts val="0"/>
                        </a:spcBef>
                        <a:spcAft>
                          <a:spcPts val="0"/>
                        </a:spcAft>
                      </a:pPr>
                      <a:r>
                        <a:rPr lang="en-US" sz="2100" kern="1200" dirty="0" smtClean="0">
                          <a:solidFill>
                            <a:schemeClr val="dk1"/>
                          </a:solidFill>
                          <a:effectLst/>
                          <a:latin typeface="+mn-lt"/>
                          <a:ea typeface="+mn-ea"/>
                          <a:cs typeface="+mn-cs"/>
                        </a:rPr>
                        <a:t>0.6</a:t>
                      </a:r>
                      <a:endParaRPr lang="en-US" sz="21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0.8</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0.72</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0.66</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0.6911</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0.690911</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(16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0.691478</a:t>
                      </a:r>
                    </a:p>
                    <a:p>
                      <a:pPr marL="0" marR="0" algn="ctr">
                        <a:lnSpc>
                          <a:spcPct val="115000"/>
                        </a:lnSpc>
                        <a:spcBef>
                          <a:spcPts val="0"/>
                        </a:spcBef>
                        <a:spcAft>
                          <a:spcPts val="0"/>
                        </a:spcAft>
                      </a:pPr>
                      <a:r>
                        <a:rPr lang="en-US" sz="2100" dirty="0" smtClean="0">
                          <a:solidFill>
                            <a:srgbClr val="000000"/>
                          </a:solidFill>
                          <a:effectLst/>
                          <a:latin typeface="Calibri"/>
                          <a:ea typeface="Calibri"/>
                          <a:cs typeface="Times New Roman"/>
                        </a:rPr>
                        <a:t>(122 not quad)</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0.691044</a:t>
                      </a:r>
                    </a:p>
                    <a:p>
                      <a:pPr marL="0" marR="0" algn="ctr">
                        <a:lnSpc>
                          <a:spcPct val="115000"/>
                        </a:lnSpc>
                        <a:spcBef>
                          <a:spcPts val="0"/>
                        </a:spcBef>
                        <a:spcAft>
                          <a:spcPts val="0"/>
                        </a:spcAft>
                      </a:pPr>
                      <a:r>
                        <a:rPr lang="en-US" sz="2100" dirty="0" smtClean="0">
                          <a:solidFill>
                            <a:srgbClr val="000000"/>
                          </a:solidFill>
                          <a:effectLst/>
                          <a:latin typeface="Calibri"/>
                          <a:ea typeface="Calibri"/>
                          <a:cs typeface="Times New Roman"/>
                        </a:rPr>
                        <a:t>n=</a:t>
                      </a:r>
                      <a:r>
                        <a:rPr lang="en-US" sz="2100" kern="1200" dirty="0" smtClean="0">
                          <a:solidFill>
                            <a:schemeClr val="dk1"/>
                          </a:solidFill>
                          <a:effectLst/>
                          <a:latin typeface="+mn-lt"/>
                          <a:ea typeface="+mn-ea"/>
                          <a:cs typeface="+mn-cs"/>
                        </a:rPr>
                        <a:t>3212116</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6810">
                <a:tc>
                  <a:txBody>
                    <a:bodyPr/>
                    <a:lstStyle/>
                    <a:p>
                      <a:pPr marL="0" marR="0" algn="ctr" defTabSz="914400" rtl="0" eaLnBrk="1" latinLnBrk="0" hangingPunct="1">
                        <a:lnSpc>
                          <a:spcPct val="115000"/>
                        </a:lnSpc>
                        <a:spcBef>
                          <a:spcPts val="0"/>
                        </a:spcBef>
                        <a:spcAft>
                          <a:spcPts val="0"/>
                        </a:spcAft>
                      </a:pPr>
                      <a:r>
                        <a:rPr lang="en-US" sz="2100" kern="1200" dirty="0" smtClean="0">
                          <a:solidFill>
                            <a:schemeClr val="dk1"/>
                          </a:solidFill>
                          <a:effectLst/>
                          <a:latin typeface="+mn-lt"/>
                          <a:ea typeface="+mn-ea"/>
                          <a:cs typeface="+mn-cs"/>
                        </a:rPr>
                        <a:t>0.7</a:t>
                      </a:r>
                      <a:endParaRPr lang="en-US" sz="21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 0.62</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0.65</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0.714</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0.687269</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0.690009</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(10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0.691649</a:t>
                      </a:r>
                    </a:p>
                    <a:p>
                      <a:pPr marL="0" marR="0" algn="ctr">
                        <a:lnSpc>
                          <a:spcPct val="115000"/>
                        </a:lnSpc>
                        <a:spcBef>
                          <a:spcPts val="0"/>
                        </a:spcBef>
                        <a:spcAft>
                          <a:spcPts val="0"/>
                        </a:spcAft>
                      </a:pPr>
                      <a:r>
                        <a:rPr lang="en-US" sz="2100" dirty="0" smtClean="0">
                          <a:solidFill>
                            <a:srgbClr val="000000"/>
                          </a:solidFill>
                          <a:effectLst/>
                          <a:latin typeface="Calibri"/>
                          <a:ea typeface="Calibri"/>
                          <a:cs typeface="Times New Roman"/>
                        </a:rPr>
                        <a:t>(112 not quad)</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0.691597</a:t>
                      </a:r>
                    </a:p>
                    <a:p>
                      <a:pPr marL="0" marR="0" algn="ctr">
                        <a:lnSpc>
                          <a:spcPct val="115000"/>
                        </a:lnSpc>
                        <a:spcBef>
                          <a:spcPts val="0"/>
                        </a:spcBef>
                        <a:spcAft>
                          <a:spcPts val="0"/>
                        </a:spcAft>
                      </a:pPr>
                      <a:r>
                        <a:rPr lang="en-US" sz="2100" dirty="0" smtClean="0">
                          <a:solidFill>
                            <a:srgbClr val="000000"/>
                          </a:solidFill>
                          <a:effectLst/>
                          <a:latin typeface="Calibri"/>
                          <a:ea typeface="Calibri"/>
                          <a:cs typeface="Times New Roman"/>
                        </a:rPr>
                        <a:t>n=</a:t>
                      </a:r>
                      <a:r>
                        <a:rPr lang="en-US" sz="2100" kern="1200" dirty="0" smtClean="0">
                          <a:solidFill>
                            <a:schemeClr val="dk1"/>
                          </a:solidFill>
                          <a:effectLst/>
                          <a:latin typeface="+mn-lt"/>
                          <a:ea typeface="+mn-ea"/>
                          <a:cs typeface="+mn-cs"/>
                        </a:rPr>
                        <a:t>3482807</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936810">
                <a:tc>
                  <a:txBody>
                    <a:bodyPr/>
                    <a:lstStyle/>
                    <a:p>
                      <a:pPr marL="0" marR="0" algn="ctr" defTabSz="914400" rtl="0" eaLnBrk="1" latinLnBrk="0" hangingPunct="1">
                        <a:lnSpc>
                          <a:spcPct val="115000"/>
                        </a:lnSpc>
                        <a:spcBef>
                          <a:spcPts val="0"/>
                        </a:spcBef>
                        <a:spcAft>
                          <a:spcPts val="0"/>
                        </a:spcAft>
                      </a:pPr>
                      <a:r>
                        <a:rPr lang="en-US" sz="2100" kern="1200" dirty="0" smtClean="0">
                          <a:solidFill>
                            <a:schemeClr val="dk1"/>
                          </a:solidFill>
                          <a:effectLst/>
                          <a:latin typeface="+mn-lt"/>
                          <a:ea typeface="+mn-ea"/>
                          <a:cs typeface="+mn-cs"/>
                        </a:rPr>
                        <a:t>0.8</a:t>
                      </a:r>
                      <a:endParaRPr lang="en-US" sz="2100" kern="1200" dirty="0">
                        <a:solidFill>
                          <a:schemeClr val="dk1"/>
                        </a:solidFill>
                        <a:effectLst/>
                        <a:latin typeface="+mn-lt"/>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 0.72</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0.73</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0.681</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0.688569</a:t>
                      </a:r>
                    </a:p>
                    <a:p>
                      <a:pPr marL="0" marR="0" algn="ctr">
                        <a:lnSpc>
                          <a:spcPct val="115000"/>
                        </a:lnSpc>
                        <a:spcBef>
                          <a:spcPts val="0"/>
                        </a:spcBef>
                        <a:spcAft>
                          <a:spcPts val="0"/>
                        </a:spcAft>
                      </a:pPr>
                      <a:r>
                        <a:rPr lang="en-US" sz="2100" dirty="0" smtClean="0">
                          <a:solidFill>
                            <a:srgbClr val="000000"/>
                          </a:solidFill>
                          <a:effectLst/>
                          <a:latin typeface="Calibri"/>
                          <a:ea typeface="Calibri"/>
                          <a:cs typeface="Times New Roman"/>
                        </a:rPr>
                        <a:t>(</a:t>
                      </a:r>
                      <a:r>
                        <a:rPr lang="en-US" sz="2100" dirty="0" smtClean="0">
                          <a:solidFill>
                            <a:srgbClr val="000000"/>
                          </a:solidFill>
                          <a:effectLst/>
                          <a:latin typeface="+mn-lt"/>
                          <a:ea typeface="Calibri"/>
                          <a:cs typeface="Times New Roman"/>
                        </a:rPr>
                        <a:t>1 not quad)</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0.689043</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(14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0.690702</a:t>
                      </a:r>
                    </a:p>
                    <a:p>
                      <a:pPr marL="0" marR="0" indent="0" algn="ctr" defTabSz="914400" rtl="0" eaLnBrk="1" fontAlgn="auto" latinLnBrk="0" hangingPunct="1">
                        <a:lnSpc>
                          <a:spcPct val="115000"/>
                        </a:lnSpc>
                        <a:spcBef>
                          <a:spcPts val="0"/>
                        </a:spcBef>
                        <a:spcAft>
                          <a:spcPts val="0"/>
                        </a:spcAft>
                        <a:buClrTx/>
                        <a:buSzTx/>
                        <a:buFontTx/>
                        <a:buNone/>
                        <a:tabLst/>
                        <a:defRPr/>
                      </a:pPr>
                      <a:r>
                        <a:rPr lang="en-US" sz="2100" dirty="0" smtClean="0">
                          <a:solidFill>
                            <a:srgbClr val="000000"/>
                          </a:solidFill>
                          <a:effectLst/>
                          <a:latin typeface="+mn-lt"/>
                          <a:ea typeface="Calibri"/>
                          <a:cs typeface="Times New Roman"/>
                        </a:rPr>
                        <a:t>(125 not quad)</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100" dirty="0" smtClean="0">
                          <a:effectLst/>
                        </a:rPr>
                        <a:t>0.690834</a:t>
                      </a:r>
                    </a:p>
                    <a:p>
                      <a:pPr marL="0" marR="0" algn="ctr">
                        <a:lnSpc>
                          <a:spcPct val="115000"/>
                        </a:lnSpc>
                        <a:spcBef>
                          <a:spcPts val="0"/>
                        </a:spcBef>
                        <a:spcAft>
                          <a:spcPts val="0"/>
                        </a:spcAft>
                      </a:pPr>
                      <a:r>
                        <a:rPr lang="en-US" sz="2100" dirty="0" smtClean="0">
                          <a:solidFill>
                            <a:srgbClr val="000000"/>
                          </a:solidFill>
                          <a:effectLst/>
                          <a:latin typeface="Calibri"/>
                          <a:ea typeface="Calibri"/>
                          <a:cs typeface="Times New Roman"/>
                        </a:rPr>
                        <a:t>n=</a:t>
                      </a:r>
                      <a:r>
                        <a:rPr lang="en-US" sz="2100" kern="1200" dirty="0" smtClean="0">
                          <a:solidFill>
                            <a:schemeClr val="dk1"/>
                          </a:solidFill>
                          <a:effectLst/>
                          <a:latin typeface="+mn-lt"/>
                          <a:ea typeface="+mn-ea"/>
                          <a:cs typeface="+mn-cs"/>
                        </a:rPr>
                        <a:t>3419436</a:t>
                      </a:r>
                      <a:endParaRPr lang="en-US" sz="2100" dirty="0">
                        <a:solidFill>
                          <a:srgbClr val="000000"/>
                        </a:solidFill>
                        <a:effectLst/>
                        <a:latin typeface="Calibri"/>
                        <a:ea typeface="Calibri"/>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820275">
                <a:tc>
                  <a:txBody>
                    <a:bodyPr/>
                    <a:lstStyle/>
                    <a:p>
                      <a:pPr algn="ctr" rtl="0" fontAlgn="ctr"/>
                      <a:r>
                        <a:rPr lang="en-US" sz="2100" b="1" i="0" u="none" strike="noStrike" kern="1200" dirty="0" smtClean="0">
                          <a:solidFill>
                            <a:srgbClr val="FFFFFF"/>
                          </a:solidFill>
                          <a:effectLst/>
                          <a:latin typeface="Calibri"/>
                          <a:ea typeface="+mn-ea"/>
                          <a:cs typeface="+mn-cs"/>
                        </a:rPr>
                        <a:t>0.8</a:t>
                      </a:r>
                      <a:endParaRPr lang="en-US" sz="2100" b="1" i="0" u="none" strike="noStrike" kern="1200" dirty="0">
                        <a:solidFill>
                          <a:srgbClr val="FFFFFF"/>
                        </a:solidFill>
                        <a:effectLst/>
                        <a:latin typeface="Calibri"/>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100" b="1" i="0" u="none" strike="noStrike" dirty="0" smtClean="0">
                          <a:solidFill>
                            <a:srgbClr val="FFFFFF"/>
                          </a:solidFill>
                          <a:effectLst/>
                          <a:latin typeface="Calibri"/>
                        </a:rPr>
                        <a:t>0.72</a:t>
                      </a:r>
                      <a:endParaRPr lang="en-US" sz="2100" b="1"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100" b="1" i="0" u="none" strike="noStrike" dirty="0" smtClean="0">
                          <a:solidFill>
                            <a:srgbClr val="FFFFFF"/>
                          </a:solidFill>
                          <a:effectLst/>
                          <a:latin typeface="Calibri"/>
                        </a:rPr>
                        <a:t>0.73</a:t>
                      </a:r>
                      <a:endParaRPr lang="en-US" sz="2100" b="1"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100" b="1" i="0" u="none" strike="noStrike" dirty="0" smtClean="0">
                          <a:solidFill>
                            <a:srgbClr val="FFFFFF"/>
                          </a:solidFill>
                          <a:effectLst/>
                          <a:latin typeface="Calibri"/>
                        </a:rPr>
                        <a:t>0.681</a:t>
                      </a:r>
                      <a:endParaRPr lang="en-US" sz="2100" b="1" i="0" u="none" strike="noStrike" dirty="0">
                        <a:solidFill>
                          <a:srgbClr val="FFFFFF"/>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100" b="1" i="0" u="none" strike="noStrike">
                          <a:solidFill>
                            <a:srgbClr val="FFFFFF"/>
                          </a:solidFill>
                          <a:effectLst/>
                          <a:latin typeface="Calibri"/>
                        </a:rPr>
                        <a:t>0.688569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100" b="1" i="0" u="none" strike="noStrike">
                          <a:solidFill>
                            <a:srgbClr val="FFFFFF"/>
                          </a:solidFill>
                          <a:effectLst/>
                          <a:latin typeface="Calibri"/>
                        </a:rPr>
                        <a:t>0.689043</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100" b="1" i="0" u="none" strike="noStrike" dirty="0">
                          <a:solidFill>
                            <a:srgbClr val="FFFFFF"/>
                          </a:solidFill>
                          <a:effectLst/>
                          <a:latin typeface="Calibri"/>
                        </a:rPr>
                        <a:t>0.690702</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US" sz="2100" b="1" i="0" u="none" strike="noStrike" dirty="0" smtClean="0">
                          <a:solidFill>
                            <a:srgbClr val="FFFFFF"/>
                          </a:solidFill>
                          <a:effectLst/>
                          <a:latin typeface="Calibri"/>
                        </a:rPr>
                        <a:t>0.690834</a:t>
                      </a:r>
                    </a:p>
                    <a:p>
                      <a:pPr algn="ctr" rtl="0" fontAlgn="ctr"/>
                      <a:r>
                        <a:rPr lang="en-US" sz="2100" b="1" i="0" u="none" strike="noStrike" dirty="0" smtClean="0">
                          <a:solidFill>
                            <a:srgbClr val="FFFFFF"/>
                          </a:solidFill>
                          <a:effectLst/>
                          <a:latin typeface="Calibri"/>
                        </a:rPr>
                        <a:t>n=</a:t>
                      </a:r>
                      <a:r>
                        <a:rPr lang="en-US" sz="2100" b="1" i="0" u="none" strike="noStrike" dirty="0" smtClean="0">
                          <a:solidFill>
                            <a:srgbClr val="FFFFFF"/>
                          </a:solidFill>
                          <a:effectLst/>
                          <a:latin typeface="+mn-lt"/>
                        </a:rPr>
                        <a:t>3370371.4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1715099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905</TotalTime>
  <Words>591</Words>
  <Application>Microsoft Office PowerPoint</Application>
  <PresentationFormat>On-screen Show (4:3)</PresentationFormat>
  <Paragraphs>175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Theme1</vt:lpstr>
      <vt:lpstr>PowerPoint Presentation</vt:lpstr>
      <vt:lpstr>15. Four points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Mina Sekularac</dc:creator>
  <cp:lastModifiedBy>Mina Sekularac</cp:lastModifiedBy>
  <cp:revision>34</cp:revision>
  <dcterms:created xsi:type="dcterms:W3CDTF">2014-07-14T19:41:45Z</dcterms:created>
  <dcterms:modified xsi:type="dcterms:W3CDTF">2014-08-21T08:29:57Z</dcterms:modified>
</cp:coreProperties>
</file>