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829" r:id="rId1"/>
  </p:sldMasterIdLst>
  <p:notesMasterIdLst>
    <p:notesMasterId r:id="rId9"/>
  </p:notesMasterIdLst>
  <p:sldIdLst>
    <p:sldId id="256" r:id="rId2"/>
    <p:sldId id="258" r:id="rId3"/>
    <p:sldId id="264" r:id="rId4"/>
    <p:sldId id="262" r:id="rId5"/>
    <p:sldId id="263" r:id="rId6"/>
    <p:sldId id="261" r:id="rId7"/>
    <p:sldId id="265" r:id="rId8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8B6C0"/>
    <a:srgbClr val="FF505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5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90" y="62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82311411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 algn="ctr">
              <a:buNone/>
              <a:defRPr sz="1200"/>
            </a:lvl2pPr>
            <a:lvl3pPr marL="685800" indent="0" algn="ctr">
              <a:buNone/>
              <a:defRPr sz="12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6858000" cy="3429001"/>
          </a:xfrm>
          <a:prstGeom prst="rect">
            <a:avLst/>
          </a:prstGeom>
          <a:blipFill dpi="0" rotWithShape="1">
            <a:blip r:embed="rId2"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3426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2898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8" y="571500"/>
            <a:ext cx="1478756" cy="4057650"/>
          </a:xfrm>
        </p:spPr>
        <p:txBody>
          <a:bodyPr vert="eaVert" lIns="45720" tIns="91440" rIns="45720" bIns="91440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57214" y="571500"/>
            <a:ext cx="4264819" cy="4057650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5657850" y="130172"/>
            <a:ext cx="0" cy="51435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962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33775" y="445025"/>
            <a:ext cx="639045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33775" y="1152475"/>
            <a:ext cx="639045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/>
          <a:lstStyle>
            <a:lvl1pPr marL="342900" lvl="0" indent="-257175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685800" lvl="1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2pPr>
            <a:lvl3pPr marL="1028700" lvl="2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3pPr>
            <a:lvl4pPr marL="1371600" lvl="3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4pPr>
            <a:lvl5pPr marL="1714500" lvl="4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5pPr>
            <a:lvl6pPr marL="2057400" lvl="5" indent="-238125">
              <a:spcBef>
                <a:spcPts val="1200"/>
              </a:spcBef>
              <a:spcAft>
                <a:spcPts val="0"/>
              </a:spcAft>
              <a:buSzPts val="1400"/>
              <a:buChar char="■"/>
              <a:defRPr/>
            </a:lvl6pPr>
            <a:lvl7pPr marL="2400300" lvl="6" indent="-238125">
              <a:spcBef>
                <a:spcPts val="1200"/>
              </a:spcBef>
              <a:spcAft>
                <a:spcPts val="0"/>
              </a:spcAft>
              <a:buSzPts val="1400"/>
              <a:buChar char="●"/>
              <a:defRPr/>
            </a:lvl7pPr>
            <a:lvl8pPr marL="2743200" lvl="7" indent="-238125">
              <a:spcBef>
                <a:spcPts val="1200"/>
              </a:spcBef>
              <a:spcAft>
                <a:spcPts val="0"/>
              </a:spcAft>
              <a:buSzPts val="1400"/>
              <a:buChar char="○"/>
              <a:defRPr/>
            </a:lvl8pPr>
            <a:lvl9pPr marL="3086100" lvl="8" indent="-238125">
              <a:spcBef>
                <a:spcPts val="1200"/>
              </a:spcBef>
              <a:spcAft>
                <a:spcPts val="12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354344" y="4663217"/>
            <a:ext cx="411525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2569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920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3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b="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43463" y="3720103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0" y="0"/>
            <a:ext cx="6858000" cy="3429000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65100" ty="-76200" sx="35000" sy="3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cxnSp>
        <p:nvCxnSpPr>
          <p:cNvPr id="12" name="Straight Connector 11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8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76072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993" y="1714500"/>
            <a:ext cx="2674620" cy="3017520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8849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2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650" b="0" cap="none" baseline="0">
                <a:solidFill>
                  <a:schemeClr val="accent2"/>
                </a:solidFill>
                <a:latin typeface="+mn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6072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68993" y="1634727"/>
            <a:ext cx="2674620" cy="61722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1650" b="0" kern="1200" cap="none" baseline="0" dirty="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marL="0" lvl="0" indent="0" algn="l" defTabSz="685800" rtl="0" eaLnBrk="1" latinLnBrk="0" hangingPunct="1">
              <a:lnSpc>
                <a:spcPct val="90000"/>
              </a:lnSpc>
              <a:spcBef>
                <a:spcPts val="135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68993" y="2225841"/>
            <a:ext cx="2674620" cy="2506179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1287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399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1094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576072" y="353632"/>
            <a:ext cx="2468880" cy="130302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27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4687" y="617220"/>
            <a:ext cx="3194114" cy="3888486"/>
          </a:xfrm>
        </p:spPr>
        <p:txBody>
          <a:bodyPr>
            <a:normAutofit/>
          </a:bodyPr>
          <a:lstStyle>
            <a:lvl1pPr>
              <a:defRPr sz="1500"/>
            </a:lvl1pPr>
            <a:lvl2pPr>
              <a:defRPr sz="1200"/>
            </a:lvl2pPr>
            <a:lvl3pPr>
              <a:defRPr sz="9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6072" y="1693129"/>
            <a:ext cx="2468880" cy="2821721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450"/>
              </a:spcBef>
              <a:buNone/>
              <a:defRPr sz="12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5432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175" y="3720104"/>
            <a:ext cx="4371975" cy="1097280"/>
          </a:xfrm>
        </p:spPr>
        <p:txBody>
          <a:bodyPr anchor="ctr">
            <a:normAutofit/>
          </a:bodyPr>
          <a:lstStyle>
            <a:lvl1pPr algn="r">
              <a:defRPr sz="3300" spc="15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6856286" cy="3429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hr-HR" dirty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43463" y="3720104"/>
            <a:ext cx="1800225" cy="109728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2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717599" y="3948080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38651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76072" y="438912"/>
            <a:ext cx="5467541" cy="11247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6073" y="1714500"/>
            <a:ext cx="5467541" cy="301752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hr-HR" dirty="0"/>
              <a:t>Uredite stilove teksta matrice</a:t>
            </a:r>
          </a:p>
          <a:p>
            <a:pPr lvl="1"/>
            <a:r>
              <a:rPr lang="hr-HR" dirty="0"/>
              <a:t>Druga razina</a:t>
            </a:r>
          </a:p>
          <a:p>
            <a:pPr lvl="2"/>
            <a:r>
              <a:rPr lang="hr-HR" dirty="0"/>
              <a:t>Treća razina</a:t>
            </a:r>
          </a:p>
          <a:p>
            <a:pPr lvl="3"/>
            <a:r>
              <a:rPr lang="hr-HR" dirty="0"/>
              <a:t>Četvrta razina</a:t>
            </a:r>
          </a:p>
          <a:p>
            <a:pPr lvl="4"/>
            <a:r>
              <a:rPr lang="hr-HR" dirty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6073" y="4853028"/>
            <a:ext cx="1211705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24150" y="4853028"/>
            <a:ext cx="3319571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0" y="4853028"/>
            <a:ext cx="547688" cy="2057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428625" y="61974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06849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39" r:id="rId10"/>
    <p:sldLayoutId id="2147483840" r:id="rId11"/>
    <p:sldLayoutId id="2147483841" r:id="rId12"/>
  </p:sldLayoutIdLst>
  <p:hf hdr="0" ftr="0" dt="0"/>
  <p:txStyles>
    <p:titleStyle>
      <a:lvl1pPr algn="l" defTabSz="685800" rtl="0" eaLnBrk="1" latinLnBrk="0" hangingPunct="1">
        <a:lnSpc>
          <a:spcPct val="80000"/>
        </a:lnSpc>
        <a:spcBef>
          <a:spcPct val="0"/>
        </a:spcBef>
        <a:buNone/>
        <a:defRPr sz="3300" kern="1200" cap="all" spc="75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68580" indent="-68580" algn="l" defTabSz="685800" rtl="0" eaLnBrk="1" latinLnBrk="0" hangingPunct="1">
        <a:lnSpc>
          <a:spcPct val="90000"/>
        </a:lnSpc>
        <a:spcBef>
          <a:spcPts val="900"/>
        </a:spcBef>
        <a:spcAft>
          <a:spcPts val="15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19888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3360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3pPr>
      <a:lvl4pPr marL="44577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4pPr>
      <a:lvl5pPr marL="58293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5pPr>
      <a:lvl6pPr marL="685800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6pPr>
      <a:lvl7pPr marL="795528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7pPr>
      <a:lvl8pPr marL="912114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8pPr>
      <a:lvl9pPr marL="1021842" indent="-10287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2"/>
        </a:buClr>
        <a:buFont typeface="Wingdings 3" pitchFamily="18" charset="2"/>
        <a:buChar char=""/>
        <a:defRPr sz="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217702" y="1147598"/>
            <a:ext cx="6390450" cy="1539450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hr-HR" sz="4800" dirty="0">
                <a:solidFill>
                  <a:schemeClr val="tx1"/>
                </a:solidFill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2.mountains</a:t>
            </a:r>
            <a:endParaRPr sz="4800" dirty="0">
              <a:solidFill>
                <a:schemeClr val="tx1"/>
              </a:solidFill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hr-HR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Opponent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: </a:t>
            </a:r>
            <a:r>
              <a:rPr lang="hr-HR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Andrej </a:t>
            </a:r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Todić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56" name="Shape 56"/>
          <p:cNvSpPr txBox="1">
            <a:spLocks noGrp="1"/>
          </p:cNvSpPr>
          <p:nvPr>
            <p:ph type="subTitle" idx="4294967295"/>
          </p:nvPr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/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Team</a:t>
            </a:r>
            <a:r>
              <a:rPr lang="en-GB" sz="28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Croatia</a:t>
            </a:r>
            <a:endParaRPr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pic>
        <p:nvPicPr>
          <p:cNvPr id="6" name="Picture 2" descr="Slikovni rezultat za iynt 2019 logo">
            <a:extLst>
              <a:ext uri="{FF2B5EF4-FFF2-40B4-BE49-F238E27FC236}">
                <a16:creationId xmlns:a16="http://schemas.microsoft.com/office/drawing/2014/main" id="{01D15629-CBE7-4080-8B4B-A645646102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3810923"/>
            <a:ext cx="2071686" cy="104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Problem </a:t>
            </a:r>
            <a:r>
              <a:rPr lang="hr-HR" sz="40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text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2</a:t>
            </a:fld>
            <a:endParaRPr lang="en-GB" sz="14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33775" y="1285591"/>
            <a:ext cx="6390450" cy="3283283"/>
          </a:xfrm>
        </p:spPr>
        <p:txBody>
          <a:bodyPr/>
          <a:lstStyle/>
          <a:p>
            <a:r>
              <a:rPr lang="hr-HR" dirty="0" err="1"/>
              <a:t>What</a:t>
            </a:r>
            <a:r>
              <a:rPr lang="hr-HR" dirty="0"/>
              <a:t> are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b="1" dirty="0" err="1"/>
              <a:t>tallest</a:t>
            </a:r>
            <a:r>
              <a:rPr lang="hr-HR" b="1" dirty="0"/>
              <a:t> </a:t>
            </a:r>
            <a:r>
              <a:rPr lang="hr-HR" dirty="0" err="1"/>
              <a:t>mountains</a:t>
            </a:r>
            <a:r>
              <a:rPr lang="hr-HR" dirty="0"/>
              <a:t> </a:t>
            </a:r>
            <a:r>
              <a:rPr lang="hr-HR" dirty="0" err="1"/>
              <a:t>in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Solar System? </a:t>
            </a:r>
            <a:r>
              <a:rPr lang="hr-HR" dirty="0" err="1"/>
              <a:t>Propose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analyze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theoretical</a:t>
            </a:r>
            <a:r>
              <a:rPr lang="hr-HR" dirty="0"/>
              <a:t> </a:t>
            </a:r>
            <a:r>
              <a:rPr lang="hr-HR" dirty="0" err="1"/>
              <a:t>models</a:t>
            </a:r>
            <a:r>
              <a:rPr lang="hr-HR" dirty="0"/>
              <a:t> </a:t>
            </a:r>
            <a:r>
              <a:rPr lang="hr-HR" dirty="0" err="1"/>
              <a:t>that</a:t>
            </a:r>
            <a:r>
              <a:rPr lang="hr-HR" dirty="0"/>
              <a:t> </a:t>
            </a:r>
            <a:r>
              <a:rPr lang="hr-HR" dirty="0" err="1"/>
              <a:t>can</a:t>
            </a:r>
            <a:r>
              <a:rPr lang="hr-HR" dirty="0"/>
              <a:t> </a:t>
            </a:r>
            <a:r>
              <a:rPr lang="hr-HR" dirty="0" err="1"/>
              <a:t>allow</a:t>
            </a:r>
            <a:r>
              <a:rPr lang="hr-HR" dirty="0"/>
              <a:t> </a:t>
            </a:r>
            <a:r>
              <a:rPr lang="hr-HR" dirty="0" err="1"/>
              <a:t>predicting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maximum</a:t>
            </a:r>
            <a:r>
              <a:rPr lang="hr-HR" dirty="0"/>
              <a:t> </a:t>
            </a:r>
            <a:r>
              <a:rPr lang="hr-HR" dirty="0" err="1"/>
              <a:t>altitudes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mountains</a:t>
            </a:r>
            <a:r>
              <a:rPr lang="hr-HR" dirty="0"/>
              <a:t> on </a:t>
            </a:r>
            <a:r>
              <a:rPr lang="hr-HR" dirty="0" err="1"/>
              <a:t>various</a:t>
            </a:r>
            <a:r>
              <a:rPr lang="hr-HR" dirty="0"/>
              <a:t> </a:t>
            </a:r>
            <a:r>
              <a:rPr lang="hr-HR" dirty="0" err="1"/>
              <a:t>celestial</a:t>
            </a:r>
            <a:r>
              <a:rPr lang="hr-HR" dirty="0"/>
              <a:t> </a:t>
            </a:r>
            <a:r>
              <a:rPr lang="hr-HR" dirty="0" err="1"/>
              <a:t>bodies</a:t>
            </a:r>
            <a:r>
              <a:rPr lang="hr-HR" dirty="0"/>
              <a:t>.</a:t>
            </a:r>
          </a:p>
          <a:p>
            <a:endParaRPr lang="hr-HR" dirty="0"/>
          </a:p>
          <a:p>
            <a:r>
              <a:rPr lang="hr-HR" dirty="0" err="1"/>
              <a:t>Has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Reporter </a:t>
            </a:r>
            <a:r>
              <a:rPr lang="hr-HR" dirty="0" err="1"/>
              <a:t>solved</a:t>
            </a:r>
            <a:r>
              <a:rPr lang="hr-HR" dirty="0"/>
              <a:t> </a:t>
            </a:r>
            <a:r>
              <a:rPr lang="hr-HR" dirty="0" err="1"/>
              <a:t>whole</a:t>
            </a:r>
            <a:r>
              <a:rPr lang="hr-HR" dirty="0"/>
              <a:t> problem ?</a:t>
            </a:r>
          </a:p>
          <a:p>
            <a:pPr lvl="1"/>
            <a:r>
              <a:rPr lang="hr-HR" dirty="0"/>
              <a:t>No,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text</a:t>
            </a:r>
            <a:r>
              <a:rPr lang="hr-HR" dirty="0"/>
              <a:t> </a:t>
            </a:r>
            <a:r>
              <a:rPr lang="hr-HR" dirty="0" err="1"/>
              <a:t>statement</a:t>
            </a:r>
            <a:r>
              <a:rPr lang="hr-HR" dirty="0"/>
              <a:t> </a:t>
            </a:r>
            <a:r>
              <a:rPr lang="hr-HR" dirty="0" err="1"/>
              <a:t>states</a:t>
            </a:r>
            <a:r>
              <a:rPr lang="hr-HR" dirty="0"/>
              <a:t> „</a:t>
            </a:r>
            <a:r>
              <a:rPr lang="hr-HR" dirty="0" err="1"/>
              <a:t>maximal</a:t>
            </a:r>
            <a:r>
              <a:rPr lang="hr-HR" dirty="0"/>
              <a:t> </a:t>
            </a:r>
            <a:r>
              <a:rPr lang="hr-HR" dirty="0" err="1"/>
              <a:t>height</a:t>
            </a:r>
            <a:r>
              <a:rPr lang="hr-HR" dirty="0"/>
              <a:t>” 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THE SOLUTION - </a:t>
            </a:r>
            <a:r>
              <a:rPr lang="en-US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theory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80185" y="1685713"/>
            <a:ext cx="2325127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alibri" pitchFamily="34" charset="0"/>
                <a:cs typeface="Calibri" panose="020F0502020204030204" pitchFamily="34" charset="0"/>
              </a:rPr>
              <a:t>Pros:</a:t>
            </a:r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hr-HR" sz="1600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itchFamily="34" charset="0"/>
                <a:cs typeface="Calibri" panose="020F0502020204030204" pitchFamily="34" charset="0"/>
              </a:rPr>
              <a:t>Explanation</a:t>
            </a:r>
            <a:r>
              <a:rPr lang="hr-HR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itchFamily="34" charset="0"/>
                <a:cs typeface="Calibri" panose="020F0502020204030204" pitchFamily="34" charset="0"/>
              </a:rPr>
              <a:t>of</a:t>
            </a:r>
            <a:r>
              <a:rPr lang="hr-HR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itchFamily="34" charset="0"/>
                <a:cs typeface="Calibri" panose="020F0502020204030204" pitchFamily="34" charset="0"/>
              </a:rPr>
              <a:t>mountain</a:t>
            </a:r>
            <a:endParaRPr lang="hr-HR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hr-HR" dirty="0" err="1">
                <a:latin typeface="Calibri" pitchFamily="34" charset="0"/>
                <a:cs typeface="Calibri" panose="020F0502020204030204" pitchFamily="34" charset="0"/>
              </a:rPr>
              <a:t>Provided</a:t>
            </a:r>
            <a:r>
              <a:rPr lang="hr-HR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itchFamily="34" charset="0"/>
                <a:cs typeface="Calibri" panose="020F0502020204030204" pitchFamily="34" charset="0"/>
              </a:rPr>
              <a:t>formulas</a:t>
            </a:r>
            <a:r>
              <a:rPr lang="hr-HR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itchFamily="34" charset="0"/>
                <a:cs typeface="Calibri" panose="020F0502020204030204" pitchFamily="34" charset="0"/>
              </a:rPr>
              <a:t>and</a:t>
            </a:r>
            <a:r>
              <a:rPr lang="hr-HR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itchFamily="34" charset="0"/>
                <a:cs typeface="Calibri" panose="020F0502020204030204" pitchFamily="34" charset="0"/>
              </a:rPr>
              <a:t>trigonometry</a:t>
            </a:r>
            <a:endParaRPr lang="hr-HR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hr-HR" dirty="0" err="1">
                <a:latin typeface="Calibri" pitchFamily="34" charset="0"/>
                <a:cs typeface="Calibri" panose="020F0502020204030204" pitchFamily="34" charset="0"/>
              </a:rPr>
              <a:t>Explained</a:t>
            </a:r>
            <a:r>
              <a:rPr lang="hr-HR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itchFamily="34" charset="0"/>
                <a:cs typeface="Calibri" panose="020F0502020204030204" pitchFamily="34" charset="0"/>
              </a:rPr>
              <a:t>what</a:t>
            </a:r>
            <a:r>
              <a:rPr lang="hr-HR" dirty="0">
                <a:latin typeface="Calibri" pitchFamily="34" charset="0"/>
                <a:cs typeface="Calibri" panose="020F0502020204030204" pitchFamily="34" charset="0"/>
              </a:rPr>
              <a:t> do </a:t>
            </a:r>
            <a:r>
              <a:rPr lang="hr-HR" dirty="0" err="1">
                <a:latin typeface="Calibri" pitchFamily="34" charset="0"/>
                <a:cs typeface="Calibri" panose="020F0502020204030204" pitchFamily="34" charset="0"/>
              </a:rPr>
              <a:t>formulas</a:t>
            </a:r>
            <a:r>
              <a:rPr lang="hr-HR" dirty="0">
                <a:latin typeface="Calibri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itchFamily="34" charset="0"/>
                <a:cs typeface="Calibri" panose="020F0502020204030204" pitchFamily="34" charset="0"/>
              </a:rPr>
              <a:t>represent</a:t>
            </a:r>
            <a:endParaRPr lang="hr-HR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/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600" dirty="0">
              <a:latin typeface="Calibri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3</a:t>
            </a:fld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56824-5127-404C-B61E-413E0FFCD758}"/>
              </a:ext>
            </a:extLst>
          </p:cNvPr>
          <p:cNvSpPr txBox="1"/>
          <p:nvPr/>
        </p:nvSpPr>
        <p:spPr>
          <a:xfrm>
            <a:off x="3429000" y="1685129"/>
            <a:ext cx="241181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Didn’t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explain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objective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enough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hypotheses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, 1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only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4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THE SOLUTION - </a:t>
            </a:r>
            <a:r>
              <a:rPr lang="hr-HR" sz="40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Experiment</a:t>
            </a:r>
            <a:endParaRPr sz="4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80185" y="1685713"/>
            <a:ext cx="2325127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Pros:</a:t>
            </a:r>
            <a:endParaRPr lang="hr-H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 Had </a:t>
            </a:r>
            <a:r>
              <a:rPr lang="hr-H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contol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measure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with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basketball</a:t>
            </a:r>
            <a:endParaRPr lang="hr-H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hr-H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4</a:t>
            </a:fld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56824-5127-404C-B61E-413E0FFCD758}"/>
              </a:ext>
            </a:extLst>
          </p:cNvPr>
          <p:cNvSpPr txBox="1"/>
          <p:nvPr/>
        </p:nvSpPr>
        <p:spPr>
          <a:xfrm>
            <a:off x="3429000" y="1685130"/>
            <a:ext cx="24118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Didn’t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show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setup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Couldn’t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see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methods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Didn’t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explain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how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the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program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works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>
            <a:spLocks noGrp="1"/>
          </p:cNvSpPr>
          <p:nvPr>
            <p:ph type="title"/>
          </p:nvPr>
        </p:nvSpPr>
        <p:spPr>
          <a:xfrm>
            <a:off x="467550" y="732848"/>
            <a:ext cx="6390450" cy="429525"/>
          </a:xfrm>
          <a:prstGeom prst="rect">
            <a:avLst/>
          </a:prstGeom>
        </p:spPr>
        <p:txBody>
          <a:bodyPr spcFirstLastPara="1" wrap="square" lIns="68569" tIns="68569" rIns="68569" bIns="68569" anchor="t" anchorCtr="0">
            <a:noAutofit/>
          </a:bodyPr>
          <a:lstStyle/>
          <a:p>
            <a:r>
              <a:rPr lang="hr-HR" sz="36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THE SOLUTION - </a:t>
            </a:r>
            <a:r>
              <a:rPr lang="hr-HR" sz="3600" dirty="0" err="1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Results</a:t>
            </a:r>
            <a:r>
              <a:rPr lang="hr-HR" sz="36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 and Conclusion</a:t>
            </a:r>
            <a:endParaRPr sz="36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69" name="Shape 69"/>
          <p:cNvSpPr txBox="1">
            <a:spLocks noGrp="1"/>
          </p:cNvSpPr>
          <p:nvPr>
            <p:ph type="body" idx="1"/>
          </p:nvPr>
        </p:nvSpPr>
        <p:spPr>
          <a:xfrm>
            <a:off x="780185" y="1685713"/>
            <a:ext cx="2325127" cy="2562300"/>
          </a:xfrm>
          <a:prstGeom prst="rect">
            <a:avLst/>
          </a:prstGeom>
          <a:noFill/>
        </p:spPr>
        <p:txBody>
          <a:bodyPr spcFirstLastPara="1" wrap="square" lIns="68569" tIns="68569" rIns="68569" bIns="68569" anchor="t" anchorCtr="0">
            <a:noAutofit/>
          </a:bodyPr>
          <a:lstStyle/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Pros:</a:t>
            </a:r>
            <a:endParaRPr lang="hr-H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endParaRPr lang="hr-H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/>
            <a:r>
              <a:rPr lang="hr-H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Showed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results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sz="1600" dirty="0" err="1">
                <a:latin typeface="Calibri" panose="020F0502020204030204" pitchFamily="34" charset="0"/>
                <a:cs typeface="Calibri" panose="020F0502020204030204" pitchFamily="34" charset="0"/>
              </a:rPr>
              <a:t>in</a:t>
            </a:r>
            <a:r>
              <a:rPr lang="hr-HR" sz="1600" dirty="0">
                <a:latin typeface="Calibri" panose="020F0502020204030204" pitchFamily="34" charset="0"/>
                <a:cs typeface="Calibri" panose="020F0502020204030204" pitchFamily="34" charset="0"/>
              </a:rPr>
              <a:t> program</a:t>
            </a:r>
          </a:p>
          <a:p>
            <a:pPr marL="0" indent="0">
              <a:buNone/>
            </a:pPr>
            <a:endParaRPr lang="hr-HR" sz="1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</a:t>
            </a: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Rezervirano mjesto broja slajda 2">
            <a:extLst>
              <a:ext uri="{FF2B5EF4-FFF2-40B4-BE49-F238E27FC236}">
                <a16:creationId xmlns:a16="http://schemas.microsoft.com/office/drawing/2014/main" id="{811199E2-4452-4917-BCCF-E6BB89316FD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z="1400" smtClean="0"/>
              <a:pPr/>
              <a:t>5</a:t>
            </a:fld>
            <a:endParaRPr lang="en-GB" sz="1400"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D56824-5127-404C-B61E-413E0FFCD758}"/>
              </a:ext>
            </a:extLst>
          </p:cNvPr>
          <p:cNvSpPr txBox="1"/>
          <p:nvPr/>
        </p:nvSpPr>
        <p:spPr>
          <a:xfrm>
            <a:off x="3429000" y="1685130"/>
            <a:ext cx="241181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Calibri" panose="020F0502020204030204" pitchFamily="34" charset="0"/>
                <a:cs typeface="Calibri" panose="020F0502020204030204" pitchFamily="34" charset="0"/>
              </a:rPr>
              <a:t>Cons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hr-H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Not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clearly</a:t>
            </a:r>
            <a:r>
              <a:rPr lang="hr-H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hr-HR" dirty="0" err="1">
                <a:latin typeface="Calibri" panose="020F0502020204030204" pitchFamily="34" charset="0"/>
                <a:cs typeface="Calibri" panose="020F0502020204030204" pitchFamily="34" charset="0"/>
              </a:rPr>
              <a:t>visible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0F25AF-4AF6-4B47-9E05-19063626A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50" y="708867"/>
            <a:ext cx="6390450" cy="572700"/>
          </a:xfrm>
        </p:spPr>
        <p:txBody>
          <a:bodyPr>
            <a:noAutofit/>
          </a:bodyPr>
          <a:lstStyle/>
          <a:p>
            <a:r>
              <a:rPr lang="hr-HR" sz="4000" dirty="0"/>
              <a:t>Points for </a:t>
            </a:r>
            <a:r>
              <a:rPr lang="en-US" sz="4000" dirty="0"/>
              <a:t>discussion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9361CA-9D23-474A-8E48-01099D12D0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9547" y="1152475"/>
            <a:ext cx="6204677" cy="3416400"/>
          </a:xfrm>
        </p:spPr>
        <p:txBody>
          <a:bodyPr/>
          <a:lstStyle/>
          <a:p>
            <a:endParaRPr lang="hr-HR" dirty="0"/>
          </a:p>
          <a:p>
            <a:endParaRPr lang="hr-HR" dirty="0"/>
          </a:p>
          <a:p>
            <a:r>
              <a:rPr lang="hr-HR" dirty="0" err="1"/>
              <a:t>Angle</a:t>
            </a:r>
            <a:r>
              <a:rPr lang="hr-HR" dirty="0"/>
              <a:t> </a:t>
            </a:r>
            <a:r>
              <a:rPr lang="hr-HR" dirty="0" err="1"/>
              <a:t>where</a:t>
            </a:r>
            <a:r>
              <a:rPr lang="hr-HR" dirty="0"/>
              <a:t> </a:t>
            </a:r>
            <a:r>
              <a:rPr lang="hr-HR" dirty="0" err="1"/>
              <a:t>picture</a:t>
            </a:r>
            <a:r>
              <a:rPr lang="hr-HR" dirty="0"/>
              <a:t> </a:t>
            </a:r>
            <a:r>
              <a:rPr lang="hr-HR" dirty="0" err="1"/>
              <a:t>was</a:t>
            </a:r>
            <a:r>
              <a:rPr lang="hr-HR" dirty="0"/>
              <a:t> </a:t>
            </a:r>
            <a:r>
              <a:rPr lang="hr-HR" dirty="0" err="1"/>
              <a:t>taken</a:t>
            </a:r>
            <a:endParaRPr lang="hr-HR" dirty="0"/>
          </a:p>
          <a:p>
            <a:r>
              <a:rPr lang="hr-HR" dirty="0" err="1"/>
              <a:t>Position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satellite</a:t>
            </a:r>
            <a:endParaRPr lang="hr-HR" dirty="0"/>
          </a:p>
          <a:p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mountains</a:t>
            </a:r>
            <a:endParaRPr lang="hr-HR" dirty="0"/>
          </a:p>
          <a:p>
            <a:r>
              <a:rPr lang="hr-HR" dirty="0" err="1"/>
              <a:t>Other</a:t>
            </a:r>
            <a:r>
              <a:rPr lang="hr-HR" dirty="0"/>
              <a:t> </a:t>
            </a:r>
            <a:r>
              <a:rPr lang="hr-HR" dirty="0" err="1"/>
              <a:t>celestial</a:t>
            </a:r>
            <a:r>
              <a:rPr lang="hr-HR" dirty="0"/>
              <a:t> </a:t>
            </a:r>
            <a:r>
              <a:rPr lang="hr-HR" dirty="0" err="1"/>
              <a:t>bodies</a:t>
            </a:r>
            <a:endParaRPr lang="hr-HR" dirty="0"/>
          </a:p>
          <a:p>
            <a:r>
              <a:rPr lang="hr-HR" dirty="0" err="1"/>
              <a:t>Presicion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the</a:t>
            </a:r>
            <a:r>
              <a:rPr lang="hr-HR" dirty="0"/>
              <a:t> </a:t>
            </a:r>
            <a:r>
              <a:rPr lang="hr-HR" dirty="0" err="1"/>
              <a:t>image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45190A-0A22-40DA-B6D0-88BBB4EFECB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00000000-1234-1234-1234-123412341234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3212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ctrTitle"/>
          </p:nvPr>
        </p:nvSpPr>
        <p:spPr>
          <a:xfrm>
            <a:off x="754213" y="1194726"/>
            <a:ext cx="5286168" cy="1076957"/>
          </a:xfrm>
          <a:prstGeom prst="rect">
            <a:avLst/>
          </a:prstGeom>
          <a:solidFill>
            <a:schemeClr val="bg1"/>
          </a:solidFill>
        </p:spPr>
        <p:txBody>
          <a:bodyPr spcFirstLastPara="1" wrap="square" lIns="68569" tIns="68569" rIns="68569" bIns="68569" anchor="b" anchorCtr="0">
            <a:noAutofit/>
          </a:bodyPr>
          <a:lstStyle/>
          <a:p>
            <a:pPr algn="ctr"/>
            <a:r>
              <a:rPr lang="en-GB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Thank you</a:t>
            </a:r>
            <a:r>
              <a:rPr lang="hr-HR" sz="6000" dirty="0">
                <a:latin typeface="Tw Cen MT Condensed" panose="020B0606020104020203" pitchFamily="34" charset="-18"/>
                <a:ea typeface="Droid Sans"/>
                <a:cs typeface="Droid Sans"/>
                <a:sym typeface="Droid Sans"/>
              </a:rPr>
              <a:t>!</a:t>
            </a:r>
            <a:endParaRPr sz="6000" dirty="0">
              <a:latin typeface="Tw Cen MT Condensed" panose="020B0606020104020203" pitchFamily="34" charset="-18"/>
              <a:ea typeface="Droid Sans"/>
              <a:cs typeface="Droid Sans"/>
              <a:sym typeface="Droid Sans"/>
            </a:endParaRPr>
          </a:p>
        </p:txBody>
      </p:sp>
      <p:sp>
        <p:nvSpPr>
          <p:cNvPr id="7" name="Shape 55">
            <a:extLst>
              <a:ext uri="{FF2B5EF4-FFF2-40B4-BE49-F238E27FC236}">
                <a16:creationId xmlns:a16="http://schemas.microsoft.com/office/drawing/2014/main" id="{444FA644-3D11-4979-883B-F93704B70A26}"/>
              </a:ext>
            </a:extLst>
          </p:cNvPr>
          <p:cNvSpPr txBox="1">
            <a:spLocks/>
          </p:cNvSpPr>
          <p:nvPr/>
        </p:nvSpPr>
        <p:spPr>
          <a:xfrm>
            <a:off x="217702" y="4082154"/>
            <a:ext cx="6390450" cy="594450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0" indent="0" algn="l" defTabSz="6858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None/>
              <a:defRPr sz="1200" kern="120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429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ctr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Opponent</a:t>
            </a:r>
            <a:r>
              <a:rPr lang="en-GB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:</a:t>
            </a:r>
            <a:r>
              <a:rPr lang="hr-HR" sz="3200" dirty="0">
                <a:solidFill>
                  <a:schemeClr val="tx1"/>
                </a:solidFill>
                <a:latin typeface="Tw Cen MT Condensed" panose="020B0606020104020203" pitchFamily="34" charset="-18"/>
              </a:rPr>
              <a:t> Andrej </a:t>
            </a:r>
            <a:r>
              <a:rPr lang="hr-HR" sz="3200" dirty="0" err="1">
                <a:solidFill>
                  <a:schemeClr val="tx1"/>
                </a:solidFill>
                <a:latin typeface="Tw Cen MT Condensed" panose="020B0606020104020203" pitchFamily="34" charset="-18"/>
              </a:rPr>
              <a:t>Todić</a:t>
            </a:r>
            <a:endParaRPr lang="en-GB" sz="3200" dirty="0">
              <a:solidFill>
                <a:schemeClr val="tx1"/>
              </a:solidFill>
              <a:latin typeface="Tw Cen MT Condensed" panose="020B0606020104020203" pitchFamily="34" charset="-18"/>
            </a:endParaRPr>
          </a:p>
        </p:txBody>
      </p:sp>
      <p:sp>
        <p:nvSpPr>
          <p:cNvPr id="8" name="Shape 56">
            <a:extLst>
              <a:ext uri="{FF2B5EF4-FFF2-40B4-BE49-F238E27FC236}">
                <a16:creationId xmlns:a16="http://schemas.microsoft.com/office/drawing/2014/main" id="{0DFBD5AE-A1CB-417B-A135-DADCCB8CDC7B}"/>
              </a:ext>
            </a:extLst>
          </p:cNvPr>
          <p:cNvSpPr txBox="1">
            <a:spLocks/>
          </p:cNvSpPr>
          <p:nvPr/>
        </p:nvSpPr>
        <p:spPr>
          <a:xfrm>
            <a:off x="147776" y="3653702"/>
            <a:ext cx="6389687" cy="595313"/>
          </a:xfrm>
          <a:prstGeom prst="rect">
            <a:avLst/>
          </a:prstGeom>
        </p:spPr>
        <p:txBody>
          <a:bodyPr spcFirstLastPara="1" vert="horz" wrap="square" lIns="68569" tIns="68569" rIns="68569" bIns="68569" rtlCol="0" anchor="t" anchorCtr="0">
            <a:noAutofit/>
          </a:bodyPr>
          <a:lstStyle>
            <a:lvl1pPr marL="68580" indent="-68580" algn="l" defTabSz="685800" rtl="0" eaLnBrk="1" latinLnBrk="0" hangingPunct="1">
              <a:lnSpc>
                <a:spcPct val="90000"/>
              </a:lnSpc>
              <a:spcBef>
                <a:spcPts val="900"/>
              </a:spcBef>
              <a:spcAft>
                <a:spcPts val="150"/>
              </a:spcAft>
              <a:buClr>
                <a:schemeClr val="accent2"/>
              </a:buClr>
              <a:buSzPct val="100000"/>
              <a:buFont typeface="Tw Cen MT" panose="020B0602020104020603" pitchFamily="34" charset="0"/>
              <a:buChar char=" 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9888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360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4577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8293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85800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95528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912114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021842" indent="-102870" algn="l" defTabSz="685800" rtl="0" eaLnBrk="1" latinLnBrk="0" hangingPunct="1">
              <a:lnSpc>
                <a:spcPct val="90000"/>
              </a:lnSpc>
              <a:spcBef>
                <a:spcPts val="150"/>
              </a:spcBef>
              <a:spcAft>
                <a:spcPts val="300"/>
              </a:spcAft>
              <a:buClr>
                <a:schemeClr val="accent2"/>
              </a:buClr>
              <a:buFont typeface="Wingdings 3" pitchFamily="18" charset="2"/>
              <a:buChar char=""/>
              <a:defRPr sz="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en-GB" sz="3200">
                <a:latin typeface="Tw Cen MT Condensed" panose="020B0606020104020203" pitchFamily="34" charset="-18"/>
              </a:rPr>
              <a:t>Team</a:t>
            </a:r>
            <a:r>
              <a:rPr lang="en-GB" sz="2800">
                <a:latin typeface="Tw Cen MT Condensed" panose="020B0606020104020203" pitchFamily="34" charset="-18"/>
              </a:rPr>
              <a:t> </a:t>
            </a:r>
            <a:r>
              <a:rPr lang="en-GB" sz="3200">
                <a:latin typeface="Tw Cen MT Condensed" panose="020B0606020104020203" pitchFamily="34" charset="-18"/>
              </a:rPr>
              <a:t>Croatia</a:t>
            </a:r>
            <a:endParaRPr lang="en-GB" sz="3200" dirty="0">
              <a:latin typeface="Tw Cen MT Condensed" panose="020B0606020104020203" pitchFamily="34" charset="-18"/>
            </a:endParaRPr>
          </a:p>
        </p:txBody>
      </p:sp>
      <p:pic>
        <p:nvPicPr>
          <p:cNvPr id="6" name="Picture 2" descr="Slikovni rezultat za iynt 2019 logo">
            <a:extLst>
              <a:ext uri="{FF2B5EF4-FFF2-40B4-BE49-F238E27FC236}">
                <a16:creationId xmlns:a16="http://schemas.microsoft.com/office/drawing/2014/main" id="{42206892-E06D-46BF-9895-520108A8D7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6314" y="3810923"/>
            <a:ext cx="2071686" cy="1046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C1C93EF2-4785-427F-84A5-F1666490E9CE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334</TotalTime>
  <Words>171</Words>
  <Application>Microsoft Office PowerPoint</Application>
  <PresentationFormat>Prilagođeno</PresentationFormat>
  <Paragraphs>85</Paragraphs>
  <Slides>7</Slides>
  <Notes>6</Notes>
  <HiddenSlides>1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Arial</vt:lpstr>
      <vt:lpstr>Calibri</vt:lpstr>
      <vt:lpstr>Tw Cen MT</vt:lpstr>
      <vt:lpstr>Tw Cen MT Condensed</vt:lpstr>
      <vt:lpstr>Wingdings 3</vt:lpstr>
      <vt:lpstr>Integral</vt:lpstr>
      <vt:lpstr>2.mountains</vt:lpstr>
      <vt:lpstr>Problem text</vt:lpstr>
      <vt:lpstr>THE SOLUTION - theory</vt:lpstr>
      <vt:lpstr>THE SOLUTION - Experiment</vt:lpstr>
      <vt:lpstr>THE SOLUTION - Results and Conclusion</vt:lpstr>
      <vt:lpstr>Points for discussion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Name of the Problem</dc:title>
  <dc:creator>Korisnik</dc:creator>
  <cp:lastModifiedBy> </cp:lastModifiedBy>
  <cp:revision>28</cp:revision>
  <dcterms:modified xsi:type="dcterms:W3CDTF">2019-08-19T16:19:46Z</dcterms:modified>
</cp:coreProperties>
</file>