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56" r:id="rId2"/>
    <p:sldId id="271" r:id="rId3"/>
    <p:sldId id="264" r:id="rId4"/>
    <p:sldId id="267" r:id="rId5"/>
    <p:sldId id="261" r:id="rId6"/>
    <p:sldId id="262" r:id="rId7"/>
    <p:sldId id="281" r:id="rId8"/>
    <p:sldId id="263" r:id="rId9"/>
    <p:sldId id="282" r:id="rId10"/>
    <p:sldId id="266" r:id="rId11"/>
    <p:sldId id="283" r:id="rId12"/>
    <p:sldId id="279" r:id="rId13"/>
    <p:sldId id="284" r:id="rId14"/>
    <p:sldId id="268" r:id="rId15"/>
    <p:sldId id="285" r:id="rId16"/>
    <p:sldId id="272" r:id="rId17"/>
    <p:sldId id="270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34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79BC-2C66-477A-8C43-4A2C062ECD0C}" type="datetimeFigureOut">
              <a:rPr lang="ru-RU" smtClean="0"/>
              <a:t>27.07.2019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9C41-E58A-43D7-9373-B4E04B4BF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7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49C41-E58A-43D7-9373-B4E04B4BFD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7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7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1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89DD-D217-47CC-9DB3-861252A7E0A5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DB64-8619-4E73-9845-AD40C66D0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" b="11860"/>
          <a:stretch/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200" y="377834"/>
            <a:ext cx="10363200" cy="1470025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Rockwell Condensed" pitchFamily="18" charset="0"/>
              </a:rPr>
              <a:t>2.MOUNTAINS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TEAM KAZAKHSTAN</a:t>
            </a:r>
          </a:p>
        </p:txBody>
      </p:sp>
    </p:spTree>
    <p:extLst>
      <p:ext uri="{BB962C8B-B14F-4D97-AF65-F5344CB8AC3E}">
        <p14:creationId xmlns:p14="http://schemas.microsoft.com/office/powerpoint/2010/main" val="294717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r="37856" b="43415"/>
          <a:stretch/>
        </p:blipFill>
        <p:spPr>
          <a:xfrm>
            <a:off x="1709394" y="546470"/>
            <a:ext cx="4019107" cy="3334413"/>
          </a:xfrm>
        </p:spPr>
      </p:pic>
      <p:sp>
        <p:nvSpPr>
          <p:cNvPr id="3" name="Прямоугольник 2"/>
          <p:cNvSpPr/>
          <p:nvPr/>
        </p:nvSpPr>
        <p:spPr>
          <a:xfrm>
            <a:off x="889001" y="4121152"/>
            <a:ext cx="5055290" cy="22288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Rockwell" pitchFamily="18" charset="0"/>
              </a:rPr>
              <a:t>V </a:t>
            </a:r>
            <a:r>
              <a:rPr lang="en-GB" sz="2400" dirty="0">
                <a:solidFill>
                  <a:schemeClr val="tx1"/>
                </a:solidFill>
                <a:latin typeface="Rockwell" pitchFamily="18" charset="0"/>
              </a:rPr>
              <a:t>– volume;</a:t>
            </a:r>
          </a:p>
          <a:p>
            <a:r>
              <a:rPr lang="en-GB" sz="2400" b="1" dirty="0">
                <a:solidFill>
                  <a:schemeClr val="tx1"/>
                </a:solidFill>
                <a:latin typeface="Rockwell" pitchFamily="18" charset="0"/>
              </a:rPr>
              <a:t>W</a:t>
            </a:r>
            <a:r>
              <a:rPr lang="en-GB" sz="2400" dirty="0">
                <a:solidFill>
                  <a:schemeClr val="tx1"/>
                </a:solidFill>
                <a:latin typeface="Rockwell" pitchFamily="18" charset="0"/>
              </a:rPr>
              <a:t> – weight;</a:t>
            </a:r>
          </a:p>
          <a:p>
            <a:r>
              <a:rPr lang="en-GB" sz="2400" b="1" dirty="0">
                <a:solidFill>
                  <a:schemeClr val="tx1"/>
                </a:solidFill>
                <a:latin typeface="Rockwell" pitchFamily="18" charset="0"/>
              </a:rPr>
              <a:t>A</a:t>
            </a:r>
            <a:r>
              <a:rPr lang="en-GB" sz="2400" dirty="0">
                <a:solidFill>
                  <a:schemeClr val="tx1"/>
                </a:solidFill>
                <a:latin typeface="Rockwell" pitchFamily="18" charset="0"/>
              </a:rPr>
              <a:t> – area;</a:t>
            </a:r>
          </a:p>
          <a:p>
            <a:r>
              <a:rPr lang="en-GB" sz="2400" b="1" dirty="0">
                <a:solidFill>
                  <a:schemeClr val="tx1"/>
                </a:solidFill>
                <a:latin typeface="Rockwell" pitchFamily="18" charset="0"/>
              </a:rPr>
              <a:t>R</a:t>
            </a:r>
            <a:r>
              <a:rPr lang="en-GB" sz="2400" dirty="0">
                <a:solidFill>
                  <a:schemeClr val="tx1"/>
                </a:solidFill>
                <a:latin typeface="Rockwell" pitchFamily="18" charset="0"/>
              </a:rPr>
              <a:t>- radius;</a:t>
            </a:r>
          </a:p>
          <a:p>
            <a:r>
              <a:rPr lang="en-GB" sz="2400" b="1" dirty="0">
                <a:solidFill>
                  <a:schemeClr val="tx1"/>
                </a:solidFill>
                <a:latin typeface="Rockwell" pitchFamily="18" charset="0"/>
              </a:rPr>
              <a:t>g</a:t>
            </a:r>
            <a:r>
              <a:rPr lang="en-GB" sz="2400" dirty="0">
                <a:solidFill>
                  <a:schemeClr val="tx1"/>
                </a:solidFill>
                <a:latin typeface="Rockwell" pitchFamily="18" charset="0"/>
              </a:rPr>
              <a:t>- gravitational acceleration;</a:t>
            </a:r>
          </a:p>
          <a:p>
            <a:r>
              <a:rPr lang="en-US" sz="24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σ</a:t>
            </a:r>
            <a:r>
              <a:rPr lang="en-US" sz="2400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- </a:t>
            </a:r>
            <a:r>
              <a:rPr lang="en-US" sz="2400" dirty="0">
                <a:solidFill>
                  <a:schemeClr val="tx1"/>
                </a:solidFill>
                <a:latin typeface="Rockwell" pitchFamily="18" charset="0"/>
              </a:rPr>
              <a:t>tensile strength</a:t>
            </a:r>
            <a:endParaRPr lang="en-GB" sz="2400" dirty="0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51601" y="272957"/>
            <a:ext cx="6337300" cy="5895833"/>
          </a:xfrm>
        </p:spPr>
        <p:txBody>
          <a:bodyPr>
            <a:noAutofit/>
          </a:bodyPr>
          <a:lstStyle/>
          <a:p>
            <a:pPr algn="ctr" fontAlgn="base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166" y="118963"/>
            <a:ext cx="3261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Rockwell Condensed" pitchFamily="18" charset="0"/>
                <a:cs typeface="Arial" pitchFamily="34" charset="0"/>
              </a:rPr>
              <a:t>THE THIRD METHOD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2769" y="1629027"/>
            <a:ext cx="41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itchFamily="34" charset="0"/>
                <a:cs typeface="Arial" pitchFamily="34" charset="0"/>
              </a:rPr>
              <a:t>h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1796" y="326315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884427" y="3533554"/>
            <a:ext cx="1545855" cy="7694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7429501" y="152400"/>
            <a:ext cx="3873500" cy="5892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8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V ≈ r</a:t>
            </a:r>
            <a:r>
              <a:rPr lang="en-US" sz="2800" b="1" baseline="30000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 h</a:t>
            </a:r>
          </a:p>
          <a:p>
            <a:pPr algn="ctr" fontAlgn="base"/>
            <a:r>
              <a:rPr lang="en-US" sz="28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 W≈ ρ</a:t>
            </a:r>
            <a:r>
              <a:rPr lang="en-US" sz="2800" b="1" i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gr</a:t>
            </a:r>
            <a:r>
              <a:rPr lang="en-US" sz="2800" b="1" baseline="30000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h</a:t>
            </a:r>
            <a:endParaRPr lang="en-US" sz="2800" b="1" dirty="0">
              <a:solidFill>
                <a:schemeClr val="tx1"/>
              </a:solidFill>
              <a:latin typeface="Rockwell" pitchFamily="18" charset="0"/>
              <a:cs typeface="Arial" pitchFamily="34" charset="0"/>
            </a:endParaRPr>
          </a:p>
          <a:p>
            <a:pPr algn="ctr" fontAlgn="base"/>
            <a:r>
              <a:rPr lang="en-US" sz="28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A≈ </a:t>
            </a:r>
            <a:r>
              <a:rPr lang="en-US" sz="2800" b="1" i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r</a:t>
            </a:r>
            <a:r>
              <a:rPr lang="en-US" sz="2800" b="1" baseline="30000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Rockwell" pitchFamily="18" charset="0"/>
              <a:cs typeface="Arial" pitchFamily="34" charset="0"/>
            </a:endParaRPr>
          </a:p>
          <a:p>
            <a:pPr algn="ctr" fontAlgn="base"/>
            <a:r>
              <a:rPr lang="en-US" sz="32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σ</a:t>
            </a:r>
            <a:r>
              <a:rPr lang="en-US" sz="28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 ≈ W/A ≈ (ρ </a:t>
            </a:r>
            <a:r>
              <a:rPr lang="en-US" sz="2800" b="1" i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g r</a:t>
            </a:r>
            <a:r>
              <a:rPr lang="en-US" sz="2800" b="1" baseline="30000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h)</a:t>
            </a:r>
            <a:r>
              <a:rPr lang="en-US" sz="28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/</a:t>
            </a:r>
            <a:r>
              <a:rPr lang="en-US" sz="2800" b="1" i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r</a:t>
            </a:r>
            <a:r>
              <a:rPr lang="en-US" sz="2800" b="1" baseline="30000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 ≈</a:t>
            </a:r>
          </a:p>
          <a:p>
            <a:pPr algn="ctr" fontAlgn="base"/>
            <a:r>
              <a:rPr lang="en-US" sz="2800" b="1" dirty="0" err="1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ρ</a:t>
            </a:r>
            <a:r>
              <a:rPr lang="en-US" sz="2800" b="1" i="1" dirty="0" err="1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gh</a:t>
            </a:r>
            <a:endParaRPr lang="en-US" sz="2800" b="1" dirty="0">
              <a:solidFill>
                <a:schemeClr val="tx1"/>
              </a:solidFill>
              <a:latin typeface="Rockwell" pitchFamily="18" charset="0"/>
              <a:cs typeface="Arial" pitchFamily="34" charset="0"/>
            </a:endParaRPr>
          </a:p>
          <a:p>
            <a:pPr algn="ctr" fontAlgn="base"/>
            <a:r>
              <a:rPr lang="en-US" sz="2800" b="1" dirty="0" err="1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ρ</a:t>
            </a:r>
            <a:r>
              <a:rPr lang="en-US" sz="2800" b="1" i="1" dirty="0" err="1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gh</a:t>
            </a:r>
            <a:r>
              <a:rPr lang="en-US" sz="2800" b="1" i="1" baseline="-25000" dirty="0" err="1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m</a:t>
            </a:r>
            <a:r>
              <a:rPr lang="ru-RU" sz="2800" b="1" i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baseline="-25000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ax</a:t>
            </a:r>
            <a:r>
              <a:rPr lang="en-US" sz="28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 = </a:t>
            </a:r>
            <a:r>
              <a:rPr lang="en-US" sz="2800" b="1" dirty="0" err="1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σ</a:t>
            </a:r>
            <a:r>
              <a:rPr lang="en-US" sz="2800" b="1" baseline="-25000" dirty="0" err="1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en-US" sz="3600" b="1" i="1" dirty="0" err="1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h</a:t>
            </a:r>
            <a:r>
              <a:rPr lang="en-US" sz="3600" b="1" i="1" baseline="-25000" dirty="0" err="1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max</a:t>
            </a:r>
            <a:r>
              <a:rPr lang="en-US" sz="36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 ≈ </a:t>
            </a:r>
            <a:r>
              <a:rPr lang="el-G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sz="3600" b="1" baseline="-25000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C</a:t>
            </a:r>
            <a:r>
              <a:rPr lang="en-US" sz="3600" b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/(</a:t>
            </a:r>
            <a:r>
              <a:rPr lang="el-G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sz="3600" b="1" i="1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g)</a:t>
            </a:r>
            <a:endParaRPr lang="en-US" sz="3600" b="1" dirty="0">
              <a:solidFill>
                <a:schemeClr val="tx1"/>
              </a:solidFill>
              <a:latin typeface="Rockwell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2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ckwell Condensed" pitchFamily="18" charset="0"/>
              </a:rPr>
              <a:t>COMPARISON(3)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5700"/>
              </p:ext>
            </p:extLst>
          </p:nvPr>
        </p:nvGraphicFramePr>
        <p:xfrm>
          <a:off x="1817518" y="1833465"/>
          <a:ext cx="8556963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NAME OF THE</a:t>
                      </a:r>
                      <a:r>
                        <a:rPr lang="en-GB" baseline="0" dirty="0"/>
                        <a:t> MOUNTAIN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ACTUAL 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MEASURED</a:t>
                      </a:r>
                      <a:r>
                        <a:rPr lang="en-GB" baseline="0" dirty="0"/>
                        <a:t> HEIGHT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Olympus Mons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Rheasilvia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Mons</a:t>
                      </a:r>
                      <a:endParaRPr lang="en-US" b="1" i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ckwell" pitchFamily="18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Equatorial Ridge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Boösaule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Montes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latin typeface="Rockwell" pitchFamily="18" charset="0"/>
                          <a:cs typeface="Arial" pitchFamily="34" charset="0"/>
                        </a:rPr>
                        <a:t>Ascraeus</a:t>
                      </a:r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 Mons</a:t>
                      </a:r>
                    </a:p>
                    <a:p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86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5375" y="1239282"/>
                <a:ext cx="9021252" cy="4095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800" b="0" dirty="0">
                    <a:latin typeface="Rockwell" pitchFamily="18" charset="0"/>
                    <a:ea typeface="Cambria Math"/>
                  </a:rPr>
                  <a:t>P=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GB" sz="4800" b="0" dirty="0" err="1">
                    <a:latin typeface="Rockwell" pitchFamily="18" charset="0"/>
                    <a:ea typeface="Cambria Math"/>
                  </a:rPr>
                  <a:t>gh</a:t>
                </a:r>
                <a:endParaRPr lang="en-GB" sz="4800" b="0" dirty="0">
                  <a:latin typeface="Rockwell" pitchFamily="18" charset="0"/>
                  <a:ea typeface="Cambria Math"/>
                </a:endParaRPr>
              </a:p>
              <a:p>
                <a:pPr algn="ctr"/>
                <a:r>
                  <a:rPr lang="en-GB" sz="4800" dirty="0">
                    <a:latin typeface="Rockwell" pitchFamily="18" charset="0"/>
                  </a:rPr>
                  <a:t>hg=P/</a:t>
                </a:r>
                <a14:m>
                  <m:oMath xmlns:m="http://schemas.openxmlformats.org/officeDocument/2006/math">
                    <m:r>
                      <a:rPr lang="en-GB" sz="480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endParaRPr lang="en-GB" sz="4800" i="1" dirty="0">
                  <a:latin typeface="Cambria Math"/>
                  <a:ea typeface="Cambria Math"/>
                </a:endParaRPr>
              </a:p>
              <a:p>
                <a:pPr lvl="1" algn="ctr"/>
                <a:r>
                  <a:rPr lang="en-GB" sz="4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800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4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800" b="0" i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GB" sz="4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48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800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GB" sz="48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800" b="0" i="0" smtClean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a:rPr lang="en-GB" sz="48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sz="4800" dirty="0">
                  <a:latin typeface="Rockwell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everest</m:t>
                          </m:r>
                        </m:sub>
                      </m:sSub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everest</m:t>
                          </m:r>
                        </m:sub>
                      </m:sSub>
                      <m:r>
                        <a:rPr lang="en-GB" sz="4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olympus</m:t>
                          </m:r>
                        </m:sub>
                      </m:sSub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mars</m:t>
                          </m:r>
                        </m:sub>
                      </m:sSub>
                    </m:oMath>
                  </m:oMathPara>
                </a14:m>
                <a:endParaRPr lang="en-GB" sz="4800" dirty="0">
                  <a:latin typeface="Rockwell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48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everest</m:t>
                          </m:r>
                        </m:sub>
                      </m:sSub>
                      <m:r>
                        <a:rPr lang="en-GB" sz="4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olympus</m:t>
                          </m:r>
                          <m:r>
                            <a:rPr lang="en-GB" sz="4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4800" b="0" i="0" smtClean="0">
                              <a:latin typeface="Cambria Math"/>
                            </a:rPr>
                            <m:t>mons</m:t>
                          </m:r>
                        </m:sub>
                      </m:sSub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75" y="1239282"/>
                <a:ext cx="9021252" cy="4095032"/>
              </a:xfrm>
              <a:prstGeom prst="rect">
                <a:avLst/>
              </a:prstGeom>
              <a:blipFill rotWithShape="1">
                <a:blip r:embed="rId2"/>
                <a:stretch>
                  <a:fillRect t="-3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0219" y="308113"/>
            <a:ext cx="4381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Rockwell Condensed" pitchFamily="18" charset="0"/>
              </a:rPr>
              <a:t>THE FORTH METHOD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59479" y="935665"/>
            <a:ext cx="37745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P-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h-</a:t>
            </a:r>
            <a:r>
              <a:rPr lang="en-GB" dirty="0">
                <a:solidFill>
                  <a:schemeClr val="tx1"/>
                </a:solidFill>
                <a:latin typeface="Rockwell" pitchFamily="18" charset="0"/>
                <a:cs typeface="Arial" pitchFamily="34" charset="0"/>
              </a:rPr>
              <a:t>the max height;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g-</a:t>
            </a:r>
            <a:r>
              <a:rPr lang="en-GB" dirty="0">
                <a:solidFill>
                  <a:schemeClr val="tx1"/>
                </a:solidFill>
                <a:latin typeface="Rockwell" pitchFamily="18" charset="0"/>
              </a:rPr>
              <a:t>gravitational acceleration;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2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ckwell Condensed" pitchFamily="18" charset="0"/>
              </a:rPr>
              <a:t>COMPARISON(4)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41095"/>
              </p:ext>
            </p:extLst>
          </p:nvPr>
        </p:nvGraphicFramePr>
        <p:xfrm>
          <a:off x="1817518" y="1758821"/>
          <a:ext cx="8556963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NAME OF THE</a:t>
                      </a:r>
                      <a:r>
                        <a:rPr lang="en-GB" baseline="0" dirty="0"/>
                        <a:t> MOUNTAIN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ACTUAL 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MEASURED</a:t>
                      </a:r>
                      <a:r>
                        <a:rPr lang="en-GB" baseline="0" dirty="0"/>
                        <a:t> HEIGHT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Olympus Mons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Rheasilvia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Mons</a:t>
                      </a:r>
                      <a:endParaRPr lang="en-US" b="1" i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ckwell" pitchFamily="18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Equatorial Ridge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Boösaule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Montes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latin typeface="Rockwell" pitchFamily="18" charset="0"/>
                          <a:cs typeface="Arial" pitchFamily="34" charset="0"/>
                        </a:rPr>
                        <a:t>Ascraeus</a:t>
                      </a:r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 Mons</a:t>
                      </a:r>
                    </a:p>
                    <a:p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61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148" y="124810"/>
            <a:ext cx="10058400" cy="1609344"/>
          </a:xfrm>
        </p:spPr>
        <p:txBody>
          <a:bodyPr/>
          <a:lstStyle/>
          <a:p>
            <a:r>
              <a:rPr lang="en-US" dirty="0">
                <a:latin typeface="Rockwell Condensed" panose="02060603050405020104" pitchFamily="18" charset="0"/>
              </a:rPr>
              <a:t>SOLVING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-22547" y="844623"/>
                <a:ext cx="5872841" cy="522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400" dirty="0">
                  <a:latin typeface="Rockwell" panose="02060603020205020403" pitchFamily="18" charset="0"/>
                </a:endParaRPr>
              </a:p>
              <a:p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For all problems: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GB" sz="2400" b="1" i="1" smtClean="0">
                            <a:latin typeface="Cambria Math"/>
                          </a:rPr>
                          <m:t>𝒎𝒂𝒓𝒔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=3.7</m:t>
                    </m:r>
                    <m:f>
                      <m:fPr>
                        <m:type m:val="skw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 </a:t>
                </a:r>
              </a:p>
              <a:p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For 1</a:t>
                </a:r>
                <a:r>
                  <a:rPr lang="en-GB" sz="2400" baseline="30000" dirty="0">
                    <a:latin typeface="Rockwell" panose="02060603020205020403" pitchFamily="18" charset="0"/>
                    <a:cs typeface="Arial" pitchFamily="34" charset="0"/>
                  </a:rPr>
                  <a:t>st</a:t>
                </a:r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  problem:</a:t>
                </a:r>
              </a:p>
              <a:p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𝛌≈250𝑘𝐽/kg</a:t>
                </a:r>
              </a:p>
              <a:p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For 2</a:t>
                </a:r>
                <a:r>
                  <a:rPr lang="en-GB" sz="2400" baseline="30000" dirty="0">
                    <a:latin typeface="Rockwell" panose="02060603020205020403" pitchFamily="18" charset="0"/>
                    <a:cs typeface="Arial" pitchFamily="34" charset="0"/>
                  </a:rPr>
                  <a:t>nd</a:t>
                </a:r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 problem: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b>
                        <m:r>
                          <a:rPr lang="en-GB" sz="2400" b="1" i="1">
                            <a:latin typeface="Cambria Math"/>
                            <a:cs typeface="Arial" pitchFamily="3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=1.67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−27</m:t>
                        </m:r>
                      </m:sup>
                    </m:sSup>
                  </m:oMath>
                </a14:m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 kg for </a:t>
                </a:r>
                <a:r>
                  <a:rPr lang="en-GB" sz="2400" dirty="0" err="1">
                    <a:latin typeface="Rockwell" panose="02060603020205020403" pitchFamily="18" charset="0"/>
                    <a:cs typeface="Arial" pitchFamily="34" charset="0"/>
                  </a:rPr>
                  <a:t>Si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sz="2400" dirty="0">
                  <a:latin typeface="Rockwell" panose="02060603020205020403" pitchFamily="18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𝒎𝒆𝒍</m:t>
                        </m:r>
                      </m:sub>
                    </m:sSub>
                  </m:oMath>
                </a14:m>
                <a:r>
                  <a:rPr lang="en-GB" sz="2400" dirty="0">
                    <a:latin typeface="Rockwell" panose="02060603020205020403" pitchFamily="18" charset="0"/>
                    <a:cs typeface="Arial" pitchFamily="34" charset="0"/>
                  </a:rPr>
                  <a:t>=0.3eV;e=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/>
                        <a:cs typeface="Arial" pitchFamily="34" charset="0"/>
                      </a:rPr>
                      <m:t>1.6</m:t>
                    </m:r>
                    <m:r>
                      <a:rPr lang="en-GB" sz="20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GB" sz="2000" b="0" i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−19</m:t>
                        </m:r>
                      </m:sup>
                    </m:sSup>
                  </m:oMath>
                </a14:m>
                <a:endParaRPr lang="en-US" sz="2400" dirty="0">
                  <a:latin typeface="Rockwell" panose="02060603020205020403" pitchFamily="18" charset="0"/>
                  <a:cs typeface="Arial" pitchFamily="34" charset="0"/>
                </a:endParaRPr>
              </a:p>
              <a:p>
                <a:r>
                  <a:rPr lang="en-US" sz="2400" dirty="0">
                    <a:latin typeface="Rockwell" panose="02060603020205020403" pitchFamily="18" charset="0"/>
                    <a:cs typeface="Arial" pitchFamily="34" charset="0"/>
                  </a:rPr>
                  <a:t>the mass number of silicon atom is 28, that of oxygen is 16, so </a:t>
                </a:r>
                <a:r>
                  <a:rPr lang="en-US" sz="2400" b="1" dirty="0">
                    <a:latin typeface="Rockwell" panose="02060603020205020403" pitchFamily="18" charset="0"/>
                    <a:cs typeface="Arial" pitchFamily="34" charset="0"/>
                  </a:rPr>
                  <a:t>A</a:t>
                </a:r>
                <a:r>
                  <a:rPr lang="en-US" sz="2400" dirty="0">
                    <a:latin typeface="Rockwell" panose="02060603020205020403" pitchFamily="18" charset="0"/>
                    <a:cs typeface="Arial" pitchFamily="34" charset="0"/>
                  </a:rPr>
                  <a:t> = 28 + 216 = 60</a:t>
                </a:r>
              </a:p>
              <a:p>
                <a:r>
                  <a:rPr lang="en-US" sz="2400" dirty="0">
                    <a:latin typeface="Rockwell" panose="02060603020205020403" pitchFamily="18" charset="0"/>
                    <a:cs typeface="Arial" pitchFamily="34" charset="0"/>
                  </a:rPr>
                  <a:t>For3rd problem:</a:t>
                </a:r>
              </a:p>
              <a:p>
                <a:r>
                  <a:rPr lang="en-US" sz="2400" b="1" dirty="0">
                    <a:latin typeface="Rockwell" panose="02060603020205020403" pitchFamily="18" charset="0"/>
                    <a:cs typeface="Arial" pitchFamily="34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  <m:r>
                      <a:rPr lang="en-GB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2.5×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8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GB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𝑝𝑎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𝑏𝑎𝑠𝑎𝑙𝑡</m:t>
                        </m:r>
                      </m:e>
                    </m:d>
                  </m:oMath>
                </a14:m>
                <a:endParaRPr lang="en-GB" sz="2400" b="0" i="1" dirty="0">
                  <a:latin typeface="Rockwell" panose="02060603020205020403" pitchFamily="18" charset="0"/>
                  <a:ea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0">
                          <a:latin typeface="Cambria Math"/>
                          <a:ea typeface="Cambria Math"/>
                        </a:rPr>
                        <m:t>𝛒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≈2900+3900</m:t>
                      </m:r>
                      <m:f>
                        <m:fPr>
                          <m:type m:val="skw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latin typeface="Rockwell" panose="02060603020205020403" pitchFamily="18" charset="0"/>
                </a:endParaRPr>
              </a:p>
              <a:p>
                <a:endParaRPr lang="en-GB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547" y="844623"/>
                <a:ext cx="5872841" cy="5229317"/>
              </a:xfrm>
              <a:prstGeom prst="rect">
                <a:avLst/>
              </a:prstGeom>
              <a:blipFill>
                <a:blip r:embed="rId2"/>
                <a:stretch>
                  <a:fillRect l="-1556" t="-3384" r="-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94" y="1885950"/>
            <a:ext cx="6264599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97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86E30-1D71-4663-8240-38610252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8789A-8151-4FBB-B8CA-E3F0DCE72364}"/>
              </a:ext>
            </a:extLst>
          </p:cNvPr>
          <p:cNvSpPr txBox="1"/>
          <p:nvPr/>
        </p:nvSpPr>
        <p:spPr>
          <a:xfrm>
            <a:off x="1912776" y="1884784"/>
            <a:ext cx="3853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 =</a:t>
            </a:r>
            <a:r>
              <a:rPr lang="ru-RU" dirty="0"/>
              <a:t> 1,796 м/с²</a:t>
            </a:r>
            <a:r>
              <a:rPr lang="en-US" dirty="0"/>
              <a:t>(</a:t>
            </a:r>
            <a:r>
              <a:rPr lang="en-US" dirty="0" err="1"/>
              <a:t>io</a:t>
            </a:r>
            <a:r>
              <a:rPr lang="en-US" dirty="0"/>
              <a:t>)</a:t>
            </a:r>
          </a:p>
          <a:p>
            <a:r>
              <a:rPr lang="ru-RU" dirty="0"/>
              <a:t>3,53 г/см³</a:t>
            </a:r>
            <a:endParaRPr lang="en-US" dirty="0"/>
          </a:p>
          <a:p>
            <a:r>
              <a:rPr lang="en-US" dirty="0" err="1"/>
              <a:t>Bazalt</a:t>
            </a:r>
            <a:endParaRPr lang="en-US" dirty="0"/>
          </a:p>
          <a:p>
            <a:r>
              <a:rPr lang="en-US" dirty="0"/>
              <a:t>G- </a:t>
            </a:r>
            <a:r>
              <a:rPr lang="ru-RU" dirty="0"/>
              <a:t>0,223 м/с²</a:t>
            </a:r>
            <a:r>
              <a:rPr lang="en-US" dirty="0"/>
              <a:t>(Iapetus)</a:t>
            </a:r>
          </a:p>
          <a:p>
            <a:r>
              <a:rPr lang="ru-RU" dirty="0"/>
              <a:t>1,09 г/см³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79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Rockwell Condensed" pitchFamily="18" charset="0"/>
              </a:rPr>
              <a:t>CONCLUSION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49300" y="1676400"/>
            <a:ext cx="830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The maximum height of mountain depends on the composition of the mountain &amp; the gravity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36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611" y="244991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GB" sz="7200" dirty="0">
                <a:latin typeface="Rockwell Condensed" pitchFamily="18" charset="0"/>
              </a:rPr>
              <a:t>THANK YOU FOR ATTENTION</a:t>
            </a:r>
            <a:r>
              <a:rPr lang="en-GB" sz="7200" dirty="0"/>
              <a:t>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4339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Rockwell Condensed" pitchFamily="18" charset="0"/>
              </a:rPr>
              <a:t>USED LINKS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1851462"/>
            <a:ext cx="112141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https://www.khanacademy.org/science/how-tall-can-mountains-get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https://talkingphysics.wordpress.com/2011/09/08/how-high-can-mountains-be/</a:t>
            </a:r>
            <a:endParaRPr lang="en-GB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/>
              <a:t>http://www.hk-phy.org/articles/mount_high/mount_high_e.html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03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73" y="743939"/>
            <a:ext cx="9722529" cy="42647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latin typeface="Rockwell Condensed" pitchFamily="18" charset="0"/>
              </a:rPr>
              <a:t>THE TASK</a:t>
            </a:r>
            <a:br>
              <a:rPr lang="en-GB" sz="8000" b="1" dirty="0">
                <a:latin typeface="Rockwell Condensed" pitchFamily="18" charset="0"/>
              </a:rPr>
            </a:br>
            <a:r>
              <a:rPr lang="en-GB" dirty="0">
                <a:latin typeface="Rockwell" pitchFamily="18" charset="0"/>
              </a:rPr>
              <a:t>What are the tallest mountains in the Solar system? Propose and analyse the theoretical models that can allow predicting the maximum attitudes of mountains on various celestial bodies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44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>
                <a:latin typeface="Rockwell Condensed" pitchFamily="18" charset="0"/>
              </a:rPr>
              <a:t>INTRODUCTION:WHAT IS THE MOUNTAIN?</a:t>
            </a: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8279A-5C77-40E9-B4C7-4A3378ECE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52" y="1417638"/>
            <a:ext cx="8251605" cy="48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mountains">
            <a:extLst>
              <a:ext uri="{FF2B5EF4-FFF2-40B4-BE49-F238E27FC236}">
                <a16:creationId xmlns:a16="http://schemas.microsoft.com/office/drawing/2014/main" id="{FB7112A6-0B8E-43D7-BB00-92189488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49" y="3067049"/>
            <a:ext cx="5459152" cy="30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525" y="131577"/>
            <a:ext cx="660498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dirty="0">
                <a:latin typeface="Rockwell" pitchFamily="18" charset="0"/>
                <a:cs typeface="Arial" pitchFamily="34" charset="0"/>
              </a:rPr>
              <a:t>1.Erosion</a:t>
            </a:r>
          </a:p>
          <a:p>
            <a:r>
              <a:rPr lang="en-US" sz="4400" dirty="0">
                <a:latin typeface="Rockwell" pitchFamily="18" charset="0"/>
                <a:cs typeface="Arial" pitchFamily="34" charset="0"/>
              </a:rPr>
              <a:t>2.The strength of the crust and mantle supporting the mountain</a:t>
            </a:r>
          </a:p>
          <a:p>
            <a:r>
              <a:rPr lang="en-US" sz="4400" dirty="0">
                <a:latin typeface="Rockwell" pitchFamily="18" charset="0"/>
                <a:cs typeface="Arial" pitchFamily="34" charset="0"/>
              </a:rPr>
              <a:t>3.The composition of the mountain</a:t>
            </a:r>
          </a:p>
          <a:p>
            <a:r>
              <a:rPr lang="en-US" sz="4400" dirty="0">
                <a:latin typeface="Rockwell" pitchFamily="18" charset="0"/>
                <a:cs typeface="Arial" pitchFamily="34" charset="0"/>
              </a:rPr>
              <a:t>4.Gravity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BE22A-323F-49CA-9EB3-E55AC290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849" y="0"/>
            <a:ext cx="5459152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469900"/>
            <a:ext cx="11582400" cy="7493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Rockwell Condensed" pitchFamily="18" charset="0"/>
              </a:rPr>
              <a:t>THE TALLEST MOUNTAINS IN THE SOLAR SYSTEM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59188"/>
              </p:ext>
            </p:extLst>
          </p:nvPr>
        </p:nvGraphicFramePr>
        <p:xfrm>
          <a:off x="457936" y="1348186"/>
          <a:ext cx="11480064" cy="537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759">
                  <a:extLst>
                    <a:ext uri="{9D8B030D-6E8A-4147-A177-3AD203B41FA5}">
                      <a16:colId xmlns:a16="http://schemas.microsoft.com/office/drawing/2014/main" val="943949574"/>
                    </a:ext>
                  </a:extLst>
                </a:gridCol>
                <a:gridCol w="1836759">
                  <a:extLst>
                    <a:ext uri="{9D8B030D-6E8A-4147-A177-3AD203B41FA5}">
                      <a16:colId xmlns:a16="http://schemas.microsoft.com/office/drawing/2014/main" val="3707168076"/>
                    </a:ext>
                  </a:extLst>
                </a:gridCol>
                <a:gridCol w="1836759">
                  <a:extLst>
                    <a:ext uri="{9D8B030D-6E8A-4147-A177-3AD203B41FA5}">
                      <a16:colId xmlns:a16="http://schemas.microsoft.com/office/drawing/2014/main" val="3081403409"/>
                    </a:ext>
                  </a:extLst>
                </a:gridCol>
                <a:gridCol w="1836759">
                  <a:extLst>
                    <a:ext uri="{9D8B030D-6E8A-4147-A177-3AD203B41FA5}">
                      <a16:colId xmlns:a16="http://schemas.microsoft.com/office/drawing/2014/main" val="2968811084"/>
                    </a:ext>
                  </a:extLst>
                </a:gridCol>
                <a:gridCol w="4133028">
                  <a:extLst>
                    <a:ext uri="{9D8B030D-6E8A-4147-A177-3AD203B41FA5}">
                      <a16:colId xmlns:a16="http://schemas.microsoft.com/office/drawing/2014/main" val="97395094"/>
                    </a:ext>
                  </a:extLst>
                </a:gridCol>
              </a:tblGrid>
              <a:tr h="805517">
                <a:tc>
                  <a:txBody>
                    <a:bodyPr/>
                    <a:lstStyle/>
                    <a:p>
                      <a:r>
                        <a:rPr lang="en-US" dirty="0">
                          <a:latin typeface="Rockwell" pitchFamily="18" charset="0"/>
                          <a:cs typeface="Arial" pitchFamily="34" charset="0"/>
                        </a:rPr>
                        <a:t>Celestial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ckwell" pitchFamily="18" charset="0"/>
                          <a:cs typeface="Arial" pitchFamily="34" charset="0"/>
                        </a:rPr>
                        <a:t>Highest peak</a:t>
                      </a:r>
                      <a:r>
                        <a:rPr lang="en-US" baseline="0" dirty="0">
                          <a:latin typeface="Rockwell" pitchFamily="18" charset="0"/>
                          <a:cs typeface="Arial" pitchFamily="34" charset="0"/>
                        </a:rPr>
                        <a:t> (s)</a:t>
                      </a:r>
                      <a:endParaRPr lang="en-US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Rockwell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GB" baseline="0" dirty="0">
                          <a:latin typeface="Rockwell" pitchFamily="18" charset="0"/>
                          <a:cs typeface="Arial" pitchFamily="34" charset="0"/>
                        </a:rPr>
                        <a:t>Height</a:t>
                      </a:r>
                      <a:r>
                        <a:rPr lang="en-US" baseline="0" dirty="0">
                          <a:latin typeface="Rockwell" pitchFamily="18" charset="0"/>
                          <a:cs typeface="Arial" pitchFamily="34" charset="0"/>
                        </a:rPr>
                        <a:t>,km</a:t>
                      </a:r>
                      <a:endParaRPr lang="en-US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ckwell" pitchFamily="18" charset="0"/>
                          <a:cs typeface="Arial" pitchFamily="34" charset="0"/>
                        </a:rPr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ckwell" pitchFamily="18" charset="0"/>
                          <a:cs typeface="Arial" pitchFamily="34" charset="0"/>
                        </a:rPr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14024"/>
                  </a:ext>
                </a:extLst>
              </a:tr>
              <a:tr h="134252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Olympus 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volcanic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Rockwell" pitchFamily="18" charset="0"/>
                          <a:cs typeface="Arial" pitchFamily="34" charset="0"/>
                        </a:rPr>
                        <a:t>Rises 26 km above northern plains. 1000 km away. Summit calderas are 60 x 80 km wide, up to 3.2 km deep; scarp around margin is up to 8 km high.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93163"/>
                  </a:ext>
                </a:extLst>
              </a:tr>
              <a:tr h="805517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Rockwell" pitchFamily="18" charset="0"/>
                          <a:cs typeface="Arial" pitchFamily="34" charset="0"/>
                        </a:rPr>
                        <a:t>Vesta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Rheasilvia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Mons</a:t>
                      </a:r>
                      <a:endParaRPr lang="en-US" b="1" i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Almost 200 km (120 mi) wide. 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562050"/>
                  </a:ext>
                </a:extLst>
              </a:tr>
              <a:tr h="805517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Saturn’s Moon Iapetus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Equatorial Ridge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uncertain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Individual peaks have not been measured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078971"/>
                  </a:ext>
                </a:extLst>
              </a:tr>
              <a:tr h="805517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Jupiter’s moon Io 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Boösaule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Montes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tectonic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Has a 15 km (9 mi) high scarp on its SE margin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815343"/>
                  </a:ext>
                </a:extLst>
              </a:tr>
              <a:tr h="80551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Rockwell" pitchFamily="18" charset="0"/>
                          <a:cs typeface="Arial" pitchFamily="34" charset="0"/>
                        </a:rPr>
                        <a:t>Ascraeus</a:t>
                      </a:r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 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volcanic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Tallest of the three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0" kern="1200" baseline="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Tharsis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Montes 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2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9532"/>
            <a:ext cx="11996383" cy="1609344"/>
          </a:xfrm>
        </p:spPr>
        <p:txBody>
          <a:bodyPr>
            <a:noAutofit/>
          </a:bodyPr>
          <a:lstStyle/>
          <a:p>
            <a:r>
              <a:rPr lang="en-US" sz="5400" dirty="0">
                <a:latin typeface="Rockwell Condensed" pitchFamily="18" charset="0"/>
                <a:cs typeface="Arial" pitchFamily="34" charset="0"/>
              </a:rPr>
              <a:t>DETERMINIG THE MAXIMUM HEIGHT:FIRST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6262" y="1955543"/>
                <a:ext cx="6567037" cy="3053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540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GB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GB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Arial" pitchFamily="34" charset="0"/>
                            </a:rPr>
                            <m:t>𝑚𝑔</m:t>
                          </m:r>
                        </m:sub>
                      </m:sSub>
                      <m:r>
                        <a:rPr lang="en-GB" sz="54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GB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GB" sz="5400" b="0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Arial" pitchFamily="34" charset="0"/>
                            </a:rPr>
                            <m:t>𝑚𝑒𝑙</m:t>
                          </m:r>
                        </m:sub>
                      </m:sSub>
                    </m:oMath>
                  </m:oMathPara>
                </a14:m>
                <a:endParaRPr lang="en-GB" sz="54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ckwell" pitchFamily="18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54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Arial" pitchFamily="34" charset="0"/>
                      </a:rPr>
                      <m:t>𝜌</m:t>
                    </m:r>
                  </m:oMath>
                </a14:m>
                <a:r>
                  <a:rPr lang="en-GB" sz="5400" b="0" i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ockwell" pitchFamily="18" charset="0"/>
                    <a:cs typeface="Arial" pitchFamily="34" charset="0"/>
                  </a:rPr>
                  <a:t>gh</a:t>
                </a:r>
                <a14:m>
                  <m:oMath xmlns:m="http://schemas.openxmlformats.org/officeDocument/2006/math">
                    <m:r>
                      <a:rPr lang="en-GB" sz="5400" b="0" i="1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GB" sz="5400" b="0" i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ockwell" pitchFamily="18" charset="0"/>
                    <a:cs typeface="Arial" pitchFamily="34" charset="0"/>
                  </a:rPr>
                  <a:t>h=</a:t>
                </a:r>
                <a:r>
                  <a:rPr lang="en-GB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Arial" pitchFamily="34" charset="0"/>
                      </a:rPr>
                      <m:t>𝜌</m:t>
                    </m:r>
                    <m:r>
                      <a:rPr lang="en-GB" sz="5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GB" sz="5400" b="0" i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ockwell" pitchFamily="18" charset="0"/>
                    <a:cs typeface="Arial" pitchFamily="34" charset="0"/>
                  </a:rPr>
                  <a:t>g</a:t>
                </a:r>
                <a:r>
                  <a:rPr lang="el-GR" sz="54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5400">
                        <a:latin typeface="Arial" pitchFamily="34" charset="0"/>
                        <a:cs typeface="Arial" pitchFamily="34" charset="0"/>
                      </a:rPr>
                      <m:t>λ</m:t>
                    </m:r>
                    <m:r>
                      <a:rPr lang="el-GR" sz="54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GB" sz="3600" i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</m:oMath>
                </a14:m>
                <a:r>
                  <a:rPr lang="en-GB" sz="5400" i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ockwell" pitchFamily="18" charset="0"/>
                    <a:cs typeface="Arial" pitchFamily="34" charset="0"/>
                  </a:rPr>
                  <a:t>h</a:t>
                </a:r>
                <a:endParaRPr lang="en-GB" sz="5400" b="0" i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ckwell" pitchFamily="18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80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Rockwell" pitchFamily="18" charset="0"/>
                          <a:cs typeface="Arial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800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Rockwell" pitchFamily="18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8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en-US" sz="800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Rockwell" pitchFamily="18" charset="0"/>
                          <a:cs typeface="Arial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GB" sz="800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Rockwell" pitchFamily="18" charset="0"/>
                          <a:cs typeface="Arial" pitchFamily="34" charset="0"/>
                        </a:rPr>
                        <m:t>g</m:t>
                      </m:r>
                    </m:oMath>
                  </m:oMathPara>
                </a14:m>
                <a:endParaRPr lang="ru-RU" sz="80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2" y="1955543"/>
                <a:ext cx="6567037" cy="30530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676220" y="2543515"/>
            <a:ext cx="5461000" cy="1877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</a:t>
            </a:r>
            <a:r>
              <a:rPr lang="en-US" sz="3200" dirty="0">
                <a:solidFill>
                  <a:schemeClr val="tx1"/>
                </a:solidFill>
              </a:rPr>
              <a:t>-the maximum height of the mountain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𝛌-heat of fusion of rocks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g</a:t>
            </a:r>
            <a:r>
              <a:rPr lang="en-US" sz="3200" dirty="0">
                <a:solidFill>
                  <a:schemeClr val="tx1"/>
                </a:solidFill>
              </a:rPr>
              <a:t>- gravitational acceleration</a:t>
            </a:r>
          </a:p>
        </p:txBody>
      </p:sp>
    </p:spTree>
    <p:extLst>
      <p:ext uri="{BB962C8B-B14F-4D97-AF65-F5344CB8AC3E}">
        <p14:creationId xmlns:p14="http://schemas.microsoft.com/office/powerpoint/2010/main" val="104026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ckwell Condensed" pitchFamily="18" charset="0"/>
              </a:rPr>
              <a:t>COMPARISON(1)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31727"/>
              </p:ext>
            </p:extLst>
          </p:nvPr>
        </p:nvGraphicFramePr>
        <p:xfrm>
          <a:off x="1968204" y="1984940"/>
          <a:ext cx="8556963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NAME OF THE</a:t>
                      </a:r>
                      <a:r>
                        <a:rPr lang="en-GB" baseline="0" dirty="0"/>
                        <a:t> MOUNTAIN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ACTUAL 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MEASURED</a:t>
                      </a:r>
                      <a:r>
                        <a:rPr lang="en-GB" baseline="0" dirty="0"/>
                        <a:t> HEIGHT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Olympus Mons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Rheasilvia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Mons</a:t>
                      </a:r>
                      <a:endParaRPr lang="en-US" b="1" i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ckwell" pitchFamily="18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Equatorial Ridge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Boösaule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Montes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latin typeface="Rockwell" pitchFamily="18" charset="0"/>
                          <a:cs typeface="Arial" pitchFamily="34" charset="0"/>
                        </a:rPr>
                        <a:t>Ascraeus</a:t>
                      </a:r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 Mons</a:t>
                      </a:r>
                    </a:p>
                    <a:p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49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9308" y="120812"/>
                <a:ext cx="11395881" cy="5947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latin typeface="Rockwell Condensed" pitchFamily="18" charset="0"/>
                    <a:cs typeface="Arial" pitchFamily="34" charset="0"/>
                  </a:rPr>
                  <a:t>THE SECOND METHOD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MgX=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𝑚𝑒𝑙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XS  or Mg=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36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𝑚𝑒𝑙</m:t>
                        </m:r>
                      </m:sub>
                    </m:sSub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nS</a:t>
                </a:r>
                <a:r>
                  <a:rPr lang="en-US" sz="36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 </a:t>
                </a:r>
                <a:endParaRPr lang="ru-RU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6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M </a:t>
                </a:r>
                <a:r>
                  <a:rPr lang="en-US" sz="36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&lt;</a:t>
                </a:r>
                <a:r>
                  <a:rPr lang="en-US" sz="36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36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𝑚𝑒𝑙</m:t>
                        </m:r>
                      </m:sub>
                    </m:sSub>
                  </m:oMath>
                </a14:m>
                <a:r>
                  <a:rPr lang="en-US" sz="3600" i="1" dirty="0" err="1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nS</a:t>
                </a:r>
                <a:r>
                  <a:rPr lang="en-US" sz="36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/g </a:t>
                </a:r>
              </a:p>
              <a:p>
                <a:r>
                  <a:rPr lang="en-US" sz="36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M=</a:t>
                </a:r>
                <a:r>
                  <a:rPr lang="en-US" sz="3600" i="1" dirty="0" err="1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hSnm</a:t>
                </a:r>
                <a:r>
                  <a:rPr lang="en-US" sz="36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=</a:t>
                </a:r>
                <a:r>
                  <a:rPr lang="en-US" sz="3600" i="1" dirty="0" err="1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hSnAm</a:t>
                </a:r>
                <a:r>
                  <a:rPr lang="en-US" sz="36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*</a:t>
                </a:r>
                <a:r>
                  <a:rPr lang="en-US" sz="3600" i="1" baseline="-250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p </a:t>
                </a:r>
                <a:endParaRPr lang="en-US" sz="3600" i="1" dirty="0">
                  <a:solidFill>
                    <a:schemeClr val="tx1"/>
                  </a:solidFill>
                  <a:latin typeface="Rockwell" pitchFamily="18" charset="0"/>
                  <a:cs typeface="Arial" pitchFamily="34" charset="0"/>
                </a:endParaRPr>
              </a:p>
              <a:p>
                <a:r>
                  <a:rPr lang="en-US" sz="44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h </a:t>
                </a:r>
                <a:r>
                  <a:rPr lang="en-US" sz="44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&lt;</a:t>
                </a:r>
                <a:r>
                  <a:rPr lang="en-US" sz="44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4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𝑚𝑒𝑙</m:t>
                        </m:r>
                      </m:sub>
                    </m:sSub>
                  </m:oMath>
                </a14:m>
                <a:r>
                  <a:rPr lang="ru-RU" sz="4400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/(А </a:t>
                </a:r>
                <a:r>
                  <a:rPr lang="en-US" sz="44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m**</a:t>
                </a:r>
                <a:r>
                  <a:rPr lang="en-US" sz="4400" i="1" baseline="-25000" dirty="0" err="1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p</a:t>
                </a:r>
                <a:r>
                  <a:rPr lang="en-US" sz="4400" i="1" dirty="0" err="1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g</a:t>
                </a:r>
                <a:r>
                  <a:rPr lang="en-US" sz="44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).</a:t>
                </a:r>
              </a:p>
              <a:p>
                <a:pPr marL="571500" indent="-571500">
                  <a:buFont typeface="Arial" charset="0"/>
                  <a:buChar char="•"/>
                </a:pPr>
                <a:r>
                  <a:rPr lang="en-GB" sz="36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𝑝</m:t>
                        </m:r>
                      </m:sub>
                    </m:sSub>
                    <m:r>
                      <a:rPr lang="en-GB" sz="36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  <m:sSub>
                      <m:sSub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3600" i="1" dirty="0">
                  <a:solidFill>
                    <a:schemeClr val="tx1"/>
                  </a:solidFill>
                  <a:latin typeface="Rockwell" pitchFamily="18" charset="0"/>
                  <a:cs typeface="Arial" pitchFamily="34" charset="0"/>
                </a:endParaRPr>
              </a:p>
              <a:p>
                <a:pPr marL="571500" indent="-571500">
                  <a:buFont typeface="Arial" charset="0"/>
                  <a:buChar char="•"/>
                </a:pPr>
                <a:r>
                  <a:rPr lang="en-GB" sz="3600" i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** m of</a:t>
                </a:r>
                <a:r>
                  <a:rPr lang="en-US" sz="3600" dirty="0">
                    <a:solidFill>
                      <a:schemeClr val="tx1"/>
                    </a:solidFill>
                    <a:latin typeface="Rockwell" pitchFamily="18" charset="0"/>
                  </a:rPr>
                  <a:t> SiO</a:t>
                </a:r>
                <a:r>
                  <a:rPr lang="en-US" sz="3600" baseline="-25000" dirty="0">
                    <a:solidFill>
                      <a:schemeClr val="tx1"/>
                    </a:solidFill>
                    <a:latin typeface="Rockwell" pitchFamily="18" charset="0"/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  <a:latin typeface="Rockwell" pitchFamily="18" charset="0"/>
                  </a:rPr>
                  <a:t> =A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GB" sz="36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b>
                        <m:r>
                          <a:rPr lang="en-GB" sz="36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ru-RU" sz="3600" i="1" dirty="0">
                  <a:latin typeface="Arial" pitchFamily="34" charset="0"/>
                  <a:cs typeface="Arial" pitchFamily="34" charset="0"/>
                </a:endParaRPr>
              </a:p>
              <a:p>
                <a:endParaRPr lang="ru-RU" sz="3600" i="1" dirty="0"/>
              </a:p>
              <a:p>
                <a:endParaRPr lang="en-GB" sz="36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8" y="120812"/>
                <a:ext cx="11395881" cy="5947013"/>
              </a:xfrm>
              <a:prstGeom prst="rect">
                <a:avLst/>
              </a:prstGeom>
              <a:blipFill rotWithShape="1">
                <a:blip r:embed="rId2"/>
                <a:stretch>
                  <a:fillRect l="-3264" t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81" y="349412"/>
            <a:ext cx="4622921" cy="39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99100" y="4411176"/>
                <a:ext cx="5676900" cy="23071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2400" b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h- </a:t>
                </a:r>
                <a:r>
                  <a:rPr lang="en-GB" sz="24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the max height;</a:t>
                </a:r>
              </a:p>
              <a:p>
                <a:r>
                  <a:rPr lang="en-GB" sz="2400" b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M</a:t>
                </a:r>
                <a:r>
                  <a:rPr lang="en-GB" sz="24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- the mass;</a:t>
                </a:r>
              </a:p>
              <a:p>
                <a:r>
                  <a:rPr lang="en-GB" sz="2400" b="1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g</a:t>
                </a:r>
                <a:r>
                  <a:rPr lang="en-GB" sz="24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- gravitational acceleration;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GB" sz="2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𝐦𝐞𝐥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- melting energy;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X-the mountain sinks by  this height;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N-the number of </a:t>
                </a:r>
                <a:r>
                  <a:rPr lang="en-GB" sz="2400" dirty="0" err="1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moleculs</a:t>
                </a:r>
                <a:r>
                  <a:rPr lang="en-GB" sz="2400" dirty="0">
                    <a:solidFill>
                      <a:schemeClr val="tx1"/>
                    </a:solidFill>
                    <a:latin typeface="Rockwell" pitchFamily="18" charset="0"/>
                    <a:cs typeface="Arial" pitchFamily="34" charset="0"/>
                  </a:rPr>
                  <a:t>;</a:t>
                </a:r>
              </a:p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S-area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100" y="4411176"/>
                <a:ext cx="5676900" cy="2307124"/>
              </a:xfrm>
              <a:prstGeom prst="rect">
                <a:avLst/>
              </a:prstGeom>
              <a:blipFill rotWithShape="1">
                <a:blip r:embed="rId4"/>
                <a:stretch>
                  <a:fillRect l="-1390" t="-7330" b="-91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11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ckwell Condensed" pitchFamily="18" charset="0"/>
              </a:rPr>
              <a:t>COMPARISON(2)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39208"/>
              </p:ext>
            </p:extLst>
          </p:nvPr>
        </p:nvGraphicFramePr>
        <p:xfrm>
          <a:off x="1817518" y="1606498"/>
          <a:ext cx="8556963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NAME OF THE</a:t>
                      </a:r>
                      <a:r>
                        <a:rPr lang="en-GB" baseline="0" dirty="0"/>
                        <a:t> MOUNTAIN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ACTUAL HEIGHT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MEASURED</a:t>
                      </a:r>
                      <a:r>
                        <a:rPr lang="en-GB" baseline="0" dirty="0"/>
                        <a:t> HEIGHT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Olympus Mons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Rheasilvia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Mons</a:t>
                      </a:r>
                      <a:endParaRPr lang="en-US" b="1" i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ockwell" pitchFamily="18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Equatorial Ridge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Boösaule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Rockwell" pitchFamily="18" charset="0"/>
                          <a:ea typeface="+mn-ea"/>
                          <a:cs typeface="Arial" pitchFamily="34" charset="0"/>
                        </a:rPr>
                        <a:t> Montes</a:t>
                      </a:r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latin typeface="Rockwell" pitchFamily="18" charset="0"/>
                          <a:cs typeface="Arial" pitchFamily="34" charset="0"/>
                        </a:rPr>
                        <a:t>Ascraeus</a:t>
                      </a:r>
                      <a:r>
                        <a:rPr lang="en-US" b="1" dirty="0">
                          <a:latin typeface="Rockwell" pitchFamily="18" charset="0"/>
                          <a:cs typeface="Arial" pitchFamily="34" charset="0"/>
                        </a:rPr>
                        <a:t> Mons</a:t>
                      </a:r>
                    </a:p>
                    <a:p>
                      <a:endParaRPr lang="en-US" b="1" dirty="0">
                        <a:latin typeface="Rockwell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177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20026</TotalTime>
  <Words>495</Words>
  <Application>Microsoft Office PowerPoint</Application>
  <PresentationFormat>Широкоэкранный</PresentationFormat>
  <Paragraphs>149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Rockwell</vt:lpstr>
      <vt:lpstr>Rockwell Condensed</vt:lpstr>
      <vt:lpstr>Тема Office</vt:lpstr>
      <vt:lpstr>2.MOUNTAINS</vt:lpstr>
      <vt:lpstr>THE TASK What are the tallest mountains in the Solar system? Propose and analyse the theoretical models that can allow predicting the maximum attitudes of mountains on various celestial bodies</vt:lpstr>
      <vt:lpstr>INTRODUCTION:WHAT IS THE MOUNTAIN?</vt:lpstr>
      <vt:lpstr>Презентация PowerPoint</vt:lpstr>
      <vt:lpstr>THE TALLEST MOUNTAINS IN THE SOLAR SYSTEM </vt:lpstr>
      <vt:lpstr>DETERMINIG THE MAXIMUM HEIGHT:FIRST METHOD</vt:lpstr>
      <vt:lpstr>COMPARISON(1)</vt:lpstr>
      <vt:lpstr>Презентация PowerPoint</vt:lpstr>
      <vt:lpstr>COMPARISON(2)</vt:lpstr>
      <vt:lpstr>Презентация PowerPoint</vt:lpstr>
      <vt:lpstr>COMPARISON(3)</vt:lpstr>
      <vt:lpstr>Презентация PowerPoint</vt:lpstr>
      <vt:lpstr>COMPARISON(4)</vt:lpstr>
      <vt:lpstr>SOLVING</vt:lpstr>
      <vt:lpstr>Презентация PowerPoint</vt:lpstr>
      <vt:lpstr>CONCLUSION</vt:lpstr>
      <vt:lpstr>THANK YOU FOR ATTENTION!</vt:lpstr>
      <vt:lpstr>USED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MOUNTAINS</dc:title>
  <dc:creator>Nanobana Luna</dc:creator>
  <cp:lastModifiedBy>Пользователь</cp:lastModifiedBy>
  <cp:revision>70</cp:revision>
  <dcterms:created xsi:type="dcterms:W3CDTF">2019-02-10T09:12:22Z</dcterms:created>
  <dcterms:modified xsi:type="dcterms:W3CDTF">2019-07-28T05:43:40Z</dcterms:modified>
</cp:coreProperties>
</file>