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322" r:id="rId2"/>
    <p:sldId id="257" r:id="rId3"/>
    <p:sldId id="258" r:id="rId4"/>
    <p:sldId id="259" r:id="rId5"/>
    <p:sldId id="318" r:id="rId6"/>
    <p:sldId id="308" r:id="rId7"/>
    <p:sldId id="307" r:id="rId8"/>
    <p:sldId id="260" r:id="rId9"/>
    <p:sldId id="309" r:id="rId10"/>
    <p:sldId id="310" r:id="rId11"/>
    <p:sldId id="312" r:id="rId12"/>
    <p:sldId id="311" r:id="rId13"/>
    <p:sldId id="313" r:id="rId14"/>
    <p:sldId id="314" r:id="rId15"/>
    <p:sldId id="315" r:id="rId16"/>
    <p:sldId id="319" r:id="rId17"/>
    <p:sldId id="316" r:id="rId18"/>
    <p:sldId id="317" r:id="rId19"/>
    <p:sldId id="320" r:id="rId20"/>
    <p:sldId id="323" r:id="rId21"/>
    <p:sldId id="301" r:id="rId22"/>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026" autoAdjust="0"/>
    <p:restoredTop sz="56762" autoAdjust="0"/>
  </p:normalViewPr>
  <p:slideViewPr>
    <p:cSldViewPr snapToGrid="0">
      <p:cViewPr varScale="1">
        <p:scale>
          <a:sx n="74" d="100"/>
          <a:sy n="74" d="100"/>
        </p:scale>
        <p:origin x="-1032" y="-90"/>
      </p:cViewPr>
      <p:guideLst>
        <p:guide orient="horz" pos="2160"/>
        <p:guide pos="2880"/>
      </p:guideLst>
    </p:cSldViewPr>
  </p:slideViewPr>
  <p:outlineViewPr>
    <p:cViewPr>
      <p:scale>
        <a:sx n="33" d="100"/>
        <a:sy n="33" d="100"/>
      </p:scale>
      <p:origin x="0" y="-13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E157222-105D-42D7-A185-8FD0EE814264}" type="datetimeFigureOut">
              <a:rPr lang="ru-RU"/>
              <a:pPr/>
              <a:t>19.08.2019</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8060DFB-A375-44D6-BE4C-1D0EE138A4F4}" type="slidenum">
              <a:rPr lang="ru-RU"/>
              <a:pPr/>
              <a:t>‹#›</a:t>
            </a:fld>
            <a:endParaRPr lang="ru-RU"/>
          </a:p>
        </p:txBody>
      </p:sp>
    </p:spTree>
    <p:extLst>
      <p:ext uri="{BB962C8B-B14F-4D97-AF65-F5344CB8AC3E}">
        <p14:creationId xmlns:p14="http://schemas.microsoft.com/office/powerpoint/2010/main" val="4687054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650C1138-22B4-460B-BB05-847E21997EC1}" type="datetimeFigureOut">
              <a:rPr lang="ru-RU"/>
              <a:pPr/>
              <a:t>19.08.2019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690071A-3B57-4ABF-A634-B3DF7D1A47D9}" type="slidenum">
              <a:rPr lang="ru-RU"/>
              <a:pPr/>
              <a:t>‹#›</a:t>
            </a:fld>
            <a:endParaRPr lang="ru-RU"/>
          </a:p>
        </p:txBody>
      </p:sp>
    </p:spTree>
    <p:extLst>
      <p:ext uri="{BB962C8B-B14F-4D97-AF65-F5344CB8AC3E}">
        <p14:creationId xmlns:p14="http://schemas.microsoft.com/office/powerpoint/2010/main" val="58870469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fld id="{043156C3-4C2F-4750-8010-184735084231}" type="datetime1">
              <a:rPr lang="ru-RU" smtClean="0"/>
              <a:t>19.08.2019</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39FBB7C-ABC8-4A4B-B949-60BC59AC57DC}"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C0D86C7A-2FE7-44B2-BD7C-B55E1B8D4B84}" type="datetime1">
              <a:rPr lang="ru-RU" smtClean="0"/>
              <a:t>19.08.2019</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DDD12AA3-0327-4603-8F35-D98CB8A77DDC}"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057A6DA7-8FE6-44C2-AD15-E98236609677}" type="datetime1">
              <a:rPr lang="ru-RU" smtClean="0"/>
              <a:t>19.08.2019</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153500C6-43EF-44BF-9F12-82796302E441}"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fld id="{41E0DC08-DD33-4666-BD7B-DD5C2C53269D}" type="datetime1">
              <a:rPr lang="ru-RU" smtClean="0"/>
              <a:t>19.08.2019</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5B407F4C-393F-4837-96B1-A6D827CCDB3D}"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fld id="{5A8832CC-677C-401C-B3CA-A8C737C631F9}" type="datetime1">
              <a:rPr lang="ru-RU" smtClean="0"/>
              <a:t>19.08.2019</a:t>
            </a:fld>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B5170D70-71C7-49BA-9C96-DD5108C634E4}"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fld id="{0FDE4509-1DDE-4261-B62A-4A069A2A674F}" type="datetime1">
              <a:rPr lang="ru-RU" smtClean="0"/>
              <a:t>19.08.2019</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1D577164-D778-4FCB-91BC-85ECF8C7DACD}"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fld id="{D68362D2-5208-40B6-A52A-15CE8265FD74}" type="datetime1">
              <a:rPr lang="ru-RU" smtClean="0"/>
              <a:t>19.08.2019</a:t>
            </a:fld>
            <a:endParaRPr lang="ru-RU"/>
          </a:p>
        </p:txBody>
      </p:sp>
      <p:sp>
        <p:nvSpPr>
          <p:cNvPr id="8" name="Footer Placeholder 4"/>
          <p:cNvSpPr>
            <a:spLocks noGrp="1"/>
          </p:cNvSpPr>
          <p:nvPr>
            <p:ph type="ftr" sz="quarter" idx="11"/>
          </p:nvPr>
        </p:nvSpPr>
        <p:spPr/>
        <p:txBody>
          <a:bodyPr/>
          <a:lstStyle>
            <a:lvl1pPr>
              <a:defRPr/>
            </a:lvl1pPr>
          </a:lstStyle>
          <a:p>
            <a:endParaRPr lang="ru-RU"/>
          </a:p>
        </p:txBody>
      </p:sp>
      <p:sp>
        <p:nvSpPr>
          <p:cNvPr id="9" name="Slide Number Placeholder 5"/>
          <p:cNvSpPr>
            <a:spLocks noGrp="1"/>
          </p:cNvSpPr>
          <p:nvPr>
            <p:ph type="sldNum" sz="quarter" idx="12"/>
          </p:nvPr>
        </p:nvSpPr>
        <p:spPr/>
        <p:txBody>
          <a:bodyPr/>
          <a:lstStyle>
            <a:lvl1pPr>
              <a:defRPr/>
            </a:lvl1pPr>
          </a:lstStyle>
          <a:p>
            <a:fld id="{453A3F8D-01C4-45FC-A394-5193FE87AA3C}"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fld id="{A807DB9F-BF15-45AD-B942-4ACA705F9417}" type="datetime1">
              <a:rPr lang="ru-RU" smtClean="0"/>
              <a:t>19.08.2019</a:t>
            </a:fld>
            <a:endParaRPr lang="ru-RU"/>
          </a:p>
        </p:txBody>
      </p:sp>
      <p:sp>
        <p:nvSpPr>
          <p:cNvPr id="4" name="Footer Placeholder 4"/>
          <p:cNvSpPr>
            <a:spLocks noGrp="1"/>
          </p:cNvSpPr>
          <p:nvPr>
            <p:ph type="ftr" sz="quarter" idx="11"/>
          </p:nvPr>
        </p:nvSpPr>
        <p:spPr/>
        <p:txBody>
          <a:bodyPr/>
          <a:lstStyle>
            <a:lvl1pPr>
              <a:defRPr/>
            </a:lvl1pPr>
          </a:lstStyle>
          <a:p>
            <a:endParaRPr lang="ru-RU"/>
          </a:p>
        </p:txBody>
      </p:sp>
      <p:sp>
        <p:nvSpPr>
          <p:cNvPr id="5" name="Slide Number Placeholder 5"/>
          <p:cNvSpPr>
            <a:spLocks noGrp="1"/>
          </p:cNvSpPr>
          <p:nvPr>
            <p:ph type="sldNum" sz="quarter" idx="12"/>
          </p:nvPr>
        </p:nvSpPr>
        <p:spPr/>
        <p:txBody>
          <a:bodyPr/>
          <a:lstStyle>
            <a:lvl1pPr>
              <a:defRPr/>
            </a:lvl1pPr>
          </a:lstStyle>
          <a:p>
            <a:fld id="{58BBA487-F9AF-4076-9F5A-C0ED7A11C1C2}"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52FBEC3-1AF2-4826-AE72-4734C4FF91E0}" type="datetime1">
              <a:rPr lang="ru-RU" smtClean="0"/>
              <a:t>19.08.2019</a:t>
            </a:fld>
            <a:endParaRPr lang="ru-RU"/>
          </a:p>
        </p:txBody>
      </p:sp>
      <p:sp>
        <p:nvSpPr>
          <p:cNvPr id="3" name="Footer Placeholder 4"/>
          <p:cNvSpPr>
            <a:spLocks noGrp="1"/>
          </p:cNvSpPr>
          <p:nvPr>
            <p:ph type="ftr" sz="quarter" idx="11"/>
          </p:nvPr>
        </p:nvSpPr>
        <p:spPr/>
        <p:txBody>
          <a:bodyPr/>
          <a:lstStyle>
            <a:lvl1pPr>
              <a:defRPr/>
            </a:lvl1pPr>
          </a:lstStyle>
          <a:p>
            <a:endParaRPr lang="ru-RU"/>
          </a:p>
        </p:txBody>
      </p:sp>
      <p:sp>
        <p:nvSpPr>
          <p:cNvPr id="4" name="Slide Number Placeholder 5"/>
          <p:cNvSpPr>
            <a:spLocks noGrp="1"/>
          </p:cNvSpPr>
          <p:nvPr>
            <p:ph type="sldNum" sz="quarter" idx="12"/>
          </p:nvPr>
        </p:nvSpPr>
        <p:spPr/>
        <p:txBody>
          <a:bodyPr/>
          <a:lstStyle>
            <a:lvl1pPr>
              <a:defRPr/>
            </a:lvl1pPr>
          </a:lstStyle>
          <a:p>
            <a:fld id="{7A04E21C-0FE6-4EAE-A755-D1E4E8634571}"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3125C672-1490-4BDB-9155-4D33CC7150C1}" type="datetime1">
              <a:rPr lang="ru-RU" smtClean="0"/>
              <a:t>19.08.2019</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5749DF36-DF2A-48AE-874C-E19779801452}"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fld id="{8E472513-A232-4C52-A12E-D69FCE305F91}" type="datetime1">
              <a:rPr lang="ru-RU" smtClean="0"/>
              <a:t>19.08.2019</a:t>
            </a:fld>
            <a:endParaRPr lang="ru-RU"/>
          </a:p>
        </p:txBody>
      </p:sp>
      <p:sp>
        <p:nvSpPr>
          <p:cNvPr id="6" name="Footer Placeholder 4"/>
          <p:cNvSpPr>
            <a:spLocks noGrp="1"/>
          </p:cNvSpPr>
          <p:nvPr>
            <p:ph type="ftr" sz="quarter" idx="11"/>
          </p:nvPr>
        </p:nvSpPr>
        <p:spPr/>
        <p:txBody>
          <a:bodyPr/>
          <a:lstStyle>
            <a:lvl1pPr>
              <a:defRPr/>
            </a:lvl1pPr>
          </a:lstStyle>
          <a:p>
            <a:endParaRPr lang="ru-RU"/>
          </a:p>
        </p:txBody>
      </p:sp>
      <p:sp>
        <p:nvSpPr>
          <p:cNvPr id="7" name="Slide Number Placeholder 5"/>
          <p:cNvSpPr>
            <a:spLocks noGrp="1"/>
          </p:cNvSpPr>
          <p:nvPr>
            <p:ph type="sldNum" sz="quarter" idx="12"/>
          </p:nvPr>
        </p:nvSpPr>
        <p:spPr/>
        <p:txBody>
          <a:bodyPr/>
          <a:lstStyle>
            <a:lvl1pPr>
              <a:defRPr/>
            </a:lvl1pPr>
          </a:lstStyle>
          <a:p>
            <a:fld id="{A3E7D2BA-14EF-471B-8CB3-A6584E391228}"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9D374FCF-1D64-4725-A02C-89F60FC73572}" type="datetime1">
              <a:rPr lang="ru-RU" smtClean="0"/>
              <a:t>19.08.2019</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7638BFC-C376-4816-8484-DAC8A71ADAB8}"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nmk@mail.r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hnmk@mail.r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313" y="3644900"/>
            <a:ext cx="4733925" cy="2952750"/>
          </a:xfrm>
          <a:prstGeom prst="rect">
            <a:avLst/>
          </a:prstGeom>
          <a:noFill/>
          <a:ln w="9525">
            <a:noFill/>
            <a:miter lim="800000"/>
            <a:headEnd/>
            <a:tailEnd/>
          </a:ln>
        </p:spPr>
      </p:pic>
      <p:sp>
        <p:nvSpPr>
          <p:cNvPr id="2052" name="Shape 60"/>
          <p:cNvSpPr txBox="1">
            <a:spLocks noChangeArrowheads="1"/>
          </p:cNvSpPr>
          <p:nvPr/>
        </p:nvSpPr>
        <p:spPr bwMode="auto">
          <a:xfrm>
            <a:off x="1303338" y="1643063"/>
            <a:ext cx="6537325" cy="1600200"/>
          </a:xfrm>
          <a:prstGeom prst="rect">
            <a:avLst/>
          </a:prstGeom>
          <a:noFill/>
          <a:ln w="9525">
            <a:noFill/>
            <a:miter lim="800000"/>
            <a:headEnd/>
            <a:tailEnd/>
          </a:ln>
        </p:spPr>
        <p:txBody>
          <a:bodyPr lIns="45700" tIns="45700" rIns="45700" bIns="45700"/>
          <a:lstStyle/>
          <a:p>
            <a:pPr algn="ctr">
              <a:buClr>
                <a:srgbClr val="0F253F"/>
              </a:buClr>
              <a:buSzPts val="4000"/>
            </a:pPr>
            <a:r>
              <a:rPr lang="en-US" sz="4400" b="1" u="sng" dirty="0">
                <a:solidFill>
                  <a:srgbClr val="002060"/>
                </a:solidFill>
                <a:latin typeface="Times New Roman" pitchFamily="18" charset="0"/>
                <a:cs typeface="Times New Roman" pitchFamily="18" charset="0"/>
                <a:sym typeface="Times New Roman" pitchFamily="18" charset="0"/>
              </a:rPr>
              <a:t>Problem № 2</a:t>
            </a:r>
            <a:br>
              <a:rPr lang="en-US" sz="4400" b="1" u="sng" dirty="0">
                <a:solidFill>
                  <a:srgbClr val="002060"/>
                </a:solidFill>
                <a:latin typeface="Times New Roman" pitchFamily="18" charset="0"/>
                <a:cs typeface="Times New Roman" pitchFamily="18" charset="0"/>
                <a:sym typeface="Times New Roman" pitchFamily="18" charset="0"/>
              </a:rPr>
            </a:br>
            <a:r>
              <a:rPr lang="en-US" sz="4400" b="1" dirty="0" smtClean="0">
                <a:solidFill>
                  <a:srgbClr val="002060"/>
                </a:solidFill>
                <a:latin typeface="Times New Roman" pitchFamily="18" charset="0"/>
                <a:cs typeface="Times New Roman" pitchFamily="18" charset="0"/>
                <a:sym typeface="Times New Roman" pitchFamily="18" charset="0"/>
              </a:rPr>
              <a:t>«</a:t>
            </a:r>
            <a:r>
              <a:rPr lang="en-US" altLang="ru-RU" sz="4400" b="1" dirty="0" smtClean="0">
                <a:solidFill>
                  <a:srgbClr val="002060"/>
                </a:solidFill>
                <a:latin typeface="Times New Roman" pitchFamily="18" charset="0"/>
                <a:cs typeface="Times New Roman" pitchFamily="18" charset="0"/>
              </a:rPr>
              <a:t>Mountains</a:t>
            </a:r>
            <a:r>
              <a:rPr lang="en-US" sz="4400" b="1" dirty="0" smtClean="0">
                <a:solidFill>
                  <a:srgbClr val="002060"/>
                </a:solidFill>
                <a:latin typeface="Times New Roman" pitchFamily="18" charset="0"/>
                <a:cs typeface="Times New Roman" pitchFamily="18" charset="0"/>
                <a:sym typeface="Times New Roman" pitchFamily="18" charset="0"/>
              </a:rPr>
              <a:t>»</a:t>
            </a:r>
            <a:endParaRPr lang="ru-RU" sz="2000" dirty="0">
              <a:solidFill>
                <a:srgbClr val="002060"/>
              </a:solidFill>
            </a:endParaRPr>
          </a:p>
        </p:txBody>
      </p:sp>
      <p:sp>
        <p:nvSpPr>
          <p:cNvPr id="2053" name="Shape 59"/>
          <p:cNvSpPr txBox="1">
            <a:spLocks noChangeArrowheads="1"/>
          </p:cNvSpPr>
          <p:nvPr/>
        </p:nvSpPr>
        <p:spPr bwMode="auto">
          <a:xfrm>
            <a:off x="563438" y="3501008"/>
            <a:ext cx="8401050" cy="3024460"/>
          </a:xfrm>
          <a:prstGeom prst="rect">
            <a:avLst/>
          </a:prstGeom>
          <a:noFill/>
          <a:ln w="9525">
            <a:noFill/>
            <a:miter lim="800000"/>
            <a:headEnd/>
            <a:tailEnd/>
          </a:ln>
        </p:spPr>
        <p:txBody>
          <a:bodyPr lIns="45700" tIns="45700" rIns="45700" bIns="45700"/>
          <a:lstStyle/>
          <a:p>
            <a:pPr marL="342900" indent="-342900" algn="r">
              <a:buClr>
                <a:srgbClr val="000000"/>
              </a:buClr>
              <a:buSzPts val="3600"/>
              <a:buFont typeface="Times New Roman" pitchFamily="18" charset="0"/>
              <a:buNone/>
            </a:pPr>
            <a:r>
              <a:rPr lang="en-US" sz="3800" b="1" i="1" dirty="0" err="1" smtClean="0">
                <a:solidFill>
                  <a:srgbClr val="000000"/>
                </a:solidFill>
                <a:latin typeface="Times New Roman" pitchFamily="18" charset="0"/>
                <a:cs typeface="Times New Roman" pitchFamily="18" charset="0"/>
                <a:sym typeface="Times New Roman" pitchFamily="18" charset="0"/>
              </a:rPr>
              <a:t>Daria</a:t>
            </a:r>
            <a:r>
              <a:rPr lang="en-US" sz="3800" b="1" i="1" dirty="0" smtClean="0">
                <a:solidFill>
                  <a:srgbClr val="000000"/>
                </a:solidFill>
                <a:latin typeface="Times New Roman" pitchFamily="18" charset="0"/>
                <a:cs typeface="Times New Roman" pitchFamily="18" charset="0"/>
                <a:sym typeface="Times New Roman" pitchFamily="18" charset="0"/>
              </a:rPr>
              <a:t> </a:t>
            </a:r>
            <a:r>
              <a:rPr lang="en-US" sz="3800" b="1" i="1" dirty="0" err="1" smtClean="0">
                <a:solidFill>
                  <a:srgbClr val="000000"/>
                </a:solidFill>
                <a:latin typeface="Times New Roman" pitchFamily="18" charset="0"/>
                <a:cs typeface="Times New Roman" pitchFamily="18" charset="0"/>
                <a:sym typeface="Times New Roman" pitchFamily="18" charset="0"/>
              </a:rPr>
              <a:t>Metel</a:t>
            </a:r>
            <a:endParaRPr lang="ru-RU" sz="3800" b="1" i="1" dirty="0">
              <a:solidFill>
                <a:srgbClr val="000000"/>
              </a:solidFill>
              <a:latin typeface="Times New Roman" pitchFamily="18" charset="0"/>
              <a:cs typeface="Times New Roman" pitchFamily="18" charset="0"/>
              <a:sym typeface="Times New Roman" pitchFamily="18" charset="0"/>
            </a:endParaRPr>
          </a:p>
          <a:p>
            <a:pPr marL="342900" indent="-342900" algn="r">
              <a:buClr>
                <a:srgbClr val="000000"/>
              </a:buClr>
              <a:buSzPts val="3600"/>
              <a:buFont typeface="Times New Roman" pitchFamily="18" charset="0"/>
              <a:buNone/>
            </a:pPr>
            <a:endParaRPr lang="ru-RU" sz="3600" b="1" i="1" dirty="0">
              <a:solidFill>
                <a:srgbClr val="000000"/>
              </a:solidFill>
              <a:latin typeface="Times New Roman" pitchFamily="18" charset="0"/>
              <a:cs typeface="Times New Roman" pitchFamily="18" charset="0"/>
              <a:sym typeface="Times New Roman" pitchFamily="18" charset="0"/>
            </a:endParaRPr>
          </a:p>
          <a:p>
            <a:pPr marL="342900" indent="-342900" algn="r">
              <a:buClr>
                <a:srgbClr val="000000"/>
              </a:buClr>
              <a:buSzPts val="3600"/>
              <a:buFont typeface="Times New Roman" pitchFamily="18" charset="0"/>
              <a:buNone/>
            </a:pPr>
            <a:r>
              <a:rPr lang="en-US" sz="3600" b="1" i="1" dirty="0">
                <a:solidFill>
                  <a:srgbClr val="000000"/>
                </a:solidFill>
                <a:latin typeface="Times New Roman" pitchFamily="18" charset="0"/>
                <a:cs typeface="Times New Roman" pitchFamily="18" charset="0"/>
                <a:sym typeface="Times New Roman" pitchFamily="18" charset="0"/>
              </a:rPr>
              <a:t>Team </a:t>
            </a:r>
            <a:r>
              <a:rPr lang="ru-RU" sz="3600" b="1" i="1" dirty="0" smtClean="0">
                <a:solidFill>
                  <a:srgbClr val="000000"/>
                </a:solidFill>
                <a:latin typeface="Times New Roman" pitchFamily="18" charset="0"/>
                <a:cs typeface="Times New Roman" pitchFamily="18" charset="0"/>
                <a:sym typeface="Times New Roman" pitchFamily="18" charset="0"/>
              </a:rPr>
              <a:t>«</a:t>
            </a:r>
            <a:r>
              <a:rPr lang="en-US" sz="3600" b="1" i="1" dirty="0" smtClean="0">
                <a:solidFill>
                  <a:srgbClr val="000000"/>
                </a:solidFill>
                <a:latin typeface="Times New Roman" pitchFamily="18" charset="0"/>
                <a:cs typeface="Times New Roman" pitchFamily="18" charset="0"/>
                <a:sym typeface="Times New Roman" pitchFamily="18" charset="0"/>
              </a:rPr>
              <a:t>Element»</a:t>
            </a:r>
            <a:endParaRPr lang="ru-RU" b="1" i="1" dirty="0"/>
          </a:p>
          <a:p>
            <a:pPr marL="342900" indent="-342900" algn="r">
              <a:spcBef>
                <a:spcPts val="800"/>
              </a:spcBef>
              <a:buClr>
                <a:srgbClr val="000000"/>
              </a:buClr>
              <a:buSzPts val="3600"/>
              <a:buFont typeface="Times New Roman" pitchFamily="18" charset="0"/>
              <a:buNone/>
            </a:pPr>
            <a:r>
              <a:rPr lang="en-US" sz="3600" b="1" i="1" dirty="0">
                <a:solidFill>
                  <a:srgbClr val="000000"/>
                </a:solidFill>
                <a:latin typeface="Times New Roman" pitchFamily="18" charset="0"/>
                <a:cs typeface="Times New Roman" pitchFamily="18" charset="0"/>
                <a:sym typeface="Times New Roman" pitchFamily="18" charset="0"/>
              </a:rPr>
              <a:t>Russia, Novosibirsk</a:t>
            </a:r>
            <a:endParaRPr lang="ru-RU" sz="3600" b="1" i="1" dirty="0">
              <a:solidFill>
                <a:srgbClr val="000000"/>
              </a:solidFill>
              <a:latin typeface="Times New Roman" pitchFamily="18" charset="0"/>
              <a:cs typeface="Times New Roman" pitchFamily="18" charset="0"/>
              <a:sym typeface="Times New Roman" pitchFamily="18" charset="0"/>
            </a:endParaRPr>
          </a:p>
          <a:p>
            <a:pPr marL="342900" indent="-342900" algn="r">
              <a:spcBef>
                <a:spcPts val="800"/>
              </a:spcBef>
              <a:buClr>
                <a:srgbClr val="0000FF"/>
              </a:buClr>
              <a:buSzPts val="3600"/>
              <a:buFont typeface="Times New Roman" pitchFamily="18" charset="0"/>
              <a:buNone/>
            </a:pPr>
            <a:r>
              <a:rPr lang="en-US" sz="3600" b="1" i="1" u="sng" dirty="0">
                <a:solidFill>
                  <a:schemeClr val="hlink"/>
                </a:solidFill>
                <a:latin typeface="Times New Roman" pitchFamily="18" charset="0"/>
                <a:cs typeface="Times New Roman" pitchFamily="18" charset="0"/>
                <a:sym typeface="Times New Roman" pitchFamily="18" charset="0"/>
                <a:hlinkClick r:id="rId3"/>
              </a:rPr>
              <a:t>chnmk@mail.ru</a:t>
            </a:r>
            <a:r>
              <a:rPr lang="en-US" sz="3600" b="1" i="1" dirty="0">
                <a:solidFill>
                  <a:srgbClr val="000000"/>
                </a:solidFill>
                <a:latin typeface="Times New Roman" pitchFamily="18" charset="0"/>
                <a:cs typeface="Times New Roman" pitchFamily="18" charset="0"/>
                <a:sym typeface="Times New Roman" pitchFamily="18" charset="0"/>
              </a:rPr>
              <a:t> </a:t>
            </a:r>
            <a:endParaRPr lang="ru-RU" dirty="0"/>
          </a:p>
        </p:txBody>
      </p:sp>
      <p:sp>
        <p:nvSpPr>
          <p:cNvPr id="2054" name="TextBox 7"/>
          <p:cNvSpPr txBox="1">
            <a:spLocks noChangeArrowheads="1"/>
          </p:cNvSpPr>
          <p:nvPr/>
        </p:nvSpPr>
        <p:spPr bwMode="auto">
          <a:xfrm>
            <a:off x="1123950" y="230733"/>
            <a:ext cx="6896100" cy="461963"/>
          </a:xfrm>
          <a:prstGeom prst="rect">
            <a:avLst/>
          </a:prstGeom>
          <a:noFill/>
          <a:ln w="9525">
            <a:noFill/>
            <a:miter lim="800000"/>
            <a:headEnd/>
            <a:tailEnd/>
          </a:ln>
        </p:spPr>
        <p:txBody>
          <a:bodyPr>
            <a:spAutoFit/>
          </a:bodyPr>
          <a:lstStyle/>
          <a:p>
            <a:pPr algn="ctr"/>
            <a:r>
              <a:rPr lang="en-US" sz="2400" i="1" dirty="0">
                <a:latin typeface="Times New Roman" pitchFamily="18" charset="0"/>
                <a:cs typeface="Times New Roman" pitchFamily="18" charset="0"/>
              </a:rPr>
              <a:t>The </a:t>
            </a:r>
            <a:r>
              <a:rPr lang="ru-RU" sz="2400" i="1" dirty="0" smtClean="0">
                <a:latin typeface="Times New Roman" pitchFamily="18" charset="0"/>
                <a:cs typeface="Times New Roman" pitchFamily="18" charset="0"/>
              </a:rPr>
              <a:t>7</a:t>
            </a:r>
            <a:r>
              <a:rPr lang="en-US" sz="2400" i="1" baseline="30000" dirty="0" err="1"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International Young Naturalists' Tournament</a:t>
            </a:r>
            <a:r>
              <a:rPr lang="ru-RU" sz="2400" i="1" dirty="0">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5"/>
          <p:cNvSpPr>
            <a:spLocks noChangeArrowheads="1"/>
          </p:cNvSpPr>
          <p:nvPr/>
        </p:nvSpPr>
        <p:spPr bwMode="auto">
          <a:xfrm>
            <a:off x="163513" y="776288"/>
            <a:ext cx="8772525" cy="1570037"/>
          </a:xfrm>
          <a:prstGeom prst="rect">
            <a:avLst/>
          </a:prstGeom>
          <a:noFill/>
          <a:ln w="9525">
            <a:noFill/>
            <a:miter lim="800000"/>
            <a:headEnd/>
            <a:tailEnd/>
          </a:ln>
        </p:spPr>
        <p:txBody>
          <a:bodyPr>
            <a:spAutoFit/>
          </a:bodyPr>
          <a:lstStyle/>
          <a:p>
            <a:pPr algn="just"/>
            <a:r>
              <a:rPr lang="en-US" altLang="ru-RU" sz="2400" dirty="0">
                <a:latin typeface="Times New Roman" pitchFamily="18" charset="0"/>
                <a:cs typeface="Times New Roman" pitchFamily="18" charset="0"/>
              </a:rPr>
              <a:t>In a more general case, when the terminator lies far from the center of the moon's disk, P (the distance from the object to the terminator) will look smaller in the photo due to the fact that it will be observed at an angle (as well as the shadow).</a:t>
            </a:r>
            <a:r>
              <a:rPr lang="ru-RU" altLang="ru-RU" sz="2400" dirty="0">
                <a:latin typeface="Times New Roman" pitchFamily="18" charset="0"/>
                <a:cs typeface="Times New Roman" pitchFamily="18" charset="0"/>
              </a:rPr>
              <a:t> </a:t>
            </a:r>
          </a:p>
        </p:txBody>
      </p:sp>
      <p:pic>
        <p:nvPicPr>
          <p:cNvPr id="24579" name="Изображение 5"/>
          <p:cNvPicPr>
            <a:picLocks noChangeAspect="1" noChangeArrowheads="1"/>
          </p:cNvPicPr>
          <p:nvPr/>
        </p:nvPicPr>
        <p:blipFill>
          <a:blip r:embed="rId2" cstate="print"/>
          <a:srcRect/>
          <a:stretch>
            <a:fillRect/>
          </a:stretch>
        </p:blipFill>
        <p:spPr bwMode="auto">
          <a:xfrm>
            <a:off x="333375" y="2344738"/>
            <a:ext cx="2900363" cy="4222750"/>
          </a:xfrm>
          <a:prstGeom prst="rect">
            <a:avLst/>
          </a:prstGeom>
          <a:noFill/>
          <a:ln w="9525">
            <a:noFill/>
            <a:miter lim="800000"/>
            <a:headEnd/>
            <a:tailEnd/>
          </a:ln>
        </p:spPr>
      </p:pic>
      <p:pic>
        <p:nvPicPr>
          <p:cNvPr id="24580" name="Изображение 6"/>
          <p:cNvPicPr>
            <a:picLocks noChangeAspect="1" noChangeArrowheads="1"/>
          </p:cNvPicPr>
          <p:nvPr/>
        </p:nvPicPr>
        <p:blipFill>
          <a:blip r:embed="rId3" cstate="print"/>
          <a:srcRect/>
          <a:stretch>
            <a:fillRect/>
          </a:stretch>
        </p:blipFill>
        <p:spPr bwMode="auto">
          <a:xfrm>
            <a:off x="3757613" y="2344738"/>
            <a:ext cx="4827587" cy="4222750"/>
          </a:xfrm>
          <a:prstGeom prst="rect">
            <a:avLst/>
          </a:prstGeom>
          <a:noFill/>
          <a:ln w="9525">
            <a:noFill/>
            <a:miter lim="800000"/>
            <a:headEnd/>
            <a:tailEnd/>
          </a:ln>
        </p:spPr>
      </p:pic>
      <p:sp>
        <p:nvSpPr>
          <p:cNvPr id="2" name="Прямоугольник 1"/>
          <p:cNvSpPr/>
          <p:nvPr/>
        </p:nvSpPr>
        <p:spPr>
          <a:xfrm>
            <a:off x="6688138" y="3860800"/>
            <a:ext cx="209550" cy="20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a:solidFill>
                  <a:schemeClr val="tx1"/>
                </a:solidFill>
                <a:latin typeface="Times New Roman" pitchFamily="18" charset="0"/>
                <a:cs typeface="Times New Roman" pitchFamily="18" charset="0"/>
              </a:rPr>
              <a:t>𝞪</a:t>
            </a:r>
            <a:endParaRPr lang="ru-RU">
              <a:solidFill>
                <a:schemeClr val="tx1"/>
              </a:solidFill>
            </a:endParaRPr>
          </a:p>
        </p:txBody>
      </p:sp>
      <p:sp>
        <p:nvSpPr>
          <p:cNvPr id="4" name="Овал 3"/>
          <p:cNvSpPr/>
          <p:nvPr/>
        </p:nvSpPr>
        <p:spPr>
          <a:xfrm>
            <a:off x="6318250" y="4051300"/>
            <a:ext cx="322263" cy="30003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altLang="ru-RU">
                <a:solidFill>
                  <a:schemeClr val="tx1"/>
                </a:solidFill>
                <a:latin typeface="Times New Roman" pitchFamily="18" charset="0"/>
                <a:cs typeface="Times New Roman" pitchFamily="18" charset="0"/>
              </a:rPr>
              <a:t>𝞭</a:t>
            </a:r>
            <a:endParaRPr lang="ru-RU">
              <a:solidFill>
                <a:schemeClr val="tx1"/>
              </a:solidFill>
            </a:endParaRPr>
          </a:p>
        </p:txBody>
      </p:sp>
      <p:sp>
        <p:nvSpPr>
          <p:cNvPr id="10" name="Shape 90"/>
          <p:cNvSpPr txBox="1">
            <a:spLocks noChangeArrowheads="1"/>
          </p:cNvSpPr>
          <p:nvPr/>
        </p:nvSpPr>
        <p:spPr bwMode="auto">
          <a:xfrm>
            <a:off x="0" y="44624"/>
            <a:ext cx="9144000" cy="792088"/>
          </a:xfrm>
          <a:prstGeom prst="rect">
            <a:avLst/>
          </a:prstGeom>
          <a:noFill/>
          <a:ln w="9525">
            <a:noFill/>
            <a:miter lim="800000"/>
            <a:headEnd/>
            <a:tailEnd/>
          </a:ln>
        </p:spPr>
        <p:txBody>
          <a:bodyPr lIns="45700" tIns="45700" rIns="45700" bIns="45700"/>
          <a:lstStyle/>
          <a:p>
            <a:pPr algn="ctr">
              <a:buClr>
                <a:srgbClr val="0F253F"/>
              </a:buClr>
              <a:buSzPts val="42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Theory</a:t>
            </a:r>
            <a:endParaRPr lang="ru-RU" sz="2000" dirty="0">
              <a:solidFill>
                <a:srgbClr val="002060"/>
              </a:solidFill>
            </a:endParaRPr>
          </a:p>
        </p:txBody>
      </p:sp>
      <p:sp>
        <p:nvSpPr>
          <p:cNvPr id="11"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10</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5"/>
          <p:cNvSpPr>
            <a:spLocks noChangeArrowheads="1"/>
          </p:cNvSpPr>
          <p:nvPr/>
        </p:nvSpPr>
        <p:spPr bwMode="auto">
          <a:xfrm>
            <a:off x="182563" y="826135"/>
            <a:ext cx="8772525" cy="2308225"/>
          </a:xfrm>
          <a:prstGeom prst="rect">
            <a:avLst/>
          </a:prstGeom>
          <a:noFill/>
          <a:ln w="9525">
            <a:noFill/>
            <a:miter lim="800000"/>
            <a:headEnd/>
            <a:tailEnd/>
          </a:ln>
        </p:spPr>
        <p:txBody>
          <a:bodyPr>
            <a:spAutoFit/>
          </a:bodyPr>
          <a:lstStyle/>
          <a:p>
            <a:pPr algn="just" eaLnBrk="1" hangingPunct="1"/>
            <a:r>
              <a:rPr lang="en-US" altLang="ru-RU" sz="2400" dirty="0">
                <a:latin typeface="Times New Roman" pitchFamily="18" charset="0"/>
                <a:cs typeface="Times New Roman" pitchFamily="18" charset="0"/>
              </a:rPr>
              <a:t>The yellow line in the figure shows the diameter connecting the terminator end points. If the mountain lies at a considerable distance from this line, its shadow is visible at some angle γ, and because of this it seems to be smaller than it actually is. In order to find the true length of the shadow, the visible length of the shadow S is divided by sin γ. </a:t>
            </a:r>
            <a:endParaRPr lang="ru-RU" altLang="ru-RU" sz="2400" dirty="0">
              <a:latin typeface="Times New Roman" pitchFamily="18" charset="0"/>
              <a:cs typeface="Times New Roman" pitchFamily="18" charset="0"/>
            </a:endParaRPr>
          </a:p>
        </p:txBody>
      </p:sp>
      <p:pic>
        <p:nvPicPr>
          <p:cNvPr id="25603" name="Изображение 6"/>
          <p:cNvPicPr>
            <a:picLocks noChangeAspect="1" noChangeArrowheads="1"/>
          </p:cNvPicPr>
          <p:nvPr/>
        </p:nvPicPr>
        <p:blipFill>
          <a:blip r:embed="rId2" cstate="print"/>
          <a:srcRect/>
          <a:stretch>
            <a:fillRect/>
          </a:stretch>
        </p:blipFill>
        <p:spPr bwMode="auto">
          <a:xfrm>
            <a:off x="1136650" y="3806825"/>
            <a:ext cx="6208713" cy="1816100"/>
          </a:xfrm>
          <a:prstGeom prst="rect">
            <a:avLst/>
          </a:prstGeom>
          <a:noFill/>
          <a:ln w="9525">
            <a:noFill/>
            <a:miter lim="800000"/>
            <a:headEnd/>
            <a:tailEnd/>
          </a:ln>
        </p:spPr>
      </p:pic>
      <p:sp>
        <p:nvSpPr>
          <p:cNvPr id="2" name="Открывающая фигурная скобка 1"/>
          <p:cNvSpPr/>
          <p:nvPr/>
        </p:nvSpPr>
        <p:spPr>
          <a:xfrm rot="16200000">
            <a:off x="4317207" y="4555331"/>
            <a:ext cx="254000" cy="1236663"/>
          </a:xfrm>
          <a:prstGeom prst="leftBrace">
            <a:avLst/>
          </a:prstGeom>
          <a:no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ru-RU"/>
          </a:p>
        </p:txBody>
      </p:sp>
      <p:sp>
        <p:nvSpPr>
          <p:cNvPr id="3" name="TextBox 2"/>
          <p:cNvSpPr txBox="1"/>
          <p:nvPr/>
        </p:nvSpPr>
        <p:spPr>
          <a:xfrm>
            <a:off x="8040688" y="7531100"/>
            <a:ext cx="185737" cy="368300"/>
          </a:xfrm>
          <a:prstGeom prst="rect">
            <a:avLst/>
          </a:prstGeom>
          <a:solidFill>
            <a:schemeClr val="accent6">
              <a:lumMod val="75000"/>
            </a:schemeClr>
          </a:solidFill>
        </p:spPr>
        <p:txBody>
          <a:bodyPr wrap="none">
            <a:spAutoFit/>
          </a:bodyPr>
          <a:lstStyle/>
          <a:p>
            <a:endParaRPr lang="ru-RU"/>
          </a:p>
        </p:txBody>
      </p:sp>
      <p:sp>
        <p:nvSpPr>
          <p:cNvPr id="8" name="Открывающая фигурная скобка 7"/>
          <p:cNvSpPr/>
          <p:nvPr/>
        </p:nvSpPr>
        <p:spPr>
          <a:xfrm rot="16200000">
            <a:off x="5757069" y="4555332"/>
            <a:ext cx="254000" cy="1236662"/>
          </a:xfrm>
          <a:prstGeom prst="leftBrace">
            <a:avLst/>
          </a:prstGeom>
          <a:noFill/>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ru-RU"/>
          </a:p>
        </p:txBody>
      </p:sp>
      <p:sp>
        <p:nvSpPr>
          <p:cNvPr id="25608" name="Прямоугольник 3"/>
          <p:cNvSpPr>
            <a:spLocks noChangeArrowheads="1"/>
          </p:cNvSpPr>
          <p:nvPr/>
        </p:nvSpPr>
        <p:spPr bwMode="auto">
          <a:xfrm>
            <a:off x="4298950" y="5300663"/>
            <a:ext cx="323850" cy="368300"/>
          </a:xfrm>
          <a:prstGeom prst="rect">
            <a:avLst/>
          </a:prstGeom>
          <a:noFill/>
          <a:ln w="9525">
            <a:noFill/>
            <a:miter lim="800000"/>
            <a:headEnd/>
            <a:tailEnd/>
          </a:ln>
        </p:spPr>
        <p:txBody>
          <a:bodyPr wrap="none">
            <a:spAutoFit/>
          </a:bodyPr>
          <a:lstStyle/>
          <a:p>
            <a:pPr algn="ctr"/>
            <a:r>
              <a:rPr lang="ru-RU" altLang="ru-RU">
                <a:latin typeface="Times New Roman" pitchFamily="18" charset="0"/>
                <a:cs typeface="Times New Roman" pitchFamily="18" charset="0"/>
              </a:rPr>
              <a:t>𝞭</a:t>
            </a:r>
            <a:endParaRPr lang="ru-RU"/>
          </a:p>
        </p:txBody>
      </p:sp>
      <p:sp>
        <p:nvSpPr>
          <p:cNvPr id="5" name="Прямоугольник 4"/>
          <p:cNvSpPr>
            <a:spLocks noRot="1" noChangeAspect="1" noMove="1" noResize="1" noEditPoints="1" noAdjustHandles="1" noChangeArrowheads="1" noChangeShapeType="1" noTextEdit="1"/>
          </p:cNvSpPr>
          <p:nvPr/>
        </p:nvSpPr>
        <p:spPr>
          <a:xfrm>
            <a:off x="5684204" y="5253593"/>
            <a:ext cx="399468" cy="369332"/>
          </a:xfrm>
          <a:prstGeom prst="rect">
            <a:avLst/>
          </a:prstGeom>
          <a:blipFill rotWithShape="0">
            <a:blip r:embed="rId3" cstate="print"/>
            <a:stretch>
              <a:fillRect b="-15000"/>
            </a:stretch>
          </a:blipFill>
        </p:spPr>
        <p:txBody>
          <a:bodyPr/>
          <a:lstStyle/>
          <a:p>
            <a:r>
              <a:rPr lang="ru-RU">
                <a:noFill/>
              </a:rPr>
              <a:t> </a:t>
            </a:r>
          </a:p>
        </p:txBody>
      </p:sp>
      <p:sp>
        <p:nvSpPr>
          <p:cNvPr id="12" name="Shape 90"/>
          <p:cNvSpPr txBox="1">
            <a:spLocks noChangeArrowheads="1"/>
          </p:cNvSpPr>
          <p:nvPr/>
        </p:nvSpPr>
        <p:spPr bwMode="auto">
          <a:xfrm>
            <a:off x="0" y="44624"/>
            <a:ext cx="9144000" cy="792088"/>
          </a:xfrm>
          <a:prstGeom prst="rect">
            <a:avLst/>
          </a:prstGeom>
          <a:noFill/>
          <a:ln w="9525">
            <a:noFill/>
            <a:miter lim="800000"/>
            <a:headEnd/>
            <a:tailEnd/>
          </a:ln>
        </p:spPr>
        <p:txBody>
          <a:bodyPr lIns="45700" tIns="45700" rIns="45700" bIns="45700"/>
          <a:lstStyle/>
          <a:p>
            <a:pPr algn="ctr">
              <a:buClr>
                <a:srgbClr val="0F253F"/>
              </a:buClr>
              <a:buSzPts val="42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Theory</a:t>
            </a:r>
            <a:endParaRPr lang="ru-RU" sz="2000" dirty="0">
              <a:solidFill>
                <a:srgbClr val="002060"/>
              </a:solidFill>
            </a:endParaRPr>
          </a:p>
        </p:txBody>
      </p:sp>
      <p:sp>
        <p:nvSpPr>
          <p:cNvPr id="13"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11</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5"/>
          <p:cNvSpPr>
            <a:spLocks noChangeArrowheads="1"/>
          </p:cNvSpPr>
          <p:nvPr/>
        </p:nvSpPr>
        <p:spPr bwMode="auto">
          <a:xfrm>
            <a:off x="121920" y="936943"/>
            <a:ext cx="8772525" cy="1938337"/>
          </a:xfrm>
          <a:prstGeom prst="rect">
            <a:avLst/>
          </a:prstGeom>
          <a:noFill/>
          <a:ln w="9525">
            <a:noFill/>
            <a:miter lim="800000"/>
            <a:headEnd/>
            <a:tailEnd/>
          </a:ln>
        </p:spPr>
        <p:txBody>
          <a:bodyPr>
            <a:spAutoFit/>
          </a:bodyPr>
          <a:lstStyle/>
          <a:p>
            <a:pPr algn="just" eaLnBrk="1" hangingPunct="1"/>
            <a:r>
              <a:rPr lang="en-US" altLang="ru-RU" sz="2400" dirty="0">
                <a:latin typeface="Times New Roman" pitchFamily="18" charset="0"/>
                <a:cs typeface="Times New Roman" pitchFamily="18" charset="0"/>
              </a:rPr>
              <a:t>Let's check the truthfulness of the formula (2), reproduce the conditions in the form of a layout. On a regular basketball ball we will put a </a:t>
            </a:r>
            <a:r>
              <a:rPr lang="en-US" altLang="ru-RU" sz="2400" dirty="0" err="1">
                <a:latin typeface="Times New Roman" pitchFamily="18" charset="0"/>
                <a:cs typeface="Times New Roman" pitchFamily="18" charset="0"/>
              </a:rPr>
              <a:t>plasticine</a:t>
            </a:r>
            <a:r>
              <a:rPr lang="en-US" altLang="ru-RU" sz="2400" dirty="0">
                <a:latin typeface="Times New Roman" pitchFamily="18" charset="0"/>
                <a:cs typeface="Times New Roman" pitchFamily="18" charset="0"/>
              </a:rPr>
              <a:t> "mountain" and take a picture of it in a dark room, illuminating one of the sides so that our "mountain" cast a shadow. We'll edit the photo and calculate it in the </a:t>
            </a:r>
            <a:r>
              <a:rPr lang="en-US" altLang="ru-RU" sz="2400" i="1" dirty="0" err="1">
                <a:latin typeface="Times New Roman" pitchFamily="18" charset="0"/>
                <a:cs typeface="Times New Roman" pitchFamily="18" charset="0"/>
              </a:rPr>
              <a:t>inkscape</a:t>
            </a:r>
            <a:r>
              <a:rPr lang="en-US" altLang="ru-RU" sz="2400" dirty="0">
                <a:latin typeface="Times New Roman" pitchFamily="18" charset="0"/>
                <a:cs typeface="Times New Roman" pitchFamily="18" charset="0"/>
              </a:rPr>
              <a:t> editor. </a:t>
            </a:r>
            <a:endParaRPr lang="ru-RU" altLang="ru-RU" sz="2400" dirty="0">
              <a:latin typeface="Times New Roman" pitchFamily="18" charset="0"/>
              <a:cs typeface="Times New Roman" pitchFamily="18" charset="0"/>
            </a:endParaRPr>
          </a:p>
        </p:txBody>
      </p:sp>
      <p:pic>
        <p:nvPicPr>
          <p:cNvPr id="26627" name="Изображение 6"/>
          <p:cNvPicPr>
            <a:picLocks noChangeAspect="1" noChangeArrowheads="1"/>
          </p:cNvPicPr>
          <p:nvPr/>
        </p:nvPicPr>
        <p:blipFill>
          <a:blip r:embed="rId2" cstate="print"/>
          <a:srcRect/>
          <a:stretch>
            <a:fillRect/>
          </a:stretch>
        </p:blipFill>
        <p:spPr bwMode="auto">
          <a:xfrm>
            <a:off x="0" y="3286125"/>
            <a:ext cx="4391025" cy="2686050"/>
          </a:xfrm>
          <a:prstGeom prst="rect">
            <a:avLst/>
          </a:prstGeom>
          <a:noFill/>
          <a:ln w="9525">
            <a:noFill/>
            <a:miter lim="800000"/>
            <a:headEnd/>
            <a:tailEnd/>
          </a:ln>
        </p:spPr>
      </p:pic>
      <p:pic>
        <p:nvPicPr>
          <p:cNvPr id="26628" name="Изображение 7"/>
          <p:cNvPicPr>
            <a:picLocks noChangeAspect="1" noChangeArrowheads="1"/>
          </p:cNvPicPr>
          <p:nvPr/>
        </p:nvPicPr>
        <p:blipFill>
          <a:blip r:embed="rId3" cstate="print"/>
          <a:srcRect/>
          <a:stretch>
            <a:fillRect/>
          </a:stretch>
        </p:blipFill>
        <p:spPr bwMode="auto">
          <a:xfrm>
            <a:off x="4391025" y="3736975"/>
            <a:ext cx="4752975" cy="2686050"/>
          </a:xfrm>
          <a:prstGeom prst="rect">
            <a:avLst/>
          </a:prstGeom>
          <a:noFill/>
          <a:ln w="9525">
            <a:noFill/>
            <a:miter lim="800000"/>
            <a:headEnd/>
            <a:tailEnd/>
          </a:ln>
        </p:spPr>
      </p:pic>
      <p:sp>
        <p:nvSpPr>
          <p:cNvPr id="9"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1.</a:t>
            </a:r>
            <a:endParaRPr lang="ru-RU" dirty="0">
              <a:solidFill>
                <a:srgbClr val="002060"/>
              </a:solidFill>
            </a:endParaRPr>
          </a:p>
        </p:txBody>
      </p:sp>
      <p:sp>
        <p:nvSpPr>
          <p:cNvPr id="10"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12</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5"/>
          <p:cNvSpPr>
            <a:spLocks noChangeArrowheads="1"/>
          </p:cNvSpPr>
          <p:nvPr/>
        </p:nvSpPr>
        <p:spPr bwMode="auto">
          <a:xfrm>
            <a:off x="173038" y="829628"/>
            <a:ext cx="8772525" cy="861774"/>
          </a:xfrm>
          <a:prstGeom prst="rect">
            <a:avLst/>
          </a:prstGeom>
          <a:noFill/>
          <a:ln w="9525">
            <a:noFill/>
            <a:miter lim="800000"/>
            <a:headEnd/>
            <a:tailEnd/>
          </a:ln>
        </p:spPr>
        <p:txBody>
          <a:bodyPr>
            <a:spAutoFit/>
          </a:bodyPr>
          <a:lstStyle/>
          <a:p>
            <a:pPr algn="just" eaLnBrk="1" hangingPunct="1"/>
            <a:r>
              <a:rPr lang="en-US" altLang="ru-RU" sz="2500" dirty="0">
                <a:latin typeface="Times New Roman" pitchFamily="18" charset="0"/>
                <a:cs typeface="Times New Roman" pitchFamily="18" charset="0"/>
              </a:rPr>
              <a:t>Make the necessary measurements by drawing straight lines and applying them to the pixel ruler. </a:t>
            </a:r>
            <a:endParaRPr lang="ru-RU" altLang="ru-RU" sz="2500" dirty="0">
              <a:latin typeface="Times New Roman" pitchFamily="18" charset="0"/>
              <a:cs typeface="Times New Roman" pitchFamily="18" charset="0"/>
            </a:endParaRPr>
          </a:p>
        </p:txBody>
      </p:sp>
      <p:pic>
        <p:nvPicPr>
          <p:cNvPr id="27651" name="Изображение 4"/>
          <p:cNvPicPr>
            <a:picLocks noChangeAspect="1" noChangeArrowheads="1"/>
          </p:cNvPicPr>
          <p:nvPr/>
        </p:nvPicPr>
        <p:blipFill>
          <a:blip r:embed="rId2" cstate="print"/>
          <a:srcRect/>
          <a:stretch>
            <a:fillRect/>
          </a:stretch>
        </p:blipFill>
        <p:spPr bwMode="auto">
          <a:xfrm>
            <a:off x="1319750" y="1617818"/>
            <a:ext cx="6072724" cy="3407945"/>
          </a:xfrm>
          <a:prstGeom prst="rect">
            <a:avLst/>
          </a:prstGeom>
          <a:noFill/>
          <a:ln w="9525">
            <a:noFill/>
            <a:miter lim="800000"/>
            <a:headEnd/>
            <a:tailEnd/>
          </a:ln>
        </p:spPr>
      </p:pic>
      <p:sp>
        <p:nvSpPr>
          <p:cNvPr id="27652" name="Прямоугольник 5"/>
          <p:cNvSpPr>
            <a:spLocks noChangeArrowheads="1"/>
          </p:cNvSpPr>
          <p:nvPr/>
        </p:nvSpPr>
        <p:spPr bwMode="auto">
          <a:xfrm>
            <a:off x="182563" y="4996468"/>
            <a:ext cx="8702357" cy="2308324"/>
          </a:xfrm>
          <a:prstGeom prst="rect">
            <a:avLst/>
          </a:prstGeom>
          <a:noFill/>
          <a:ln w="9525">
            <a:noFill/>
            <a:miter lim="800000"/>
            <a:headEnd/>
            <a:tailEnd/>
          </a:ln>
        </p:spPr>
        <p:txBody>
          <a:bodyPr wrap="square">
            <a:spAutoFit/>
          </a:bodyPr>
          <a:lstStyle/>
          <a:p>
            <a:pPr algn="just" eaLnBrk="1" hangingPunct="1"/>
            <a:r>
              <a:rPr lang="en-US" altLang="ru-RU" sz="2400" u="sng" dirty="0">
                <a:latin typeface="Times New Roman" pitchFamily="18" charset="0"/>
                <a:cs typeface="Times New Roman" pitchFamily="18" charset="0"/>
              </a:rPr>
              <a:t>Conclusion: </a:t>
            </a:r>
            <a:r>
              <a:rPr lang="en-US" altLang="ru-RU" sz="2400" dirty="0">
                <a:latin typeface="Times New Roman" pitchFamily="18" charset="0"/>
                <a:cs typeface="Times New Roman" pitchFamily="18" charset="0"/>
              </a:rPr>
              <a:t>By substituting the values of the variables into formula (2) and calculating the height of our </a:t>
            </a:r>
            <a:r>
              <a:rPr lang="en-US" altLang="ru-RU" sz="2400" dirty="0" err="1">
                <a:latin typeface="Times New Roman" pitchFamily="18" charset="0"/>
                <a:cs typeface="Times New Roman" pitchFamily="18" charset="0"/>
              </a:rPr>
              <a:t>plasticine</a:t>
            </a:r>
            <a:r>
              <a:rPr lang="en-US" altLang="ru-RU" sz="2400" dirty="0">
                <a:latin typeface="Times New Roman" pitchFamily="18" charset="0"/>
                <a:cs typeface="Times New Roman" pitchFamily="18" charset="0"/>
              </a:rPr>
              <a:t> "mountain" we get the value of 0.7002 cm ± 0.05 cm</a:t>
            </a:r>
            <a:r>
              <a:rPr lang="en-US" altLang="ru-RU" sz="2400" dirty="0" smtClean="0">
                <a:latin typeface="Times New Roman" pitchFamily="18" charset="0"/>
                <a:cs typeface="Times New Roman" pitchFamily="18" charset="0"/>
              </a:rPr>
              <a:t>.</a:t>
            </a:r>
            <a:r>
              <a:rPr lang="ru-RU" altLang="ru-RU" sz="2400" dirty="0">
                <a:latin typeface="Times New Roman" pitchFamily="18" charset="0"/>
                <a:cs typeface="Times New Roman" pitchFamily="18" charset="0"/>
              </a:rPr>
              <a:t> </a:t>
            </a:r>
            <a:r>
              <a:rPr lang="en-US" altLang="ru-RU" sz="2400" dirty="0" smtClean="0">
                <a:latin typeface="Times New Roman" pitchFamily="18" charset="0"/>
                <a:cs typeface="Times New Roman" pitchFamily="18" charset="0"/>
              </a:rPr>
              <a:t>Having measured our</a:t>
            </a:r>
            <a:r>
              <a:rPr lang="ru-RU" altLang="ru-RU" sz="2400" dirty="0" smtClean="0">
                <a:latin typeface="Times New Roman" pitchFamily="18" charset="0"/>
                <a:cs typeface="Times New Roman" pitchFamily="18" charset="0"/>
              </a:rPr>
              <a:t> «</a:t>
            </a:r>
            <a:r>
              <a:rPr lang="en-US" altLang="ru-RU" sz="2400" dirty="0" smtClean="0">
                <a:latin typeface="Times New Roman" pitchFamily="18" charset="0"/>
                <a:cs typeface="Times New Roman" pitchFamily="18" charset="0"/>
              </a:rPr>
              <a:t>mountain</a:t>
            </a:r>
            <a:r>
              <a:rPr lang="ru-RU" altLang="ru-RU" sz="2400" dirty="0" smtClean="0">
                <a:latin typeface="Times New Roman" pitchFamily="18" charset="0"/>
                <a:cs typeface="Times New Roman" pitchFamily="18" charset="0"/>
              </a:rPr>
              <a:t>»</a:t>
            </a:r>
            <a:r>
              <a:rPr lang="en-US" altLang="ru-RU" sz="2400" dirty="0" smtClean="0">
                <a:latin typeface="Times New Roman" pitchFamily="18" charset="0"/>
                <a:cs typeface="Times New Roman" pitchFamily="18" charset="0"/>
              </a:rPr>
              <a:t> with a caliper, we got the value of 0,6 cm, therefore the accuracy of calculation=83,3%  </a:t>
            </a:r>
            <a:r>
              <a:rPr lang="ru-RU" altLang="ru-RU" sz="2400" dirty="0">
                <a:latin typeface="Times New Roman" pitchFamily="18" charset="0"/>
                <a:cs typeface="Times New Roman" pitchFamily="18" charset="0"/>
              </a:rPr>
              <a:t/>
            </a:r>
            <a:br>
              <a:rPr lang="ru-RU" altLang="ru-RU" sz="2400" dirty="0">
                <a:latin typeface="Times New Roman" pitchFamily="18" charset="0"/>
                <a:cs typeface="Times New Roman" pitchFamily="18" charset="0"/>
              </a:rPr>
            </a:br>
            <a:endParaRPr lang="ru-RU" altLang="ru-RU" sz="2400" dirty="0">
              <a:latin typeface="Times New Roman" pitchFamily="18" charset="0"/>
              <a:cs typeface="Times New Roman" pitchFamily="18" charset="0"/>
            </a:endParaRPr>
          </a:p>
        </p:txBody>
      </p:sp>
      <p:sp>
        <p:nvSpPr>
          <p:cNvPr id="8"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1.</a:t>
            </a:r>
            <a:endParaRPr lang="ru-RU" dirty="0">
              <a:solidFill>
                <a:srgbClr val="002060"/>
              </a:solidFill>
            </a:endParaRPr>
          </a:p>
        </p:txBody>
      </p:sp>
      <p:sp>
        <p:nvSpPr>
          <p:cNvPr id="10"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13</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5"/>
          <p:cNvSpPr>
            <a:spLocks noChangeArrowheads="1"/>
          </p:cNvSpPr>
          <p:nvPr/>
        </p:nvSpPr>
        <p:spPr bwMode="auto">
          <a:xfrm>
            <a:off x="163513" y="875983"/>
            <a:ext cx="8736647" cy="1246495"/>
          </a:xfrm>
          <a:prstGeom prst="rect">
            <a:avLst/>
          </a:prstGeom>
          <a:noFill/>
          <a:ln w="9525">
            <a:noFill/>
            <a:miter lim="800000"/>
            <a:headEnd/>
            <a:tailEnd/>
          </a:ln>
        </p:spPr>
        <p:txBody>
          <a:bodyPr wrap="square">
            <a:spAutoFit/>
          </a:bodyPr>
          <a:lstStyle/>
          <a:p>
            <a:pPr algn="just" eaLnBrk="1" hangingPunct="1"/>
            <a:r>
              <a:rPr lang="en-US" altLang="ru-RU" sz="2500" dirty="0">
                <a:latin typeface="Times New Roman" pitchFamily="18" charset="0"/>
                <a:cs typeface="Times New Roman" pitchFamily="18" charset="0"/>
              </a:rPr>
              <a:t>Having checked the formula on the layout, we can try to calculate the height of some real element of the lunar surface relief. For example, Mount Pico, located in the northern part of the Rain Sea.</a:t>
            </a:r>
            <a:endParaRPr lang="ru-RU" altLang="ru-RU" sz="2500" dirty="0">
              <a:latin typeface="Times New Roman" pitchFamily="18" charset="0"/>
              <a:cs typeface="Times New Roman" pitchFamily="18" charset="0"/>
            </a:endParaRPr>
          </a:p>
        </p:txBody>
      </p:sp>
      <p:pic>
        <p:nvPicPr>
          <p:cNvPr id="28675" name="Изображение 6"/>
          <p:cNvPicPr>
            <a:picLocks noChangeAspect="1" noChangeArrowheads="1"/>
          </p:cNvPicPr>
          <p:nvPr/>
        </p:nvPicPr>
        <p:blipFill>
          <a:blip r:embed="rId2" cstate="print"/>
          <a:srcRect/>
          <a:stretch>
            <a:fillRect/>
          </a:stretch>
        </p:blipFill>
        <p:spPr bwMode="auto">
          <a:xfrm>
            <a:off x="813841" y="2407920"/>
            <a:ext cx="7516318" cy="4016693"/>
          </a:xfrm>
          <a:prstGeom prst="rect">
            <a:avLst/>
          </a:prstGeom>
          <a:noFill/>
          <a:ln w="9525">
            <a:noFill/>
            <a:miter lim="800000"/>
            <a:headEnd/>
            <a:tailEnd/>
          </a:ln>
        </p:spPr>
      </p:pic>
      <p:sp>
        <p:nvSpPr>
          <p:cNvPr id="8"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2</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
        <p:nvSpPr>
          <p:cNvPr id="9"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14</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Изображение 4"/>
          <p:cNvPicPr>
            <a:picLocks noChangeAspect="1" noChangeArrowheads="1"/>
          </p:cNvPicPr>
          <p:nvPr/>
        </p:nvPicPr>
        <p:blipFill>
          <a:blip r:embed="rId2" cstate="print"/>
          <a:srcRect/>
          <a:stretch>
            <a:fillRect/>
          </a:stretch>
        </p:blipFill>
        <p:spPr bwMode="auto">
          <a:xfrm>
            <a:off x="3609975" y="2179638"/>
            <a:ext cx="4992688" cy="2527300"/>
          </a:xfrm>
          <a:prstGeom prst="rect">
            <a:avLst/>
          </a:prstGeom>
          <a:noFill/>
          <a:ln w="9525">
            <a:noFill/>
            <a:miter lim="800000"/>
            <a:headEnd/>
            <a:tailEnd/>
          </a:ln>
        </p:spPr>
      </p:pic>
      <p:sp>
        <p:nvSpPr>
          <p:cNvPr id="29699" name="Прямоугольник 5"/>
          <p:cNvSpPr>
            <a:spLocks noChangeArrowheads="1"/>
          </p:cNvSpPr>
          <p:nvPr/>
        </p:nvSpPr>
        <p:spPr bwMode="auto">
          <a:xfrm>
            <a:off x="173038" y="879475"/>
            <a:ext cx="8772525" cy="1200150"/>
          </a:xfrm>
          <a:prstGeom prst="rect">
            <a:avLst/>
          </a:prstGeom>
          <a:noFill/>
          <a:ln w="9525">
            <a:noFill/>
            <a:miter lim="800000"/>
            <a:headEnd/>
            <a:tailEnd/>
          </a:ln>
        </p:spPr>
        <p:txBody>
          <a:bodyPr>
            <a:spAutoFit/>
          </a:bodyPr>
          <a:lstStyle/>
          <a:p>
            <a:pPr algn="just" eaLnBrk="1" hangingPunct="1"/>
            <a:r>
              <a:rPr lang="en-US" altLang="ru-RU" sz="2400" dirty="0">
                <a:latin typeface="Times New Roman" pitchFamily="18" charset="0"/>
                <a:cs typeface="Times New Roman" pitchFamily="18" charset="0"/>
              </a:rPr>
              <a:t>Let's calculate the snapshot in the </a:t>
            </a:r>
            <a:r>
              <a:rPr lang="en-US" altLang="ru-RU" sz="2400" dirty="0" err="1">
                <a:latin typeface="Times New Roman" pitchFamily="18" charset="0"/>
                <a:cs typeface="Times New Roman" pitchFamily="18" charset="0"/>
              </a:rPr>
              <a:t>Inkscape</a:t>
            </a:r>
            <a:r>
              <a:rPr lang="en-US" altLang="ru-RU" sz="2400" dirty="0">
                <a:latin typeface="Times New Roman" pitchFamily="18" charset="0"/>
                <a:cs typeface="Times New Roman" pitchFamily="18" charset="0"/>
              </a:rPr>
              <a:t> editor, measure the necessary parameters with a pixel ruler, substitute their values in the program. </a:t>
            </a:r>
            <a:endParaRPr lang="ru-RU" altLang="ru-RU" sz="2400" dirty="0">
              <a:latin typeface="Times New Roman" pitchFamily="18" charset="0"/>
              <a:cs typeface="Times New Roman" pitchFamily="18" charset="0"/>
            </a:endParaRPr>
          </a:p>
        </p:txBody>
      </p:sp>
      <p:sp>
        <p:nvSpPr>
          <p:cNvPr id="29700" name="Прямоугольник 2"/>
          <p:cNvSpPr>
            <a:spLocks noChangeArrowheads="1"/>
          </p:cNvSpPr>
          <p:nvPr/>
        </p:nvSpPr>
        <p:spPr bwMode="auto">
          <a:xfrm>
            <a:off x="173038" y="2090738"/>
            <a:ext cx="4572000" cy="4370387"/>
          </a:xfrm>
          <a:prstGeom prst="rect">
            <a:avLst/>
          </a:prstGeom>
          <a:noFill/>
          <a:ln w="9525">
            <a:noFill/>
            <a:miter lim="800000"/>
            <a:headEnd/>
            <a:tailEnd/>
          </a:ln>
        </p:spPr>
        <p:txBody>
          <a:bodyPr>
            <a:spAutoFit/>
          </a:bodyPr>
          <a:lstStyle/>
          <a:p>
            <a:pPr algn="just">
              <a:lnSpc>
                <a:spcPts val="1400"/>
              </a:lnSpc>
              <a:spcAft>
                <a:spcPts val="1200"/>
              </a:spcAft>
            </a:pPr>
            <a:endParaRPr lang="ru-RU" altLang="ru-RU" dirty="0">
              <a:solidFill>
                <a:srgbClr val="000000"/>
              </a:solidFill>
              <a:latin typeface="Times New Roman" pitchFamily="18" charset="0"/>
              <a:cs typeface="Times New Roman" pitchFamily="18" charset="0"/>
            </a:endParaRPr>
          </a:p>
          <a:p>
            <a:pPr algn="just">
              <a:lnSpc>
                <a:spcPts val="1400"/>
              </a:lnSpc>
              <a:spcAft>
                <a:spcPts val="1200"/>
              </a:spcAft>
            </a:pPr>
            <a:endParaRPr lang="ru-RU" altLang="ru-RU" dirty="0">
              <a:solidFill>
                <a:srgbClr val="000000"/>
              </a:solidFill>
              <a:latin typeface="Times New Roman" pitchFamily="18" charset="0"/>
              <a:cs typeface="Times New Roman" pitchFamily="18" charset="0"/>
            </a:endParaRPr>
          </a:p>
          <a:p>
            <a:pPr algn="just">
              <a:lnSpc>
                <a:spcPts val="1400"/>
              </a:lnSpc>
              <a:spcAft>
                <a:spcPts val="1200"/>
              </a:spcAft>
            </a:pPr>
            <a:r>
              <a:rPr lang="ru-RU" altLang="ru-RU" dirty="0">
                <a:solidFill>
                  <a:srgbClr val="000000"/>
                </a:solidFill>
                <a:latin typeface="Times New Roman" pitchFamily="18" charset="0"/>
                <a:cs typeface="Times New Roman" pitchFamily="18" charset="0"/>
              </a:rPr>
              <a:t>S 9,96</a:t>
            </a:r>
            <a:endParaRPr lang="ru-RU" altLang="ru-RU" dirty="0">
              <a:latin typeface="Times New Roman" pitchFamily="18" charset="0"/>
              <a:cs typeface="Times New Roman" pitchFamily="18" charset="0"/>
            </a:endParaRPr>
          </a:p>
          <a:p>
            <a:pPr algn="just">
              <a:lnSpc>
                <a:spcPts val="1400"/>
              </a:lnSpc>
              <a:spcAft>
                <a:spcPts val="1200"/>
              </a:spcAft>
            </a:pPr>
            <a:r>
              <a:rPr lang="ru-RU" altLang="ru-RU" dirty="0">
                <a:solidFill>
                  <a:srgbClr val="000000"/>
                </a:solidFill>
                <a:latin typeface="Times New Roman" pitchFamily="18" charset="0"/>
                <a:cs typeface="Times New Roman" pitchFamily="18" charset="0"/>
              </a:rPr>
              <a:t>BQ 180,68</a:t>
            </a:r>
            <a:endParaRPr lang="ru-RU" altLang="ru-RU" dirty="0">
              <a:latin typeface="Times New Roman" pitchFamily="18" charset="0"/>
              <a:cs typeface="Times New Roman" pitchFamily="18" charset="0"/>
            </a:endParaRPr>
          </a:p>
          <a:p>
            <a:pPr algn="just">
              <a:lnSpc>
                <a:spcPts val="1400"/>
              </a:lnSpc>
              <a:spcAft>
                <a:spcPts val="1200"/>
              </a:spcAft>
            </a:pPr>
            <a:r>
              <a:rPr lang="ru-RU" altLang="ru-RU" dirty="0">
                <a:solidFill>
                  <a:srgbClr val="000000"/>
                </a:solidFill>
                <a:latin typeface="Times New Roman" pitchFamily="18" charset="0"/>
                <a:cs typeface="Times New Roman" pitchFamily="18" charset="0"/>
              </a:rPr>
              <a:t>TQ 577,11</a:t>
            </a:r>
            <a:endParaRPr lang="ru-RU" altLang="ru-RU" dirty="0">
              <a:latin typeface="Times New Roman" pitchFamily="18" charset="0"/>
              <a:cs typeface="Times New Roman" pitchFamily="18" charset="0"/>
            </a:endParaRPr>
          </a:p>
          <a:p>
            <a:pPr algn="just">
              <a:lnSpc>
                <a:spcPts val="1400"/>
              </a:lnSpc>
              <a:spcAft>
                <a:spcPts val="1200"/>
              </a:spcAft>
            </a:pPr>
            <a:r>
              <a:rPr lang="ru-RU" altLang="ru-RU" dirty="0">
                <a:solidFill>
                  <a:srgbClr val="000000"/>
                </a:solidFill>
                <a:latin typeface="Times New Roman" pitchFamily="18" charset="0"/>
                <a:cs typeface="Times New Roman" pitchFamily="18" charset="0"/>
              </a:rPr>
              <a:t>R 1686,165</a:t>
            </a:r>
            <a:endParaRPr lang="ru-RU" altLang="ru-RU" dirty="0">
              <a:latin typeface="Times New Roman" pitchFamily="18" charset="0"/>
              <a:cs typeface="Times New Roman" pitchFamily="18" charset="0"/>
            </a:endParaRPr>
          </a:p>
          <a:p>
            <a:pPr algn="just">
              <a:lnSpc>
                <a:spcPts val="1400"/>
              </a:lnSpc>
              <a:spcAft>
                <a:spcPts val="1200"/>
              </a:spcAft>
            </a:pPr>
            <a:r>
              <a:rPr lang="ru-RU" altLang="ru-RU" dirty="0">
                <a:solidFill>
                  <a:srgbClr val="000000"/>
                </a:solidFill>
                <a:latin typeface="Times New Roman" pitchFamily="18" charset="0"/>
                <a:cs typeface="Times New Roman" pitchFamily="18" charset="0"/>
              </a:rPr>
              <a:t>D </a:t>
            </a:r>
            <a:r>
              <a:rPr lang="en-US" altLang="ru-RU" dirty="0">
                <a:solidFill>
                  <a:srgbClr val="000000"/>
                </a:solidFill>
                <a:latin typeface="Times New Roman" pitchFamily="18" charset="0"/>
                <a:cs typeface="Times New Roman" pitchFamily="18" charset="0"/>
              </a:rPr>
              <a:t>moon</a:t>
            </a:r>
            <a:r>
              <a:rPr lang="ru-RU" altLang="ru-RU" dirty="0">
                <a:solidFill>
                  <a:srgbClr val="000000"/>
                </a:solidFill>
                <a:latin typeface="Times New Roman" pitchFamily="18" charset="0"/>
                <a:cs typeface="Times New Roman" pitchFamily="18" charset="0"/>
              </a:rPr>
              <a:t> (</a:t>
            </a:r>
            <a:r>
              <a:rPr lang="ru-RU" altLang="ru-RU" dirty="0" err="1">
                <a:solidFill>
                  <a:srgbClr val="000000"/>
                </a:solidFill>
                <a:latin typeface="Times New Roman" pitchFamily="18" charset="0"/>
                <a:cs typeface="Times New Roman" pitchFamily="18" charset="0"/>
              </a:rPr>
              <a:t>pix</a:t>
            </a:r>
            <a:r>
              <a:rPr lang="ru-RU" altLang="ru-RU" dirty="0">
                <a:solidFill>
                  <a:srgbClr val="000000"/>
                </a:solidFill>
                <a:latin typeface="Times New Roman" pitchFamily="18" charset="0"/>
                <a:cs typeface="Times New Roman" pitchFamily="18" charset="0"/>
              </a:rPr>
              <a:t>) 3372,33 </a:t>
            </a:r>
            <a:endParaRPr lang="ru-RU" altLang="ru-RU" dirty="0">
              <a:latin typeface="Times New Roman" pitchFamily="18" charset="0"/>
              <a:cs typeface="Times New Roman" pitchFamily="18" charset="0"/>
            </a:endParaRPr>
          </a:p>
          <a:p>
            <a:pPr algn="just">
              <a:lnSpc>
                <a:spcPts val="1400"/>
              </a:lnSpc>
              <a:spcAft>
                <a:spcPts val="1200"/>
              </a:spcAft>
            </a:pPr>
            <a:r>
              <a:rPr lang="ru-RU" altLang="ru-RU" dirty="0">
                <a:solidFill>
                  <a:srgbClr val="000000"/>
                </a:solidFill>
                <a:latin typeface="Times New Roman" pitchFamily="18" charset="0"/>
                <a:cs typeface="Times New Roman" pitchFamily="18" charset="0"/>
              </a:rPr>
              <a:t>D </a:t>
            </a:r>
            <a:r>
              <a:rPr lang="en-US" altLang="ru-RU" dirty="0">
                <a:solidFill>
                  <a:srgbClr val="000000"/>
                </a:solidFill>
                <a:latin typeface="Times New Roman" pitchFamily="18" charset="0"/>
                <a:cs typeface="Times New Roman" pitchFamily="18" charset="0"/>
              </a:rPr>
              <a:t>moon</a:t>
            </a:r>
            <a:r>
              <a:rPr lang="ru-RU" altLang="ru-RU" dirty="0">
                <a:solidFill>
                  <a:srgbClr val="000000"/>
                </a:solidFill>
                <a:latin typeface="Times New Roman" pitchFamily="18" charset="0"/>
                <a:cs typeface="Times New Roman" pitchFamily="18" charset="0"/>
              </a:rPr>
              <a:t> (</a:t>
            </a:r>
            <a:r>
              <a:rPr lang="en-US" altLang="ru-RU" dirty="0">
                <a:solidFill>
                  <a:srgbClr val="000000"/>
                </a:solidFill>
                <a:latin typeface="Times New Roman" pitchFamily="18" charset="0"/>
                <a:cs typeface="Times New Roman" pitchFamily="18" charset="0"/>
              </a:rPr>
              <a:t>constant</a:t>
            </a:r>
            <a:r>
              <a:rPr lang="ru-RU" altLang="ru-RU" dirty="0">
                <a:solidFill>
                  <a:srgbClr val="000000"/>
                </a:solidFill>
                <a:latin typeface="Times New Roman" pitchFamily="18" charset="0"/>
                <a:cs typeface="Times New Roman" pitchFamily="18" charset="0"/>
              </a:rPr>
              <a:t>) 3474</a:t>
            </a:r>
            <a:endParaRPr lang="ru-RU" altLang="ru-RU" dirty="0">
              <a:latin typeface="Times New Roman" pitchFamily="18" charset="0"/>
              <a:cs typeface="Times New Roman" pitchFamily="18" charset="0"/>
            </a:endParaRPr>
          </a:p>
          <a:p>
            <a:pPr algn="just">
              <a:lnSpc>
                <a:spcPts val="1400"/>
              </a:lnSpc>
              <a:spcAft>
                <a:spcPts val="1200"/>
              </a:spcAft>
            </a:pPr>
            <a:endParaRPr lang="ru-RU" altLang="ru-RU" dirty="0">
              <a:solidFill>
                <a:srgbClr val="000000"/>
              </a:solidFill>
              <a:latin typeface="Times New Roman" pitchFamily="18" charset="0"/>
              <a:cs typeface="Times New Roman" pitchFamily="18" charset="0"/>
            </a:endParaRPr>
          </a:p>
          <a:p>
            <a:pPr algn="just">
              <a:lnSpc>
                <a:spcPts val="1400"/>
              </a:lnSpc>
              <a:spcAft>
                <a:spcPts val="1200"/>
              </a:spcAft>
            </a:pPr>
            <a:endParaRPr lang="ru-RU" altLang="ru-RU" dirty="0">
              <a:solidFill>
                <a:srgbClr val="000000"/>
              </a:solidFill>
              <a:latin typeface="Times New Roman" pitchFamily="18" charset="0"/>
              <a:cs typeface="Times New Roman" pitchFamily="18" charset="0"/>
            </a:endParaRPr>
          </a:p>
          <a:p>
            <a:pPr algn="just">
              <a:lnSpc>
                <a:spcPts val="1400"/>
              </a:lnSpc>
              <a:spcAft>
                <a:spcPts val="1200"/>
              </a:spcAft>
            </a:pPr>
            <a:endParaRPr lang="ru-RU" altLang="ru-RU" dirty="0">
              <a:solidFill>
                <a:srgbClr val="000000"/>
              </a:solidFill>
              <a:latin typeface="Times New Roman" pitchFamily="18" charset="0"/>
              <a:cs typeface="Times New Roman" pitchFamily="18" charset="0"/>
            </a:endParaRPr>
          </a:p>
          <a:p>
            <a:pPr algn="just">
              <a:lnSpc>
                <a:spcPts val="1400"/>
              </a:lnSpc>
              <a:spcAft>
                <a:spcPts val="1200"/>
              </a:spcAft>
            </a:pPr>
            <a:r>
              <a:rPr lang="en-US" altLang="ru-RU" dirty="0">
                <a:solidFill>
                  <a:srgbClr val="000000"/>
                </a:solidFill>
                <a:latin typeface="Times New Roman" pitchFamily="18" charset="0"/>
                <a:cs typeface="Times New Roman" pitchFamily="18" charset="0"/>
              </a:rPr>
              <a:t>Outcome</a:t>
            </a:r>
            <a:r>
              <a:rPr lang="ru-RU" altLang="ru-RU" b="1" dirty="0">
                <a:solidFill>
                  <a:srgbClr val="000000"/>
                </a:solidFill>
                <a:latin typeface="Times New Roman" pitchFamily="18" charset="0"/>
                <a:cs typeface="Times New Roman" pitchFamily="18" charset="0"/>
              </a:rPr>
              <a:t> </a:t>
            </a:r>
            <a:r>
              <a:rPr lang="ru-RU" altLang="ru-RU" b="1" dirty="0" smtClean="0">
                <a:solidFill>
                  <a:srgbClr val="000000"/>
                </a:solidFill>
                <a:latin typeface="Times New Roman" pitchFamily="18" charset="0"/>
                <a:cs typeface="Times New Roman" pitchFamily="18" charset="0"/>
              </a:rPr>
              <a:t>H: 2,5469</a:t>
            </a:r>
            <a:endParaRPr lang="ru-RU" altLang="ru-RU" dirty="0">
              <a:latin typeface="Times New Roman" pitchFamily="18" charset="0"/>
              <a:cs typeface="Times New Roman" pitchFamily="18" charset="0"/>
            </a:endParaRPr>
          </a:p>
          <a:p>
            <a:pPr algn="just"/>
            <a:r>
              <a:rPr lang="ru-RU" altLang="ru-RU" dirty="0">
                <a:ea typeface="Calibri" pitchFamily="34" charset="0"/>
                <a:cs typeface="Times New Roman" pitchFamily="18" charset="0"/>
              </a:rPr>
              <a:t> </a:t>
            </a:r>
          </a:p>
        </p:txBody>
      </p:sp>
      <p:grpSp>
        <p:nvGrpSpPr>
          <p:cNvPr id="29701" name="Группа 7"/>
          <p:cNvGrpSpPr>
            <a:grpSpLocks/>
          </p:cNvGrpSpPr>
          <p:nvPr/>
        </p:nvGrpSpPr>
        <p:grpSpPr bwMode="auto">
          <a:xfrm>
            <a:off x="69850" y="4746625"/>
            <a:ext cx="8023225" cy="979488"/>
            <a:chOff x="173566" y="5267083"/>
            <a:chExt cx="8781522" cy="1339448"/>
          </a:xfrm>
        </p:grpSpPr>
        <p:pic>
          <p:nvPicPr>
            <p:cNvPr id="29703" name="Изображение 8"/>
            <p:cNvPicPr>
              <a:picLocks noChangeAspect="1" noChangeArrowheads="1"/>
            </p:cNvPicPr>
            <p:nvPr/>
          </p:nvPicPr>
          <p:blipFill>
            <a:blip r:embed="rId3" cstate="print"/>
            <a:srcRect/>
            <a:stretch>
              <a:fillRect/>
            </a:stretch>
          </p:blipFill>
          <p:spPr bwMode="auto">
            <a:xfrm>
              <a:off x="173566" y="5759844"/>
              <a:ext cx="8772525" cy="457889"/>
            </a:xfrm>
            <a:prstGeom prst="rect">
              <a:avLst/>
            </a:prstGeom>
            <a:noFill/>
            <a:ln w="9525">
              <a:noFill/>
              <a:miter lim="800000"/>
              <a:headEnd/>
              <a:tailEnd/>
            </a:ln>
          </p:spPr>
        </p:pic>
        <p:pic>
          <p:nvPicPr>
            <p:cNvPr id="29704" name="Изображение 9"/>
            <p:cNvPicPr>
              <a:picLocks noChangeAspect="1" noChangeArrowheads="1"/>
            </p:cNvPicPr>
            <p:nvPr/>
          </p:nvPicPr>
          <p:blipFill>
            <a:blip r:embed="rId4" cstate="print"/>
            <a:srcRect/>
            <a:stretch>
              <a:fillRect/>
            </a:stretch>
          </p:blipFill>
          <p:spPr bwMode="auto">
            <a:xfrm>
              <a:off x="173566" y="6207150"/>
              <a:ext cx="8781522" cy="399381"/>
            </a:xfrm>
            <a:prstGeom prst="rect">
              <a:avLst/>
            </a:prstGeom>
            <a:noFill/>
            <a:ln w="9525">
              <a:noFill/>
              <a:miter lim="800000"/>
              <a:headEnd/>
              <a:tailEnd/>
            </a:ln>
          </p:spPr>
        </p:pic>
        <p:pic>
          <p:nvPicPr>
            <p:cNvPr id="29705" name="Изображение 10"/>
            <p:cNvPicPr>
              <a:picLocks noChangeAspect="1" noChangeArrowheads="1"/>
            </p:cNvPicPr>
            <p:nvPr/>
          </p:nvPicPr>
          <p:blipFill>
            <a:blip r:embed="rId5" cstate="print"/>
            <a:srcRect/>
            <a:stretch>
              <a:fillRect/>
            </a:stretch>
          </p:blipFill>
          <p:spPr bwMode="auto">
            <a:xfrm>
              <a:off x="173566" y="5267083"/>
              <a:ext cx="8781522" cy="487454"/>
            </a:xfrm>
            <a:prstGeom prst="rect">
              <a:avLst/>
            </a:prstGeom>
            <a:noFill/>
            <a:ln w="9525">
              <a:noFill/>
              <a:miter lim="800000"/>
              <a:headEnd/>
              <a:tailEnd/>
            </a:ln>
          </p:spPr>
        </p:pic>
      </p:grpSp>
      <p:sp>
        <p:nvSpPr>
          <p:cNvPr id="13"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2</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
        <p:nvSpPr>
          <p:cNvPr id="14"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15</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5"/>
          <p:cNvSpPr>
            <a:spLocks noChangeArrowheads="1"/>
          </p:cNvSpPr>
          <p:nvPr/>
        </p:nvSpPr>
        <p:spPr bwMode="auto">
          <a:xfrm>
            <a:off x="163513" y="1058863"/>
            <a:ext cx="8772525" cy="1200150"/>
          </a:xfrm>
          <a:prstGeom prst="rect">
            <a:avLst/>
          </a:prstGeom>
          <a:noFill/>
          <a:ln w="9525">
            <a:noFill/>
            <a:miter lim="800000"/>
            <a:headEnd/>
            <a:tailEnd/>
          </a:ln>
        </p:spPr>
        <p:txBody>
          <a:bodyPr>
            <a:spAutoFit/>
          </a:bodyPr>
          <a:lstStyle/>
          <a:p>
            <a:pPr algn="just"/>
            <a:r>
              <a:rPr lang="en-US" altLang="ru-RU" sz="2400" dirty="0">
                <a:latin typeface="Times New Roman" pitchFamily="18" charset="0"/>
                <a:cs typeface="Times New Roman" pitchFamily="18" charset="0"/>
              </a:rPr>
              <a:t>To make sure we calculate the exact altitude of Mount Pico, we'll run it again, but this time we'll take another picture of the moon in another phase of it.</a:t>
            </a:r>
            <a:endParaRPr lang="ru-RU" altLang="ru-RU" sz="2400" dirty="0">
              <a:latin typeface="Times New Roman" pitchFamily="18" charset="0"/>
              <a:cs typeface="Times New Roman" pitchFamily="18" charset="0"/>
            </a:endParaRPr>
          </a:p>
        </p:txBody>
      </p:sp>
      <p:pic>
        <p:nvPicPr>
          <p:cNvPr id="30723" name="Изображение 4"/>
          <p:cNvPicPr>
            <a:picLocks noChangeAspect="1" noChangeArrowheads="1"/>
          </p:cNvPicPr>
          <p:nvPr/>
        </p:nvPicPr>
        <p:blipFill>
          <a:blip r:embed="rId2" cstate="print"/>
          <a:srcRect/>
          <a:stretch>
            <a:fillRect/>
          </a:stretch>
        </p:blipFill>
        <p:spPr bwMode="auto">
          <a:xfrm>
            <a:off x="1571625" y="2628900"/>
            <a:ext cx="6030913" cy="3846513"/>
          </a:xfrm>
          <a:prstGeom prst="rect">
            <a:avLst/>
          </a:prstGeom>
          <a:noFill/>
          <a:ln w="9525">
            <a:noFill/>
            <a:miter lim="800000"/>
            <a:headEnd/>
            <a:tailEnd/>
          </a:ln>
        </p:spPr>
      </p:pic>
      <p:sp>
        <p:nvSpPr>
          <p:cNvPr id="8"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3</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
        <p:nvSpPr>
          <p:cNvPr id="9"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16</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5"/>
          <p:cNvSpPr>
            <a:spLocks noChangeArrowheads="1"/>
          </p:cNvSpPr>
          <p:nvPr/>
        </p:nvSpPr>
        <p:spPr bwMode="auto">
          <a:xfrm>
            <a:off x="163513" y="1058863"/>
            <a:ext cx="8772525" cy="1200150"/>
          </a:xfrm>
          <a:prstGeom prst="rect">
            <a:avLst/>
          </a:prstGeom>
          <a:noFill/>
          <a:ln w="9525">
            <a:noFill/>
            <a:miter lim="800000"/>
            <a:headEnd/>
            <a:tailEnd/>
          </a:ln>
        </p:spPr>
        <p:txBody>
          <a:bodyPr>
            <a:spAutoFit/>
          </a:bodyPr>
          <a:lstStyle/>
          <a:p>
            <a:pPr algn="just" eaLnBrk="1" hangingPunct="1"/>
            <a:r>
              <a:rPr lang="en-US" altLang="ru-RU" sz="2400" dirty="0">
                <a:latin typeface="Times New Roman" pitchFamily="18" charset="0"/>
                <a:cs typeface="Times New Roman" pitchFamily="18" charset="0"/>
              </a:rPr>
              <a:t>In this case, we will use formula (1), as all the necessary conditions for an accurate calculation are met. The calculation will take place in Microsoft Excel. </a:t>
            </a:r>
            <a:endParaRPr lang="ru-RU" altLang="ru-RU" sz="2400" dirty="0">
              <a:latin typeface="Times New Roman" pitchFamily="18" charset="0"/>
              <a:cs typeface="Times New Roman" pitchFamily="18" charset="0"/>
            </a:endParaRPr>
          </a:p>
        </p:txBody>
      </p:sp>
      <p:sp>
        <p:nvSpPr>
          <p:cNvPr id="31747" name="Прямоугольник 1"/>
          <p:cNvSpPr>
            <a:spLocks noChangeArrowheads="1"/>
          </p:cNvSpPr>
          <p:nvPr/>
        </p:nvSpPr>
        <p:spPr bwMode="auto">
          <a:xfrm>
            <a:off x="355600" y="2503488"/>
            <a:ext cx="4572000" cy="3786187"/>
          </a:xfrm>
          <a:prstGeom prst="rect">
            <a:avLst/>
          </a:prstGeom>
          <a:noFill/>
          <a:ln w="9525">
            <a:noFill/>
            <a:miter lim="800000"/>
            <a:headEnd/>
            <a:tailEnd/>
          </a:ln>
        </p:spPr>
        <p:txBody>
          <a:bodyPr>
            <a:spAutoFit/>
          </a:bodyPr>
          <a:lstStyle/>
          <a:p>
            <a:r>
              <a:rPr lang="en-US" altLang="ru-RU" sz="2400">
                <a:latin typeface="Times New Roman" pitchFamily="18" charset="0"/>
                <a:cs typeface="Times New Roman" pitchFamily="18" charset="0"/>
              </a:rPr>
              <a:t>Initial data</a:t>
            </a:r>
            <a:endParaRPr lang="ru-RU" altLang="ru-RU" sz="2400">
              <a:latin typeface="Times New Roman" pitchFamily="18" charset="0"/>
              <a:cs typeface="Times New Roman" pitchFamily="18" charset="0"/>
            </a:endParaRPr>
          </a:p>
          <a:p>
            <a:r>
              <a:rPr lang="ru-RU" altLang="ru-RU" sz="2400">
                <a:latin typeface="Times New Roman" pitchFamily="18" charset="0"/>
                <a:cs typeface="Times New Roman" pitchFamily="18" charset="0"/>
              </a:rPr>
              <a:t>S 7,5</a:t>
            </a:r>
          </a:p>
          <a:p>
            <a:r>
              <a:rPr lang="ru-RU" altLang="ru-RU" sz="2400">
                <a:latin typeface="Times New Roman" pitchFamily="18" charset="0"/>
                <a:cs typeface="Times New Roman" pitchFamily="18" charset="0"/>
              </a:rPr>
              <a:t> P 42,87</a:t>
            </a:r>
          </a:p>
          <a:p>
            <a:r>
              <a:rPr lang="ru-RU" altLang="ru-RU" sz="2400">
                <a:latin typeface="Times New Roman" pitchFamily="18" charset="0"/>
                <a:cs typeface="Times New Roman" pitchFamily="18" charset="0"/>
              </a:rPr>
              <a:t> r 483,8</a:t>
            </a:r>
          </a:p>
          <a:p>
            <a:r>
              <a:rPr lang="ru-RU" altLang="ru-RU" sz="2400">
                <a:latin typeface="Times New Roman" pitchFamily="18" charset="0"/>
                <a:cs typeface="Times New Roman" pitchFamily="18" charset="0"/>
              </a:rPr>
              <a:t> D </a:t>
            </a:r>
            <a:r>
              <a:rPr lang="en-US" altLang="ru-RU" sz="2400">
                <a:latin typeface="Times New Roman" pitchFamily="18" charset="0"/>
                <a:cs typeface="Times New Roman" pitchFamily="18" charset="0"/>
              </a:rPr>
              <a:t>moon</a:t>
            </a:r>
            <a:r>
              <a:rPr lang="ru-RU" altLang="ru-RU" sz="2400">
                <a:latin typeface="Times New Roman" pitchFamily="18" charset="0"/>
                <a:cs typeface="Times New Roman" pitchFamily="18" charset="0"/>
              </a:rPr>
              <a:t> (pix) 967,6</a:t>
            </a:r>
          </a:p>
          <a:p>
            <a:r>
              <a:rPr lang="ru-RU" altLang="ru-RU" sz="2400">
                <a:latin typeface="Times New Roman" pitchFamily="18" charset="0"/>
                <a:cs typeface="Times New Roman" pitchFamily="18" charset="0"/>
              </a:rPr>
              <a:t> D </a:t>
            </a:r>
            <a:r>
              <a:rPr lang="en-US" altLang="ru-RU" sz="2400">
                <a:latin typeface="Times New Roman" pitchFamily="18" charset="0"/>
                <a:cs typeface="Times New Roman" pitchFamily="18" charset="0"/>
              </a:rPr>
              <a:t>moon</a:t>
            </a:r>
            <a:r>
              <a:rPr lang="ru-RU" altLang="ru-RU" sz="2400">
                <a:latin typeface="Times New Roman" pitchFamily="18" charset="0"/>
                <a:cs typeface="Times New Roman" pitchFamily="18" charset="0"/>
              </a:rPr>
              <a:t> (</a:t>
            </a:r>
            <a:r>
              <a:rPr lang="en-US" altLang="ru-RU" sz="2400">
                <a:latin typeface="Times New Roman" pitchFamily="18" charset="0"/>
                <a:cs typeface="Times New Roman" pitchFamily="18" charset="0"/>
              </a:rPr>
              <a:t>c</a:t>
            </a:r>
            <a:r>
              <a:rPr lang="en-US" altLang="ru-RU" sz="2400">
                <a:solidFill>
                  <a:srgbClr val="000000"/>
                </a:solidFill>
                <a:latin typeface="Times New Roman" pitchFamily="18" charset="0"/>
                <a:cs typeface="Times New Roman" pitchFamily="18" charset="0"/>
              </a:rPr>
              <a:t>onstant</a:t>
            </a:r>
            <a:r>
              <a:rPr lang="ru-RU" altLang="ru-RU" sz="2400">
                <a:latin typeface="Times New Roman" pitchFamily="18" charset="0"/>
                <a:cs typeface="Times New Roman" pitchFamily="18" charset="0"/>
              </a:rPr>
              <a:t>) 3474</a:t>
            </a:r>
          </a:p>
          <a:p>
            <a:endParaRPr lang="ru-RU" altLang="ru-RU" sz="2400">
              <a:latin typeface="Times New Roman" pitchFamily="18" charset="0"/>
              <a:cs typeface="Times New Roman" pitchFamily="18" charset="0"/>
            </a:endParaRPr>
          </a:p>
          <a:p>
            <a:endParaRPr lang="ru-RU" altLang="ru-RU" sz="2400">
              <a:latin typeface="Times New Roman" pitchFamily="18" charset="0"/>
              <a:cs typeface="Times New Roman" pitchFamily="18" charset="0"/>
            </a:endParaRPr>
          </a:p>
          <a:p>
            <a:endParaRPr lang="ru-RU" altLang="ru-RU" sz="2400">
              <a:latin typeface="Times New Roman" pitchFamily="18" charset="0"/>
              <a:cs typeface="Times New Roman" pitchFamily="18" charset="0"/>
            </a:endParaRPr>
          </a:p>
          <a:p>
            <a:r>
              <a:rPr lang="en-US" altLang="ru-RU" sz="2400">
                <a:solidFill>
                  <a:srgbClr val="000000"/>
                </a:solidFill>
                <a:latin typeface="Times New Roman" pitchFamily="18" charset="0"/>
                <a:cs typeface="Times New Roman" pitchFamily="18" charset="0"/>
              </a:rPr>
              <a:t> Outcome</a:t>
            </a:r>
            <a:r>
              <a:rPr lang="ru-RU" altLang="ru-RU" sz="2400">
                <a:latin typeface="Times New Roman" pitchFamily="18" charset="0"/>
                <a:cs typeface="Times New Roman" pitchFamily="18" charset="0"/>
              </a:rPr>
              <a:t> H</a:t>
            </a:r>
            <a:r>
              <a:rPr lang="ru-RU" altLang="ru-RU" sz="2400" b="1">
                <a:latin typeface="Times New Roman" pitchFamily="18" charset="0"/>
                <a:cs typeface="Times New Roman" pitchFamily="18" charset="0"/>
              </a:rPr>
              <a:t>: </a:t>
            </a:r>
            <a:r>
              <a:rPr lang="ru-RU" altLang="ru-RU" sz="2400">
                <a:latin typeface="Times New Roman" pitchFamily="18" charset="0"/>
                <a:cs typeface="Times New Roman" pitchFamily="18" charset="0"/>
              </a:rPr>
              <a:t> 2,3936 </a:t>
            </a:r>
          </a:p>
        </p:txBody>
      </p:sp>
      <p:pic>
        <p:nvPicPr>
          <p:cNvPr id="31748" name="Изображение 6"/>
          <p:cNvPicPr>
            <a:picLocks noChangeAspect="1" noChangeArrowheads="1"/>
          </p:cNvPicPr>
          <p:nvPr/>
        </p:nvPicPr>
        <p:blipFill>
          <a:blip r:embed="rId2" cstate="print"/>
          <a:srcRect/>
          <a:stretch>
            <a:fillRect/>
          </a:stretch>
        </p:blipFill>
        <p:spPr bwMode="auto">
          <a:xfrm>
            <a:off x="-41275" y="4865688"/>
            <a:ext cx="4222750" cy="828675"/>
          </a:xfrm>
          <a:prstGeom prst="rect">
            <a:avLst/>
          </a:prstGeom>
          <a:noFill/>
          <a:ln w="9525">
            <a:noFill/>
            <a:miter lim="800000"/>
            <a:headEnd/>
            <a:tailEnd/>
          </a:ln>
        </p:spPr>
      </p:pic>
      <p:pic>
        <p:nvPicPr>
          <p:cNvPr id="31749" name="Изображение 7"/>
          <p:cNvPicPr>
            <a:picLocks noChangeAspect="1" noChangeArrowheads="1"/>
          </p:cNvPicPr>
          <p:nvPr/>
        </p:nvPicPr>
        <p:blipFill>
          <a:blip r:embed="rId3" cstate="print"/>
          <a:srcRect/>
          <a:stretch>
            <a:fillRect/>
          </a:stretch>
        </p:blipFill>
        <p:spPr bwMode="auto">
          <a:xfrm>
            <a:off x="4087813" y="2387600"/>
            <a:ext cx="4959350" cy="2697163"/>
          </a:xfrm>
          <a:prstGeom prst="rect">
            <a:avLst/>
          </a:prstGeom>
          <a:noFill/>
          <a:ln w="9525">
            <a:noFill/>
            <a:miter lim="800000"/>
            <a:headEnd/>
            <a:tailEnd/>
          </a:ln>
        </p:spPr>
      </p:pic>
      <p:sp>
        <p:nvSpPr>
          <p:cNvPr id="10"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3</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
        <p:nvSpPr>
          <p:cNvPr id="11"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17</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5"/>
          <p:cNvSpPr>
            <a:spLocks noChangeArrowheads="1"/>
          </p:cNvSpPr>
          <p:nvPr/>
        </p:nvSpPr>
        <p:spPr bwMode="auto">
          <a:xfrm>
            <a:off x="163513" y="1058863"/>
            <a:ext cx="8772525" cy="830262"/>
          </a:xfrm>
          <a:prstGeom prst="rect">
            <a:avLst/>
          </a:prstGeom>
          <a:noFill/>
          <a:ln w="9525">
            <a:noFill/>
            <a:miter lim="800000"/>
            <a:headEnd/>
            <a:tailEnd/>
          </a:ln>
        </p:spPr>
        <p:txBody>
          <a:bodyPr>
            <a:spAutoFit/>
          </a:bodyPr>
          <a:lstStyle/>
          <a:p>
            <a:pPr algn="just" eaLnBrk="1" hangingPunct="1"/>
            <a:r>
              <a:rPr lang="en-US" altLang="ru-RU" sz="2400" dirty="0">
                <a:latin typeface="Times New Roman" pitchFamily="18" charset="0"/>
                <a:cs typeface="Times New Roman" pitchFamily="18" charset="0"/>
              </a:rPr>
              <a:t>By measuring the same object twice, we can calculate the measurement error using this formula: </a:t>
            </a:r>
            <a:endParaRPr lang="ru-RU" altLang="ru-RU" sz="2400" dirty="0">
              <a:latin typeface="Times New Roman" pitchFamily="18" charset="0"/>
              <a:cs typeface="Times New Roman" pitchFamily="18" charset="0"/>
            </a:endParaRPr>
          </a:p>
        </p:txBody>
      </p:sp>
      <p:pic>
        <p:nvPicPr>
          <p:cNvPr id="32771" name="Изображение 6"/>
          <p:cNvPicPr>
            <a:picLocks noChangeAspect="1" noChangeArrowheads="1"/>
          </p:cNvPicPr>
          <p:nvPr/>
        </p:nvPicPr>
        <p:blipFill>
          <a:blip r:embed="rId2" cstate="print"/>
          <a:srcRect/>
          <a:stretch>
            <a:fillRect/>
          </a:stretch>
        </p:blipFill>
        <p:spPr bwMode="auto">
          <a:xfrm>
            <a:off x="1185863" y="2259013"/>
            <a:ext cx="6423025" cy="1020762"/>
          </a:xfrm>
          <a:prstGeom prst="rect">
            <a:avLst/>
          </a:prstGeom>
          <a:noFill/>
          <a:ln w="9525">
            <a:noFill/>
            <a:miter lim="800000"/>
            <a:headEnd/>
            <a:tailEnd/>
          </a:ln>
        </p:spPr>
      </p:pic>
      <p:sp>
        <p:nvSpPr>
          <p:cNvPr id="32772" name="Прямоугольник 5"/>
          <p:cNvSpPr>
            <a:spLocks noChangeArrowheads="1"/>
          </p:cNvSpPr>
          <p:nvPr/>
        </p:nvSpPr>
        <p:spPr bwMode="auto">
          <a:xfrm>
            <a:off x="182563" y="4064000"/>
            <a:ext cx="8772525" cy="1200150"/>
          </a:xfrm>
          <a:prstGeom prst="rect">
            <a:avLst/>
          </a:prstGeom>
          <a:noFill/>
          <a:ln w="9525">
            <a:noFill/>
            <a:miter lim="800000"/>
            <a:headEnd/>
            <a:tailEnd/>
          </a:ln>
        </p:spPr>
        <p:txBody>
          <a:bodyPr>
            <a:spAutoFit/>
          </a:bodyPr>
          <a:lstStyle/>
          <a:p>
            <a:pPr algn="just" eaLnBrk="1" hangingPunct="1"/>
            <a:r>
              <a:rPr lang="en-US" altLang="ru-RU" sz="2400" u="sng" dirty="0">
                <a:latin typeface="Times New Roman" pitchFamily="18" charset="0"/>
                <a:cs typeface="Times New Roman" pitchFamily="18" charset="0"/>
              </a:rPr>
              <a:t>Conclusion: </a:t>
            </a:r>
            <a:r>
              <a:rPr lang="en-US" altLang="ru-RU" sz="2400" dirty="0">
                <a:latin typeface="Times New Roman" pitchFamily="18" charset="0"/>
                <a:cs typeface="Times New Roman" pitchFamily="18" charset="0"/>
              </a:rPr>
              <a:t>The height of Mount Pico H = 2470.25m ± 76.65m</a:t>
            </a:r>
            <a:r>
              <a:rPr lang="en-US" altLang="ru-RU" sz="2400" dirty="0" smtClean="0">
                <a:latin typeface="Times New Roman" pitchFamily="18" charset="0"/>
                <a:cs typeface="Times New Roman" pitchFamily="18" charset="0"/>
              </a:rPr>
              <a:t>. The </a:t>
            </a:r>
            <a:r>
              <a:rPr lang="en-US" altLang="ru-RU" sz="2400" dirty="0">
                <a:latin typeface="Times New Roman" pitchFamily="18" charset="0"/>
                <a:cs typeface="Times New Roman" pitchFamily="18" charset="0"/>
              </a:rPr>
              <a:t>lunar surface atlas height of this mountain is 2420m, so the accuracy of our calculations is ≈ 98%. </a:t>
            </a:r>
            <a:endParaRPr lang="ru-RU" altLang="ru-RU" sz="2400" dirty="0">
              <a:latin typeface="Times New Roman" pitchFamily="18" charset="0"/>
              <a:cs typeface="Times New Roman" pitchFamily="18" charset="0"/>
            </a:endParaRPr>
          </a:p>
        </p:txBody>
      </p:sp>
      <p:sp>
        <p:nvSpPr>
          <p:cNvPr id="9" name="Shape 124"/>
          <p:cNvSpPr txBox="1">
            <a:spLocks noChangeArrowheads="1"/>
          </p:cNvSpPr>
          <p:nvPr/>
        </p:nvSpPr>
        <p:spPr bwMode="auto">
          <a:xfrm>
            <a:off x="628650" y="48741"/>
            <a:ext cx="7886700" cy="715963"/>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Experiment </a:t>
            </a:r>
            <a:r>
              <a:rPr lang="ru-RU" sz="4400" b="1" u="sng" dirty="0" smtClean="0">
                <a:solidFill>
                  <a:srgbClr val="002060"/>
                </a:solidFill>
                <a:latin typeface="Times New Roman" pitchFamily="18" charset="0"/>
                <a:cs typeface="Times New Roman" pitchFamily="18" charset="0"/>
                <a:sym typeface="Times New Roman" pitchFamily="18" charset="0"/>
              </a:rPr>
              <a:t>3</a:t>
            </a:r>
            <a:r>
              <a:rPr lang="en-US" sz="4400" b="1" u="sng" dirty="0" smtClean="0">
                <a:solidFill>
                  <a:srgbClr val="002060"/>
                </a:solidFill>
                <a:latin typeface="Times New Roman" pitchFamily="18" charset="0"/>
                <a:cs typeface="Times New Roman" pitchFamily="18" charset="0"/>
                <a:sym typeface="Times New Roman" pitchFamily="18" charset="0"/>
              </a:rPr>
              <a:t>.</a:t>
            </a:r>
            <a:endParaRPr lang="ru-RU" dirty="0">
              <a:solidFill>
                <a:srgbClr val="002060"/>
              </a:solidFill>
            </a:endParaRPr>
          </a:p>
        </p:txBody>
      </p:sp>
      <p:sp>
        <p:nvSpPr>
          <p:cNvPr id="10"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18</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ъект 2"/>
          <p:cNvSpPr>
            <a:spLocks noGrp="1"/>
          </p:cNvSpPr>
          <p:nvPr>
            <p:ph idx="1"/>
          </p:nvPr>
        </p:nvSpPr>
        <p:spPr>
          <a:xfrm>
            <a:off x="289560" y="844233"/>
            <a:ext cx="8595360" cy="6248400"/>
          </a:xfrm>
        </p:spPr>
        <p:txBody>
          <a:bodyPr/>
          <a:lstStyle/>
          <a:p>
            <a:pPr marL="457200" indent="-457200" algn="just" eaLnBrk="1" hangingPunct="1">
              <a:buFont typeface="Calibri Light" pitchFamily="34" charset="0"/>
              <a:buAutoNum type="arabicPeriod"/>
            </a:pPr>
            <a:r>
              <a:rPr lang="en-US" altLang="ru-RU" sz="2400" dirty="0" smtClean="0">
                <a:latin typeface="Times New Roman" pitchFamily="18" charset="0"/>
                <a:cs typeface="Times New Roman" pitchFamily="18" charset="0"/>
              </a:rPr>
              <a:t>Having completed the tasks in turn, we have found a reasonably accurate way to determine the altitudes of the Moon's relief elements from satellite images</a:t>
            </a:r>
            <a:r>
              <a:rPr lang="en-US" altLang="ru-RU" sz="2400" dirty="0" smtClean="0">
                <a:latin typeface="Times New Roman" pitchFamily="18" charset="0"/>
                <a:cs typeface="Times New Roman" pitchFamily="18" charset="0"/>
              </a:rPr>
              <a:t>.</a:t>
            </a:r>
            <a:endParaRPr lang="ru-RU" altLang="ru-RU" sz="2400" dirty="0" smtClean="0">
              <a:latin typeface="Times New Roman" pitchFamily="18" charset="0"/>
              <a:cs typeface="Times New Roman" pitchFamily="18" charset="0"/>
            </a:endParaRPr>
          </a:p>
          <a:p>
            <a:pPr marL="457200" indent="-457200" algn="just" eaLnBrk="1" hangingPunct="1">
              <a:buFont typeface="Calibri Light" pitchFamily="34" charset="0"/>
              <a:buAutoNum type="arabicPeriod"/>
            </a:pPr>
            <a:r>
              <a:rPr lang="en-US" altLang="ru-RU" sz="2400" dirty="0" smtClean="0">
                <a:latin typeface="Times New Roman" pitchFamily="18" charset="0"/>
                <a:cs typeface="Times New Roman" pitchFamily="18" charset="0"/>
              </a:rPr>
              <a:t> In </a:t>
            </a:r>
            <a:r>
              <a:rPr lang="en-US" altLang="ru-RU" sz="2400" dirty="0" smtClean="0">
                <a:latin typeface="Times New Roman" pitchFamily="18" charset="0"/>
                <a:cs typeface="Times New Roman" pitchFamily="18" charset="0"/>
              </a:rPr>
              <a:t>the course of our work we have calculated formulas that can be used to determine the heights </a:t>
            </a:r>
            <a:r>
              <a:rPr lang="en-US" altLang="ru-RU" sz="2400" smtClean="0">
                <a:latin typeface="Times New Roman" pitchFamily="18" charset="0"/>
                <a:cs typeface="Times New Roman" pitchFamily="18" charset="0"/>
              </a:rPr>
              <a:t>of </a:t>
            </a:r>
            <a:r>
              <a:rPr lang="en-US" altLang="ru-RU" sz="2400" smtClean="0">
                <a:latin typeface="Times New Roman" pitchFamily="18" charset="0"/>
                <a:cs typeface="Times New Roman" pitchFamily="18" charset="0"/>
              </a:rPr>
              <a:t>mountains. </a:t>
            </a:r>
            <a:r>
              <a:rPr lang="en-US" altLang="ru-RU" sz="2400" dirty="0" smtClean="0">
                <a:latin typeface="Times New Roman" pitchFamily="18" charset="0"/>
                <a:cs typeface="Times New Roman" pitchFamily="18" charset="0"/>
              </a:rPr>
              <a:t>The initial data used are the diameter of the space body and the length of the shadows measured from the image. </a:t>
            </a:r>
            <a:endParaRPr lang="ru-RU" altLang="ru-RU" sz="2400" dirty="0" smtClean="0">
              <a:latin typeface="Times New Roman" pitchFamily="18" charset="0"/>
              <a:cs typeface="Times New Roman" pitchFamily="18" charset="0"/>
            </a:endParaRPr>
          </a:p>
          <a:p>
            <a:pPr marL="457200" indent="-457200" algn="just" eaLnBrk="1" hangingPunct="1">
              <a:buFont typeface="Calibri Light" pitchFamily="34" charset="0"/>
              <a:buAutoNum type="arabicPeriod"/>
            </a:pPr>
            <a:r>
              <a:rPr lang="en-US" altLang="ru-RU" sz="2400" dirty="0" smtClean="0">
                <a:latin typeface="Times New Roman" pitchFamily="18" charset="0"/>
                <a:cs typeface="Times New Roman" pitchFamily="18" charset="0"/>
              </a:rPr>
              <a:t>In the practical part of the work we applied the obtained formulas for the experimental model, as well as calculated the heights of a number of mountains on the surface of the moon. The calculation was carried out in the Visual Basic programming environment using formulas derived during the work and tested experimentally. </a:t>
            </a:r>
            <a:endParaRPr lang="ru-RU" altLang="ru-RU" sz="2400" dirty="0" smtClean="0">
              <a:latin typeface="Times New Roman" pitchFamily="18" charset="0"/>
              <a:cs typeface="Times New Roman" pitchFamily="18" charset="0"/>
            </a:endParaRPr>
          </a:p>
          <a:p>
            <a:pPr marL="457200" indent="-457200" algn="just" eaLnBrk="1" hangingPunct="1">
              <a:buFont typeface="Calibri Light" pitchFamily="34" charset="0"/>
              <a:buAutoNum type="arabicPeriod"/>
            </a:pPr>
            <a:r>
              <a:rPr lang="en-US" altLang="ru-RU" sz="2400" dirty="0" smtClean="0">
                <a:latin typeface="Times New Roman" pitchFamily="18" charset="0"/>
                <a:cs typeface="Times New Roman" pitchFamily="18" charset="0"/>
              </a:rPr>
              <a:t>Our approach allows us to calculate the elevation of the relief elements not only of the Moon, but also of any other space bodies.</a:t>
            </a:r>
            <a:endParaRPr lang="ru-RU" altLang="ru-RU" sz="2400" dirty="0" smtClean="0">
              <a:latin typeface="Times New Roman" pitchFamily="18" charset="0"/>
              <a:cs typeface="Times New Roman" pitchFamily="18" charset="0"/>
            </a:endParaRPr>
          </a:p>
        </p:txBody>
      </p:sp>
      <p:sp>
        <p:nvSpPr>
          <p:cNvPr id="7" name="Shape 220"/>
          <p:cNvSpPr txBox="1">
            <a:spLocks noChangeArrowheads="1"/>
          </p:cNvSpPr>
          <p:nvPr/>
        </p:nvSpPr>
        <p:spPr bwMode="auto">
          <a:xfrm>
            <a:off x="0" y="109761"/>
            <a:ext cx="9143999" cy="714375"/>
          </a:xfrm>
          <a:prstGeom prst="rect">
            <a:avLst/>
          </a:prstGeom>
          <a:noFill/>
          <a:ln w="9525">
            <a:noFill/>
            <a:miter lim="800000"/>
            <a:headEnd/>
            <a:tailEnd/>
          </a:ln>
        </p:spPr>
        <p:txBody>
          <a:bodyPr lIns="45700" tIns="45700" rIns="45700" bIns="45700"/>
          <a:lstStyle/>
          <a:p>
            <a:pPr algn="ctr">
              <a:buClr>
                <a:srgbClr val="0F253F"/>
              </a:buClr>
              <a:buSzPts val="4400"/>
              <a:buFont typeface="Times New Roman" pitchFamily="18" charset="0"/>
              <a:buNone/>
            </a:pPr>
            <a:r>
              <a:rPr lang="en-US" sz="4800" b="1" u="sng" dirty="0">
                <a:solidFill>
                  <a:srgbClr val="002060"/>
                </a:solidFill>
                <a:latin typeface="Times New Roman" pitchFamily="18" charset="0"/>
                <a:cs typeface="Times New Roman" pitchFamily="18" charset="0"/>
                <a:sym typeface="Times New Roman" pitchFamily="18" charset="0"/>
              </a:rPr>
              <a:t>Conclusions</a:t>
            </a:r>
            <a:endParaRPr lang="ru-RU" sz="2000" dirty="0">
              <a:solidFill>
                <a:srgbClr val="002060"/>
              </a:solidFill>
            </a:endParaRPr>
          </a:p>
        </p:txBody>
      </p:sp>
      <p:sp>
        <p:nvSpPr>
          <p:cNvPr id="8"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19</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4"/>
          <p:cNvSpPr>
            <a:spLocks noGrp="1"/>
          </p:cNvSpPr>
          <p:nvPr>
            <p:ph idx="1"/>
          </p:nvPr>
        </p:nvSpPr>
        <p:spPr>
          <a:xfrm flipH="1">
            <a:off x="136525" y="1667193"/>
            <a:ext cx="8859838" cy="2792412"/>
          </a:xfrm>
        </p:spPr>
        <p:txBody>
          <a:bodyPr/>
          <a:lstStyle/>
          <a:p>
            <a:pPr marL="0" indent="0" algn="just" eaLnBrk="1" hangingPunct="1">
              <a:buFont typeface="Arial" charset="0"/>
              <a:buNone/>
            </a:pPr>
            <a:r>
              <a:rPr lang="en-US" sz="3200" dirty="0" smtClean="0">
                <a:latin typeface="Times New Roman" pitchFamily="18" charset="0"/>
                <a:cs typeface="Times New Roman" pitchFamily="18" charset="0"/>
              </a:rPr>
              <a:t>What are the tallest mountains in the Solar System? Propose and analyze the theoretical models that can allow predicting the maximum altitudes of mountains on various celestial bodies. </a:t>
            </a:r>
          </a:p>
          <a:p>
            <a:pPr marL="0" indent="0" algn="just" eaLnBrk="1" hangingPunct="1">
              <a:buFont typeface="Arial" charset="0"/>
              <a:buNone/>
            </a:pPr>
            <a:endParaRPr lang="ru-RU" altLang="ru-RU" sz="3200" dirty="0" smtClean="0">
              <a:solidFill>
                <a:srgbClr val="262626"/>
              </a:solidFill>
              <a:latin typeface="Times New Roman" pitchFamily="18" charset="0"/>
              <a:cs typeface="Times New Roman" pitchFamily="18" charset="0"/>
            </a:endParaRPr>
          </a:p>
        </p:txBody>
      </p:sp>
      <p:sp>
        <p:nvSpPr>
          <p:cNvPr id="7" name="Shape 66"/>
          <p:cNvSpPr txBox="1">
            <a:spLocks noChangeArrowheads="1"/>
          </p:cNvSpPr>
          <p:nvPr/>
        </p:nvSpPr>
        <p:spPr bwMode="auto">
          <a:xfrm>
            <a:off x="457200" y="994832"/>
            <a:ext cx="8229600" cy="776288"/>
          </a:xfrm>
          <a:prstGeom prst="rect">
            <a:avLst/>
          </a:prstGeom>
          <a:noFill/>
          <a:ln w="9525">
            <a:noFill/>
            <a:miter lim="800000"/>
            <a:headEnd/>
            <a:tailEnd/>
          </a:ln>
        </p:spPr>
        <p:txBody>
          <a:bodyPr lIns="45700" tIns="45700" rIns="45700" bIns="45700"/>
          <a:lstStyle/>
          <a:p>
            <a:pPr algn="ctr">
              <a:lnSpc>
                <a:spcPct val="90000"/>
              </a:lnSpc>
              <a:buClr>
                <a:srgbClr val="0F253F"/>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 task</a:t>
            </a:r>
            <a:endParaRPr lang="ru-RU" dirty="0">
              <a:solidFill>
                <a:srgbClr val="002060"/>
              </a:solidFill>
            </a:endParaRPr>
          </a:p>
        </p:txBody>
      </p:sp>
      <p:sp>
        <p:nvSpPr>
          <p:cNvPr id="8" name="Номер слайда 7"/>
          <p:cNvSpPr>
            <a:spLocks noGrp="1"/>
          </p:cNvSpPr>
          <p:nvPr>
            <p:ph type="sldNum" sz="quarter" idx="12"/>
          </p:nvPr>
        </p:nvSpPr>
        <p:spPr/>
        <p:txBody>
          <a:bodyPr/>
          <a:lstStyle/>
          <a:p>
            <a:fld id="{5B407F4C-393F-4837-96B1-A6D827CCDB3D}" type="slidenum">
              <a:rPr lang="ru-RU" sz="1800" b="1" smtClean="0">
                <a:latin typeface="Times New Roman" pitchFamily="18" charset="0"/>
                <a:cs typeface="Times New Roman" pitchFamily="18" charset="0"/>
              </a:rPr>
              <a:pPr/>
              <a:t>2</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313" y="3644900"/>
            <a:ext cx="4733925" cy="2952750"/>
          </a:xfrm>
          <a:prstGeom prst="rect">
            <a:avLst/>
          </a:prstGeom>
          <a:noFill/>
          <a:ln w="9525">
            <a:noFill/>
            <a:miter lim="800000"/>
            <a:headEnd/>
            <a:tailEnd/>
          </a:ln>
        </p:spPr>
      </p:pic>
      <p:sp>
        <p:nvSpPr>
          <p:cNvPr id="2052" name="Shape 60"/>
          <p:cNvSpPr txBox="1">
            <a:spLocks noChangeArrowheads="1"/>
          </p:cNvSpPr>
          <p:nvPr/>
        </p:nvSpPr>
        <p:spPr bwMode="auto">
          <a:xfrm>
            <a:off x="1303338" y="1643063"/>
            <a:ext cx="6537325" cy="1600200"/>
          </a:xfrm>
          <a:prstGeom prst="rect">
            <a:avLst/>
          </a:prstGeom>
          <a:noFill/>
          <a:ln w="9525">
            <a:noFill/>
            <a:miter lim="800000"/>
            <a:headEnd/>
            <a:tailEnd/>
          </a:ln>
        </p:spPr>
        <p:txBody>
          <a:bodyPr lIns="45700" tIns="45700" rIns="45700" bIns="45700"/>
          <a:lstStyle/>
          <a:p>
            <a:pPr algn="ctr">
              <a:buClr>
                <a:srgbClr val="0F253F"/>
              </a:buClr>
              <a:buSzPts val="4000"/>
            </a:pPr>
            <a:r>
              <a:rPr lang="en-US" sz="4400" b="1" u="sng" dirty="0">
                <a:solidFill>
                  <a:srgbClr val="002060"/>
                </a:solidFill>
                <a:latin typeface="Times New Roman" pitchFamily="18" charset="0"/>
                <a:cs typeface="Times New Roman" pitchFamily="18" charset="0"/>
                <a:sym typeface="Times New Roman" pitchFamily="18" charset="0"/>
              </a:rPr>
              <a:t>Problem № 2</a:t>
            </a:r>
            <a:br>
              <a:rPr lang="en-US" sz="4400" b="1" u="sng" dirty="0">
                <a:solidFill>
                  <a:srgbClr val="002060"/>
                </a:solidFill>
                <a:latin typeface="Times New Roman" pitchFamily="18" charset="0"/>
                <a:cs typeface="Times New Roman" pitchFamily="18" charset="0"/>
                <a:sym typeface="Times New Roman" pitchFamily="18" charset="0"/>
              </a:rPr>
            </a:br>
            <a:r>
              <a:rPr lang="en-US" sz="4400" b="1" dirty="0" smtClean="0">
                <a:solidFill>
                  <a:srgbClr val="002060"/>
                </a:solidFill>
                <a:latin typeface="Times New Roman" pitchFamily="18" charset="0"/>
                <a:cs typeface="Times New Roman" pitchFamily="18" charset="0"/>
                <a:sym typeface="Times New Roman" pitchFamily="18" charset="0"/>
              </a:rPr>
              <a:t>«</a:t>
            </a:r>
            <a:r>
              <a:rPr lang="en-US" altLang="ru-RU" sz="4400" b="1" dirty="0" smtClean="0">
                <a:solidFill>
                  <a:srgbClr val="002060"/>
                </a:solidFill>
                <a:latin typeface="Times New Roman" pitchFamily="18" charset="0"/>
                <a:cs typeface="Times New Roman" pitchFamily="18" charset="0"/>
              </a:rPr>
              <a:t>Mountains</a:t>
            </a:r>
            <a:r>
              <a:rPr lang="en-US" sz="4400" b="1" dirty="0" smtClean="0">
                <a:solidFill>
                  <a:srgbClr val="002060"/>
                </a:solidFill>
                <a:latin typeface="Times New Roman" pitchFamily="18" charset="0"/>
                <a:cs typeface="Times New Roman" pitchFamily="18" charset="0"/>
                <a:sym typeface="Times New Roman" pitchFamily="18" charset="0"/>
              </a:rPr>
              <a:t>»</a:t>
            </a:r>
            <a:endParaRPr lang="ru-RU" sz="2000" dirty="0">
              <a:solidFill>
                <a:srgbClr val="002060"/>
              </a:solidFill>
            </a:endParaRPr>
          </a:p>
        </p:txBody>
      </p:sp>
      <p:sp>
        <p:nvSpPr>
          <p:cNvPr id="2053" name="Shape 59"/>
          <p:cNvSpPr txBox="1">
            <a:spLocks noChangeArrowheads="1"/>
          </p:cNvSpPr>
          <p:nvPr/>
        </p:nvSpPr>
        <p:spPr bwMode="auto">
          <a:xfrm>
            <a:off x="563438" y="3501008"/>
            <a:ext cx="8401050" cy="3024460"/>
          </a:xfrm>
          <a:prstGeom prst="rect">
            <a:avLst/>
          </a:prstGeom>
          <a:noFill/>
          <a:ln w="9525">
            <a:noFill/>
            <a:miter lim="800000"/>
            <a:headEnd/>
            <a:tailEnd/>
          </a:ln>
        </p:spPr>
        <p:txBody>
          <a:bodyPr lIns="45700" tIns="45700" rIns="45700" bIns="45700"/>
          <a:lstStyle/>
          <a:p>
            <a:pPr marL="342900" indent="-342900" algn="r">
              <a:buClr>
                <a:srgbClr val="000000"/>
              </a:buClr>
              <a:buSzPts val="3600"/>
              <a:buFont typeface="Times New Roman" pitchFamily="18" charset="0"/>
              <a:buNone/>
            </a:pPr>
            <a:r>
              <a:rPr lang="en-US" sz="3800" b="1" i="1" dirty="0" err="1" smtClean="0">
                <a:solidFill>
                  <a:srgbClr val="000000"/>
                </a:solidFill>
                <a:latin typeface="Times New Roman" pitchFamily="18" charset="0"/>
                <a:cs typeface="Times New Roman" pitchFamily="18" charset="0"/>
                <a:sym typeface="Times New Roman" pitchFamily="18" charset="0"/>
              </a:rPr>
              <a:t>Daria</a:t>
            </a:r>
            <a:r>
              <a:rPr lang="en-US" sz="3800" b="1" i="1" dirty="0" smtClean="0">
                <a:solidFill>
                  <a:srgbClr val="000000"/>
                </a:solidFill>
                <a:latin typeface="Times New Roman" pitchFamily="18" charset="0"/>
                <a:cs typeface="Times New Roman" pitchFamily="18" charset="0"/>
                <a:sym typeface="Times New Roman" pitchFamily="18" charset="0"/>
              </a:rPr>
              <a:t> </a:t>
            </a:r>
            <a:r>
              <a:rPr lang="en-US" sz="3800" b="1" i="1" dirty="0" err="1" smtClean="0">
                <a:solidFill>
                  <a:srgbClr val="000000"/>
                </a:solidFill>
                <a:latin typeface="Times New Roman" pitchFamily="18" charset="0"/>
                <a:cs typeface="Times New Roman" pitchFamily="18" charset="0"/>
                <a:sym typeface="Times New Roman" pitchFamily="18" charset="0"/>
              </a:rPr>
              <a:t>Metel</a:t>
            </a:r>
            <a:endParaRPr lang="ru-RU" sz="3800" b="1" i="1" dirty="0">
              <a:solidFill>
                <a:srgbClr val="000000"/>
              </a:solidFill>
              <a:latin typeface="Times New Roman" pitchFamily="18" charset="0"/>
              <a:cs typeface="Times New Roman" pitchFamily="18" charset="0"/>
              <a:sym typeface="Times New Roman" pitchFamily="18" charset="0"/>
            </a:endParaRPr>
          </a:p>
          <a:p>
            <a:pPr marL="342900" indent="-342900" algn="r">
              <a:buClr>
                <a:srgbClr val="000000"/>
              </a:buClr>
              <a:buSzPts val="3600"/>
              <a:buFont typeface="Times New Roman" pitchFamily="18" charset="0"/>
              <a:buNone/>
            </a:pPr>
            <a:endParaRPr lang="ru-RU" sz="3600" b="1" i="1" dirty="0">
              <a:solidFill>
                <a:srgbClr val="000000"/>
              </a:solidFill>
              <a:latin typeface="Times New Roman" pitchFamily="18" charset="0"/>
              <a:cs typeface="Times New Roman" pitchFamily="18" charset="0"/>
              <a:sym typeface="Times New Roman" pitchFamily="18" charset="0"/>
            </a:endParaRPr>
          </a:p>
          <a:p>
            <a:pPr marL="342900" indent="-342900" algn="r">
              <a:buClr>
                <a:srgbClr val="000000"/>
              </a:buClr>
              <a:buSzPts val="3600"/>
              <a:buFont typeface="Times New Roman" pitchFamily="18" charset="0"/>
              <a:buNone/>
            </a:pPr>
            <a:r>
              <a:rPr lang="en-US" sz="3600" b="1" i="1" dirty="0">
                <a:solidFill>
                  <a:srgbClr val="000000"/>
                </a:solidFill>
                <a:latin typeface="Times New Roman" pitchFamily="18" charset="0"/>
                <a:cs typeface="Times New Roman" pitchFamily="18" charset="0"/>
                <a:sym typeface="Times New Roman" pitchFamily="18" charset="0"/>
              </a:rPr>
              <a:t>Team </a:t>
            </a:r>
            <a:r>
              <a:rPr lang="ru-RU" sz="3600" b="1" i="1" dirty="0" smtClean="0">
                <a:solidFill>
                  <a:srgbClr val="000000"/>
                </a:solidFill>
                <a:latin typeface="Times New Roman" pitchFamily="18" charset="0"/>
                <a:cs typeface="Times New Roman" pitchFamily="18" charset="0"/>
                <a:sym typeface="Times New Roman" pitchFamily="18" charset="0"/>
              </a:rPr>
              <a:t>«</a:t>
            </a:r>
            <a:r>
              <a:rPr lang="en-US" sz="3600" b="1" i="1" dirty="0" smtClean="0">
                <a:solidFill>
                  <a:srgbClr val="000000"/>
                </a:solidFill>
                <a:latin typeface="Times New Roman" pitchFamily="18" charset="0"/>
                <a:cs typeface="Times New Roman" pitchFamily="18" charset="0"/>
                <a:sym typeface="Times New Roman" pitchFamily="18" charset="0"/>
              </a:rPr>
              <a:t>Element»</a:t>
            </a:r>
            <a:endParaRPr lang="ru-RU" b="1" i="1" dirty="0"/>
          </a:p>
          <a:p>
            <a:pPr marL="342900" indent="-342900" algn="r">
              <a:spcBef>
                <a:spcPts val="800"/>
              </a:spcBef>
              <a:buClr>
                <a:srgbClr val="000000"/>
              </a:buClr>
              <a:buSzPts val="3600"/>
              <a:buFont typeface="Times New Roman" pitchFamily="18" charset="0"/>
              <a:buNone/>
            </a:pPr>
            <a:r>
              <a:rPr lang="en-US" sz="3600" b="1" i="1" dirty="0">
                <a:solidFill>
                  <a:srgbClr val="000000"/>
                </a:solidFill>
                <a:latin typeface="Times New Roman" pitchFamily="18" charset="0"/>
                <a:cs typeface="Times New Roman" pitchFamily="18" charset="0"/>
                <a:sym typeface="Times New Roman" pitchFamily="18" charset="0"/>
              </a:rPr>
              <a:t>Russia, Novosibirsk</a:t>
            </a:r>
            <a:endParaRPr lang="ru-RU" sz="3600" b="1" i="1" dirty="0">
              <a:solidFill>
                <a:srgbClr val="000000"/>
              </a:solidFill>
              <a:latin typeface="Times New Roman" pitchFamily="18" charset="0"/>
              <a:cs typeface="Times New Roman" pitchFamily="18" charset="0"/>
              <a:sym typeface="Times New Roman" pitchFamily="18" charset="0"/>
            </a:endParaRPr>
          </a:p>
          <a:p>
            <a:pPr marL="342900" indent="-342900" algn="r">
              <a:spcBef>
                <a:spcPts val="800"/>
              </a:spcBef>
              <a:buClr>
                <a:srgbClr val="0000FF"/>
              </a:buClr>
              <a:buSzPts val="3600"/>
              <a:buFont typeface="Times New Roman" pitchFamily="18" charset="0"/>
              <a:buNone/>
            </a:pPr>
            <a:r>
              <a:rPr lang="en-US" sz="3600" b="1" i="1" u="sng" dirty="0">
                <a:solidFill>
                  <a:schemeClr val="hlink"/>
                </a:solidFill>
                <a:latin typeface="Times New Roman" pitchFamily="18" charset="0"/>
                <a:cs typeface="Times New Roman" pitchFamily="18" charset="0"/>
                <a:sym typeface="Times New Roman" pitchFamily="18" charset="0"/>
                <a:hlinkClick r:id="rId3"/>
              </a:rPr>
              <a:t>chnmk@mail.ru</a:t>
            </a:r>
            <a:r>
              <a:rPr lang="en-US" sz="3600" b="1" i="1" dirty="0">
                <a:solidFill>
                  <a:srgbClr val="000000"/>
                </a:solidFill>
                <a:latin typeface="Times New Roman" pitchFamily="18" charset="0"/>
                <a:cs typeface="Times New Roman" pitchFamily="18" charset="0"/>
                <a:sym typeface="Times New Roman" pitchFamily="18" charset="0"/>
              </a:rPr>
              <a:t> </a:t>
            </a:r>
            <a:endParaRPr lang="ru-RU" dirty="0"/>
          </a:p>
        </p:txBody>
      </p:sp>
      <p:sp>
        <p:nvSpPr>
          <p:cNvPr id="2054" name="TextBox 7"/>
          <p:cNvSpPr txBox="1">
            <a:spLocks noChangeArrowheads="1"/>
          </p:cNvSpPr>
          <p:nvPr/>
        </p:nvSpPr>
        <p:spPr bwMode="auto">
          <a:xfrm>
            <a:off x="1123950" y="230733"/>
            <a:ext cx="6896100" cy="461963"/>
          </a:xfrm>
          <a:prstGeom prst="rect">
            <a:avLst/>
          </a:prstGeom>
          <a:noFill/>
          <a:ln w="9525">
            <a:noFill/>
            <a:miter lim="800000"/>
            <a:headEnd/>
            <a:tailEnd/>
          </a:ln>
        </p:spPr>
        <p:txBody>
          <a:bodyPr>
            <a:spAutoFit/>
          </a:bodyPr>
          <a:lstStyle/>
          <a:p>
            <a:pPr algn="ctr"/>
            <a:r>
              <a:rPr lang="en-US" sz="2400" i="1" dirty="0">
                <a:latin typeface="Times New Roman" pitchFamily="18" charset="0"/>
                <a:cs typeface="Times New Roman" pitchFamily="18" charset="0"/>
              </a:rPr>
              <a:t>The </a:t>
            </a:r>
            <a:r>
              <a:rPr lang="ru-RU" sz="2400" i="1" dirty="0" smtClean="0">
                <a:latin typeface="Times New Roman" pitchFamily="18" charset="0"/>
                <a:cs typeface="Times New Roman" pitchFamily="18" charset="0"/>
              </a:rPr>
              <a:t>7</a:t>
            </a:r>
            <a:r>
              <a:rPr lang="en-US" sz="2400" i="1" baseline="30000" dirty="0" err="1" smtClean="0">
                <a:latin typeface="Times New Roman" pitchFamily="18" charset="0"/>
                <a:cs typeface="Times New Roman" pitchFamily="18" charset="0"/>
              </a:rPr>
              <a:t>th</a:t>
            </a:r>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International Young Naturalists' Tournament</a:t>
            </a:r>
            <a:r>
              <a:rPr lang="ru-RU" sz="2400" i="1" dirty="0">
                <a:latin typeface="Times New Roman" pitchFamily="18" charset="0"/>
                <a:cs typeface="Times New Roman" pitchFamily="18" charset="0"/>
              </a:rPr>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Прямоугольник 5"/>
          <p:cNvSpPr>
            <a:spLocks noChangeArrowheads="1"/>
          </p:cNvSpPr>
          <p:nvPr/>
        </p:nvSpPr>
        <p:spPr bwMode="auto">
          <a:xfrm>
            <a:off x="163513" y="1058863"/>
            <a:ext cx="8772525" cy="461962"/>
          </a:xfrm>
          <a:prstGeom prst="rect">
            <a:avLst/>
          </a:prstGeom>
          <a:noFill/>
          <a:ln w="9525">
            <a:noFill/>
            <a:miter lim="800000"/>
            <a:headEnd/>
            <a:tailEnd/>
          </a:ln>
        </p:spPr>
        <p:txBody>
          <a:bodyPr>
            <a:spAutoFit/>
          </a:bodyPr>
          <a:lstStyle/>
          <a:p>
            <a:pPr eaLnBrk="1" hangingPunct="1"/>
            <a:r>
              <a:rPr lang="ru-RU" altLang="ru-RU" sz="2400">
                <a:latin typeface="Times New Roman" pitchFamily="18" charset="0"/>
                <a:cs typeface="Times New Roman" pitchFamily="18" charset="0"/>
              </a:rPr>
              <a:t>    </a:t>
            </a:r>
          </a:p>
        </p:txBody>
      </p:sp>
      <p:graphicFrame>
        <p:nvGraphicFramePr>
          <p:cNvPr id="5" name="Таблица 4"/>
          <p:cNvGraphicFramePr>
            <a:graphicFrameLocks noGrp="1"/>
          </p:cNvGraphicFramePr>
          <p:nvPr/>
        </p:nvGraphicFramePr>
        <p:xfrm>
          <a:off x="1109663" y="996950"/>
          <a:ext cx="6880225" cy="5366385"/>
        </p:xfrm>
        <a:graphic>
          <a:graphicData uri="http://schemas.openxmlformats.org/drawingml/2006/table">
            <a:tbl>
              <a:tblPr/>
              <a:tblGrid>
                <a:gridCol w="1720850"/>
                <a:gridCol w="1719262"/>
                <a:gridCol w="1719263"/>
                <a:gridCol w="1720850"/>
              </a:tblGrid>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Times New Roman" pitchFamily="18" charset="0"/>
                          <a:cs typeface="Times New Roman" pitchFamily="18" charset="0"/>
                        </a:rPr>
                        <a:t>Heavenly body</a:t>
                      </a:r>
                      <a:endParaRPr kumimoji="0" lang="ru-RU" altLang="ru-RU" sz="1800" b="1" i="0" u="none" strike="noStrike" cap="none" normalizeH="0" baseline="0" smtClean="0">
                        <a:ln>
                          <a:noFill/>
                        </a:ln>
                        <a:solidFill>
                          <a:srgbClr val="FFFFFF"/>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Times New Roman" pitchFamily="18" charset="0"/>
                          <a:cs typeface="Times New Roman" pitchFamily="18" charset="0"/>
                        </a:rPr>
                        <a:t>mountain</a:t>
                      </a:r>
                      <a:endParaRPr kumimoji="0" lang="ru-RU" altLang="ru-RU" sz="1800" b="1" i="0" u="none" strike="noStrike" cap="none" normalizeH="0" baseline="0" smtClean="0">
                        <a:ln>
                          <a:noFill/>
                        </a:ln>
                        <a:solidFill>
                          <a:srgbClr val="FFFFFF"/>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Times New Roman" pitchFamily="18" charset="0"/>
                          <a:cs typeface="Times New Roman" pitchFamily="18" charset="0"/>
                        </a:rPr>
                        <a:t>Absolute height, km</a:t>
                      </a:r>
                      <a:endParaRPr kumimoji="0" lang="ru-RU" altLang="ru-RU" sz="1800" b="1" i="0" u="none" strike="noStrike" cap="none" normalizeH="0" baseline="0" smtClean="0">
                        <a:ln>
                          <a:noFill/>
                        </a:ln>
                        <a:solidFill>
                          <a:srgbClr val="FFFFFF"/>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1" i="0" u="none" strike="noStrike" cap="none" normalizeH="0" baseline="0" smtClean="0">
                          <a:ln>
                            <a:noFill/>
                          </a:ln>
                          <a:solidFill>
                            <a:srgbClr val="FFFFFF"/>
                          </a:solidFill>
                          <a:effectLst/>
                          <a:latin typeface="Times New Roman" pitchFamily="18" charset="0"/>
                          <a:cs typeface="Times New Roman" pitchFamily="18" charset="0"/>
                        </a:rPr>
                        <a:t>Relative height, km</a:t>
                      </a:r>
                      <a:endParaRPr kumimoji="0" lang="ru-RU" altLang="ru-RU" sz="1800" b="1" i="0" u="none" strike="noStrike" cap="none" normalizeH="0" baseline="0" smtClean="0">
                        <a:ln>
                          <a:noFill/>
                        </a:ln>
                        <a:solidFill>
                          <a:srgbClr val="FFFFFF"/>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Mars</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 Olympus	</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21,2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Vesta</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Reyasylvia</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Yapet</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Stan Yapet</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Io</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South Boosavel</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Mars </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Mountain of Askria</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Io</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Mount Ionian</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Mars</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Elisii</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Mars</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Arsia</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Io</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Euboea</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10,3-10,4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Land</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Mauna-Kea</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10,2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Land</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 Teide</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7,5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r>
              <a:tr h="3714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Land</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ru-RU" sz="1800" b="0" i="0" u="none" strike="noStrike" cap="none" normalizeH="0" baseline="0" smtClean="0">
                          <a:ln>
                            <a:noFill/>
                          </a:ln>
                          <a:solidFill>
                            <a:srgbClr val="000000"/>
                          </a:solidFill>
                          <a:effectLst/>
                          <a:latin typeface="Times New Roman" pitchFamily="18" charset="0"/>
                          <a:cs typeface="Times New Roman" pitchFamily="18" charset="0"/>
                        </a:rPr>
                        <a:t>Jomolungma</a:t>
                      </a:r>
                      <a:endPar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8,8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altLang="ru-RU" sz="1800" b="0" i="0" u="none" strike="noStrike" cap="none" normalizeH="0" baseline="0" smtClean="0">
                          <a:ln>
                            <a:noFill/>
                          </a:ln>
                          <a:solidFill>
                            <a:srgbClr val="000000"/>
                          </a:solidFill>
                          <a:effectLst/>
                          <a:latin typeface="Times New Roman" pitchFamily="18" charset="0"/>
                          <a:cs typeface="Times New Roman" pitchFamily="18" charset="0"/>
                        </a:rPr>
                        <a:t>3,55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r>
            </a:tbl>
          </a:graphicData>
        </a:graphic>
      </p:graphicFrame>
      <p:sp>
        <p:nvSpPr>
          <p:cNvPr id="35915" name="Заголовок 1"/>
          <p:cNvSpPr>
            <a:spLocks noGrp="1"/>
          </p:cNvSpPr>
          <p:nvPr>
            <p:ph type="title"/>
          </p:nvPr>
        </p:nvSpPr>
        <p:spPr>
          <a:xfrm>
            <a:off x="485775" y="166688"/>
            <a:ext cx="7886700" cy="830262"/>
          </a:xfrm>
        </p:spPr>
        <p:txBody>
          <a:bodyPr/>
          <a:lstStyle/>
          <a:p>
            <a:pPr algn="ctr"/>
            <a:r>
              <a:rPr lang="en-US" altLang="ru-RU" sz="3200" b="1" smtClean="0">
                <a:solidFill>
                  <a:srgbClr val="083763"/>
                </a:solidFill>
                <a:latin typeface="Times New Roman" pitchFamily="18" charset="0"/>
                <a:cs typeface="Times New Roman" pitchFamily="18" charset="0"/>
              </a:rPr>
              <a:t>Theoretical part of the research</a:t>
            </a:r>
            <a:endParaRPr lang="ru-RU" altLang="ru-RU" sz="3200" b="1" smtClean="0">
              <a:solidFill>
                <a:srgbClr val="083763"/>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1074738" y="1047750"/>
            <a:ext cx="6962775" cy="642938"/>
          </a:xfrm>
        </p:spPr>
        <p:txBody>
          <a:bodyPr/>
          <a:lstStyle/>
          <a:p>
            <a:pPr eaLnBrk="1" hangingPunct="1"/>
            <a:r>
              <a:rPr lang="ru-RU" altLang="ru-RU" sz="4000" smtClean="0">
                <a:solidFill>
                  <a:srgbClr val="0D0D0D"/>
                </a:solidFill>
              </a:rPr>
              <a:t/>
            </a:r>
            <a:br>
              <a:rPr lang="ru-RU" altLang="ru-RU" sz="4000" smtClean="0">
                <a:solidFill>
                  <a:srgbClr val="0D0D0D"/>
                </a:solidFill>
              </a:rPr>
            </a:br>
            <a:r>
              <a:rPr lang="ru-RU" altLang="ru-RU" sz="4000" smtClean="0">
                <a:solidFill>
                  <a:srgbClr val="0D0D0D"/>
                </a:solidFill>
              </a:rPr>
              <a:t/>
            </a:r>
            <a:br>
              <a:rPr lang="ru-RU" altLang="ru-RU" sz="4000" smtClean="0">
                <a:solidFill>
                  <a:srgbClr val="0D0D0D"/>
                </a:solidFill>
              </a:rPr>
            </a:br>
            <a:r>
              <a:rPr lang="ru-RU" altLang="ru-RU" sz="4000" smtClean="0">
                <a:solidFill>
                  <a:srgbClr val="0D0D0D"/>
                </a:solidFill>
              </a:rPr>
              <a:t/>
            </a:r>
            <a:br>
              <a:rPr lang="ru-RU" altLang="ru-RU" sz="4000" smtClean="0">
                <a:solidFill>
                  <a:srgbClr val="0D0D0D"/>
                </a:solidFill>
              </a:rPr>
            </a:br>
            <a:r>
              <a:rPr lang="ru-RU" altLang="ru-RU" sz="4000" smtClean="0">
                <a:solidFill>
                  <a:srgbClr val="0D0D0D"/>
                </a:solidFill>
              </a:rPr>
              <a:t/>
            </a:r>
            <a:br>
              <a:rPr lang="ru-RU" altLang="ru-RU" sz="4000" smtClean="0">
                <a:solidFill>
                  <a:srgbClr val="0D0D0D"/>
                </a:solidFill>
              </a:rPr>
            </a:br>
            <a:endParaRPr lang="ru-RU" altLang="ru-RU" sz="4000" smtClean="0">
              <a:solidFill>
                <a:srgbClr val="262626"/>
              </a:solidFill>
            </a:endParaRPr>
          </a:p>
        </p:txBody>
      </p:sp>
      <p:sp>
        <p:nvSpPr>
          <p:cNvPr id="17410" name="TextBox 3"/>
          <p:cNvSpPr txBox="1">
            <a:spLocks noChangeArrowheads="1"/>
          </p:cNvSpPr>
          <p:nvPr/>
        </p:nvSpPr>
        <p:spPr bwMode="auto">
          <a:xfrm>
            <a:off x="957263" y="4010025"/>
            <a:ext cx="7080250" cy="461963"/>
          </a:xfrm>
          <a:prstGeom prst="rect">
            <a:avLst/>
          </a:prstGeom>
          <a:noFill/>
          <a:ln w="9525">
            <a:noFill/>
            <a:miter lim="800000"/>
            <a:headEnd/>
            <a:tailEnd/>
          </a:ln>
        </p:spPr>
        <p:txBody>
          <a:bodyPr>
            <a:spAutoFit/>
          </a:bodyPr>
          <a:lstStyle/>
          <a:p>
            <a:pPr eaLnBrk="1" hangingPunct="1"/>
            <a:endParaRPr lang="ru-RU" altLang="ru-RU" sz="2400">
              <a:solidFill>
                <a:srgbClr val="0D0D0D"/>
              </a:solidFill>
              <a:latin typeface="Times New Roman" pitchFamily="18" charset="0"/>
              <a:cs typeface="Times New Roman" pitchFamily="18" charset="0"/>
            </a:endParaRPr>
          </a:p>
        </p:txBody>
      </p:sp>
      <p:sp>
        <p:nvSpPr>
          <p:cNvPr id="17411" name="Заголовок 1"/>
          <p:cNvSpPr txBox="1">
            <a:spLocks/>
          </p:cNvSpPr>
          <p:nvPr/>
        </p:nvSpPr>
        <p:spPr bwMode="auto">
          <a:xfrm>
            <a:off x="792163" y="1968500"/>
            <a:ext cx="6916737" cy="752475"/>
          </a:xfrm>
          <a:prstGeom prst="rect">
            <a:avLst/>
          </a:prstGeom>
          <a:noFill/>
          <a:ln w="9525">
            <a:noFill/>
            <a:miter lim="800000"/>
            <a:headEnd/>
            <a:tailEnd/>
          </a:ln>
        </p:spPr>
        <p:txBody>
          <a:bodyPr anchor="ctr"/>
          <a:lstStyle/>
          <a:p>
            <a:pPr indent="273050" eaLnBrk="1" hangingPunct="1"/>
            <a:r>
              <a:rPr lang="ru-RU" altLang="ru-RU" sz="2400">
                <a:solidFill>
                  <a:srgbClr val="0D0D0D"/>
                </a:solidFill>
                <a:latin typeface="Times New Roman" pitchFamily="18" charset="0"/>
                <a:cs typeface="Times New Roman" pitchFamily="18" charset="0"/>
              </a:rPr>
              <a:t> </a:t>
            </a:r>
          </a:p>
          <a:p>
            <a:pPr indent="273050" eaLnBrk="1" hangingPunct="1"/>
            <a:r>
              <a:rPr lang="ru-RU" altLang="ru-RU" sz="2400">
                <a:solidFill>
                  <a:srgbClr val="0D0D0D"/>
                </a:solidFill>
                <a:latin typeface="Times New Roman" pitchFamily="18" charset="0"/>
                <a:cs typeface="Times New Roman" pitchFamily="18" charset="0"/>
              </a:rPr>
              <a:t/>
            </a:r>
            <a:br>
              <a:rPr lang="ru-RU" altLang="ru-RU" sz="2400">
                <a:solidFill>
                  <a:srgbClr val="0D0D0D"/>
                </a:solidFill>
                <a:latin typeface="Times New Roman" pitchFamily="18" charset="0"/>
                <a:cs typeface="Times New Roman" pitchFamily="18" charset="0"/>
              </a:rPr>
            </a:br>
            <a:endParaRPr lang="ru-RU" altLang="ru-RU" sz="2400">
              <a:solidFill>
                <a:srgbClr val="262626"/>
              </a:solidFill>
              <a:latin typeface="Times New Roman" pitchFamily="18" charset="0"/>
              <a:cs typeface="Times New Roman" pitchFamily="18" charset="0"/>
            </a:endParaRPr>
          </a:p>
        </p:txBody>
      </p:sp>
      <p:sp>
        <p:nvSpPr>
          <p:cNvPr id="17412" name="Заголовок 1"/>
          <p:cNvSpPr txBox="1">
            <a:spLocks/>
          </p:cNvSpPr>
          <p:nvPr/>
        </p:nvSpPr>
        <p:spPr bwMode="auto">
          <a:xfrm>
            <a:off x="1136650" y="3367088"/>
            <a:ext cx="1323975" cy="642937"/>
          </a:xfrm>
          <a:prstGeom prst="rect">
            <a:avLst/>
          </a:prstGeom>
          <a:noFill/>
          <a:ln w="9525">
            <a:noFill/>
            <a:miter lim="800000"/>
            <a:headEnd/>
            <a:tailEnd/>
          </a:ln>
        </p:spPr>
        <p:txBody>
          <a:bodyPr anchor="ctr"/>
          <a:lstStyle/>
          <a:p>
            <a:pPr eaLnBrk="1" hangingPunct="1"/>
            <a:r>
              <a:rPr lang="ru-RU" altLang="ru-RU" sz="4000">
                <a:solidFill>
                  <a:srgbClr val="0D0D0D"/>
                </a:solidFill>
                <a:latin typeface="Calibri Light" pitchFamily="34" charset="0"/>
              </a:rPr>
              <a:t/>
            </a:r>
            <a:br>
              <a:rPr lang="ru-RU" altLang="ru-RU" sz="4000">
                <a:solidFill>
                  <a:srgbClr val="0D0D0D"/>
                </a:solidFill>
                <a:latin typeface="Calibri Light" pitchFamily="34" charset="0"/>
              </a:rPr>
            </a:br>
            <a:r>
              <a:rPr lang="ru-RU" altLang="ru-RU" sz="4000">
                <a:solidFill>
                  <a:srgbClr val="0D0D0D"/>
                </a:solidFill>
                <a:latin typeface="Calibri Light" pitchFamily="34" charset="0"/>
              </a:rPr>
              <a:t/>
            </a:r>
            <a:br>
              <a:rPr lang="ru-RU" altLang="ru-RU" sz="4000">
                <a:solidFill>
                  <a:srgbClr val="0D0D0D"/>
                </a:solidFill>
                <a:latin typeface="Calibri Light" pitchFamily="34" charset="0"/>
              </a:rPr>
            </a:br>
            <a:r>
              <a:rPr lang="ru-RU" altLang="ru-RU" sz="4000">
                <a:solidFill>
                  <a:srgbClr val="0D0D0D"/>
                </a:solidFill>
                <a:latin typeface="Calibri Light" pitchFamily="34" charset="0"/>
              </a:rPr>
              <a:t/>
            </a:r>
            <a:br>
              <a:rPr lang="ru-RU" altLang="ru-RU" sz="4000">
                <a:solidFill>
                  <a:srgbClr val="0D0D0D"/>
                </a:solidFill>
                <a:latin typeface="Calibri Light" pitchFamily="34" charset="0"/>
              </a:rPr>
            </a:br>
            <a:endParaRPr lang="ru-RU" altLang="ru-RU" sz="4000">
              <a:solidFill>
                <a:srgbClr val="262626"/>
              </a:solidFill>
              <a:latin typeface="Calibri Light" pitchFamily="34" charset="0"/>
            </a:endParaRPr>
          </a:p>
        </p:txBody>
      </p:sp>
      <p:sp>
        <p:nvSpPr>
          <p:cNvPr id="17414" name="TextBox 10"/>
          <p:cNvSpPr txBox="1">
            <a:spLocks noChangeArrowheads="1"/>
          </p:cNvSpPr>
          <p:nvPr/>
        </p:nvSpPr>
        <p:spPr bwMode="auto">
          <a:xfrm>
            <a:off x="188913" y="4010025"/>
            <a:ext cx="8661400" cy="1384995"/>
          </a:xfrm>
          <a:prstGeom prst="rect">
            <a:avLst/>
          </a:prstGeom>
          <a:noFill/>
          <a:ln w="9525">
            <a:noFill/>
            <a:miter lim="800000"/>
            <a:headEnd/>
            <a:tailEnd/>
          </a:ln>
        </p:spPr>
        <p:txBody>
          <a:bodyPr>
            <a:spAutoFit/>
          </a:bodyPr>
          <a:lstStyle/>
          <a:p>
            <a:pPr algn="just" eaLnBrk="1" hangingPunct="1"/>
            <a:r>
              <a:rPr lang="en-US" altLang="ru-RU" sz="2800" dirty="0" smtClean="0">
                <a:latin typeface="Times New Roman" pitchFamily="18" charset="0"/>
                <a:cs typeface="Times New Roman" pitchFamily="18" charset="0"/>
              </a:rPr>
              <a:t>Find </a:t>
            </a:r>
            <a:r>
              <a:rPr lang="en-US" altLang="ru-RU" sz="2800" dirty="0">
                <a:latin typeface="Times New Roman" pitchFamily="18" charset="0"/>
                <a:cs typeface="Times New Roman" pitchFamily="18" charset="0"/>
              </a:rPr>
              <a:t>a way to determine the altitude of the mountains of the astronomical object from satellite photographs with acceptable accuracy.</a:t>
            </a:r>
            <a:endParaRPr lang="ru-RU" altLang="ru-RU" sz="2800" dirty="0">
              <a:latin typeface="Times New Roman" pitchFamily="18" charset="0"/>
              <a:cs typeface="Times New Roman" pitchFamily="18" charset="0"/>
            </a:endParaRPr>
          </a:p>
        </p:txBody>
      </p:sp>
      <p:sp>
        <p:nvSpPr>
          <p:cNvPr id="17415" name="TextBox 10"/>
          <p:cNvSpPr txBox="1">
            <a:spLocks noChangeArrowheads="1"/>
          </p:cNvSpPr>
          <p:nvPr/>
        </p:nvSpPr>
        <p:spPr bwMode="auto">
          <a:xfrm>
            <a:off x="188913" y="1636713"/>
            <a:ext cx="8661400" cy="1384995"/>
          </a:xfrm>
          <a:prstGeom prst="rect">
            <a:avLst/>
          </a:prstGeom>
          <a:noFill/>
          <a:ln w="9525">
            <a:noFill/>
            <a:miter lim="800000"/>
            <a:headEnd/>
            <a:tailEnd/>
          </a:ln>
        </p:spPr>
        <p:txBody>
          <a:bodyPr>
            <a:spAutoFit/>
          </a:bodyPr>
          <a:lstStyle/>
          <a:p>
            <a:pPr algn="just" eaLnBrk="1" hangingPunct="1"/>
            <a:r>
              <a:rPr lang="en-US" altLang="ru-RU" sz="2800" dirty="0" smtClean="0">
                <a:latin typeface="Times New Roman" pitchFamily="18" charset="0"/>
                <a:cs typeface="Times New Roman" pitchFamily="18" charset="0"/>
              </a:rPr>
              <a:t>If </a:t>
            </a:r>
            <a:r>
              <a:rPr lang="en-US" altLang="ru-RU" sz="2800" dirty="0">
                <a:latin typeface="Times New Roman" pitchFamily="18" charset="0"/>
                <a:cs typeface="Times New Roman" pitchFamily="18" charset="0"/>
              </a:rPr>
              <a:t>you calculate the scale of the image and the size of a real space object, you can determine the size of the mountain by the length of the shadow</a:t>
            </a:r>
            <a:r>
              <a:rPr lang="ru-RU" altLang="ru-RU" sz="2800" dirty="0">
                <a:latin typeface="Times New Roman" pitchFamily="18" charset="0"/>
                <a:cs typeface="Times New Roman" pitchFamily="18" charset="0"/>
              </a:rPr>
              <a:t>.</a:t>
            </a:r>
          </a:p>
        </p:txBody>
      </p:sp>
      <p:sp>
        <p:nvSpPr>
          <p:cNvPr id="11" name="Название 1"/>
          <p:cNvSpPr txBox="1">
            <a:spLocks/>
          </p:cNvSpPr>
          <p:nvPr/>
        </p:nvSpPr>
        <p:spPr>
          <a:xfrm>
            <a:off x="3021806" y="775454"/>
            <a:ext cx="3100388" cy="882650"/>
          </a:xfrm>
          <a:prstGeom prst="rect">
            <a:avLst/>
          </a:prstGeom>
        </p:spPr>
        <p:txBody>
          <a:bodyPr>
            <a:normAutofit/>
          </a:bodyPr>
          <a:lstStyle/>
          <a:p>
            <a:pPr algn="ctr" eaLnBrk="1" fontAlgn="auto" hangingPunct="1">
              <a:spcAft>
                <a:spcPts val="0"/>
              </a:spcAft>
              <a:defRPr/>
            </a:pPr>
            <a:r>
              <a:rPr lang="en-US" sz="4400" b="1" u="sng" dirty="0">
                <a:solidFill>
                  <a:srgbClr val="002060"/>
                </a:solidFill>
                <a:latin typeface="Times New Roman"/>
                <a:ea typeface="Times New Roman"/>
                <a:cs typeface="Times New Roman"/>
                <a:sym typeface="Times New Roman"/>
              </a:rPr>
              <a:t>Hypothesis</a:t>
            </a:r>
            <a:endParaRPr lang="ru-RU" sz="4400" b="1" u="sng" dirty="0">
              <a:solidFill>
                <a:srgbClr val="002060"/>
              </a:solidFill>
              <a:latin typeface="Times New Roman" pitchFamily="18" charset="0"/>
              <a:ea typeface="+mj-ea"/>
              <a:cs typeface="Times New Roman" pitchFamily="18" charset="0"/>
            </a:endParaRPr>
          </a:p>
        </p:txBody>
      </p:sp>
      <p:sp>
        <p:nvSpPr>
          <p:cNvPr id="12" name="Название 1"/>
          <p:cNvSpPr txBox="1">
            <a:spLocks/>
          </p:cNvSpPr>
          <p:nvPr/>
        </p:nvSpPr>
        <p:spPr bwMode="auto">
          <a:xfrm>
            <a:off x="2475384" y="3341083"/>
            <a:ext cx="4193232" cy="884237"/>
          </a:xfrm>
          <a:prstGeom prst="rect">
            <a:avLst/>
          </a:prstGeom>
          <a:noFill/>
          <a:ln w="9525">
            <a:noFill/>
            <a:miter lim="800000"/>
            <a:headEnd/>
            <a:tailEnd/>
          </a:ln>
        </p:spPr>
        <p:txBody>
          <a:bodyPr/>
          <a:lstStyle/>
          <a:p>
            <a:pPr algn="ctr">
              <a:lnSpc>
                <a:spcPct val="90000"/>
              </a:lnSpc>
              <a:buClr>
                <a:srgbClr val="0F253F"/>
              </a:buClr>
              <a:buSzPts val="4400"/>
            </a:pPr>
            <a:r>
              <a:rPr lang="en-US" sz="4400" b="1" u="sng" dirty="0">
                <a:solidFill>
                  <a:srgbClr val="002060"/>
                </a:solidFill>
                <a:latin typeface="Times New Roman" pitchFamily="18" charset="0"/>
                <a:cs typeface="Times New Roman" pitchFamily="18" charset="0"/>
                <a:sym typeface="Times New Roman" pitchFamily="18" charset="0"/>
              </a:rPr>
              <a:t>Aim of the study</a:t>
            </a:r>
            <a:endParaRPr lang="en-US" sz="4400" dirty="0">
              <a:solidFill>
                <a:srgbClr val="002060"/>
              </a:solidFill>
            </a:endParaRPr>
          </a:p>
        </p:txBody>
      </p:sp>
      <p:sp>
        <p:nvSpPr>
          <p:cNvPr id="13"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3</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Объект 4"/>
          <p:cNvSpPr>
            <a:spLocks noGrp="1"/>
          </p:cNvSpPr>
          <p:nvPr>
            <p:ph idx="1"/>
          </p:nvPr>
        </p:nvSpPr>
        <p:spPr>
          <a:xfrm flipH="1">
            <a:off x="298450" y="1184275"/>
            <a:ext cx="8466138" cy="4813300"/>
          </a:xfrm>
        </p:spPr>
        <p:txBody>
          <a:bodyPr/>
          <a:lstStyle/>
          <a:p>
            <a:pPr marL="457200" indent="-457200" algn="just" eaLnBrk="1" hangingPunct="1">
              <a:lnSpc>
                <a:spcPct val="100000"/>
              </a:lnSpc>
              <a:buFont typeface="Arial" charset="0"/>
              <a:buAutoNum type="arabicPeriod"/>
            </a:pPr>
            <a:r>
              <a:rPr lang="en-US" altLang="ru-RU" sz="2600" dirty="0" smtClean="0">
                <a:solidFill>
                  <a:srgbClr val="262626"/>
                </a:solidFill>
                <a:latin typeface="Times New Roman" pitchFamily="18" charset="0"/>
                <a:cs typeface="Times New Roman" pitchFamily="18" charset="0"/>
              </a:rPr>
              <a:t>To study the theory of the research topic, which contains data on how to determine the heights of mountains. Carry out theoretical research on known data.</a:t>
            </a:r>
          </a:p>
          <a:p>
            <a:pPr marL="457200" indent="-457200" algn="just" eaLnBrk="1" hangingPunct="1">
              <a:lnSpc>
                <a:spcPct val="100000"/>
              </a:lnSpc>
              <a:buFont typeface="Arial" charset="0"/>
              <a:buAutoNum type="arabicPeriod"/>
            </a:pPr>
            <a:r>
              <a:rPr lang="en-US" altLang="ru-RU" sz="2600" dirty="0" smtClean="0">
                <a:solidFill>
                  <a:srgbClr val="262626"/>
                </a:solidFill>
                <a:latin typeface="Times New Roman" pitchFamily="18" charset="0"/>
                <a:cs typeface="Times New Roman" pitchFamily="18" charset="0"/>
              </a:rPr>
              <a:t> Output a formula for calculating the height of the relief elements of an astronomical object.</a:t>
            </a:r>
          </a:p>
          <a:p>
            <a:pPr marL="457200" indent="-457200" algn="just" eaLnBrk="1" hangingPunct="1">
              <a:lnSpc>
                <a:spcPct val="100000"/>
              </a:lnSpc>
              <a:buFont typeface="Arial" charset="0"/>
              <a:buAutoNum type="arabicPeriod"/>
            </a:pPr>
            <a:r>
              <a:rPr lang="en-US" altLang="ru-RU" sz="2600" dirty="0" smtClean="0">
                <a:solidFill>
                  <a:srgbClr val="262626"/>
                </a:solidFill>
                <a:latin typeface="Times New Roman" pitchFamily="18" charset="0"/>
                <a:cs typeface="Times New Roman" pitchFamily="18" charset="0"/>
              </a:rPr>
              <a:t>Experimentally check the correctness of the formulas using a layout.</a:t>
            </a:r>
          </a:p>
          <a:p>
            <a:pPr marL="457200" indent="-457200" algn="just" eaLnBrk="1" hangingPunct="1">
              <a:lnSpc>
                <a:spcPct val="100000"/>
              </a:lnSpc>
              <a:buFont typeface="Arial" charset="0"/>
              <a:buAutoNum type="arabicPeriod"/>
            </a:pPr>
            <a:r>
              <a:rPr lang="en-US" altLang="ru-RU" sz="2600" dirty="0" smtClean="0">
                <a:solidFill>
                  <a:srgbClr val="262626"/>
                </a:solidFill>
                <a:latin typeface="Times New Roman" pitchFamily="18" charset="0"/>
                <a:cs typeface="Times New Roman" pitchFamily="18" charset="0"/>
              </a:rPr>
              <a:t> On the basis of formulas to write a program for convenient calculation of elevation of relief elements.</a:t>
            </a:r>
          </a:p>
          <a:p>
            <a:pPr marL="457200" indent="-457200" algn="just" eaLnBrk="1" hangingPunct="1">
              <a:lnSpc>
                <a:spcPct val="100000"/>
              </a:lnSpc>
              <a:buFont typeface="Arial" charset="0"/>
              <a:buAutoNum type="arabicPeriod"/>
            </a:pPr>
            <a:r>
              <a:rPr lang="en-US" altLang="ru-RU" sz="2600" dirty="0" smtClean="0">
                <a:solidFill>
                  <a:srgbClr val="262626"/>
                </a:solidFill>
                <a:latin typeface="Times New Roman" pitchFamily="18" charset="0"/>
                <a:cs typeface="Times New Roman" pitchFamily="18" charset="0"/>
              </a:rPr>
              <a:t> Calculate the height of the lunar mountain.</a:t>
            </a:r>
            <a:endParaRPr lang="ru-RU" altLang="ru-RU" sz="2600" dirty="0" smtClean="0">
              <a:solidFill>
                <a:srgbClr val="262626"/>
              </a:solidFill>
              <a:latin typeface="Times New Roman" pitchFamily="18" charset="0"/>
              <a:cs typeface="Times New Roman" pitchFamily="18" charset="0"/>
            </a:endParaRPr>
          </a:p>
        </p:txBody>
      </p:sp>
      <p:sp>
        <p:nvSpPr>
          <p:cNvPr id="6" name="Shape 82"/>
          <p:cNvSpPr txBox="1">
            <a:spLocks noChangeArrowheads="1"/>
          </p:cNvSpPr>
          <p:nvPr/>
        </p:nvSpPr>
        <p:spPr bwMode="auto">
          <a:xfrm>
            <a:off x="1223963" y="457900"/>
            <a:ext cx="6696075" cy="735012"/>
          </a:xfrm>
          <a:prstGeom prst="rect">
            <a:avLst/>
          </a:prstGeom>
          <a:noFill/>
          <a:ln w="9525">
            <a:noFill/>
            <a:miter lim="800000"/>
            <a:headEnd/>
            <a:tailEnd/>
          </a:ln>
        </p:spPr>
        <p:txBody>
          <a:bodyPr lIns="45700" tIns="45700" rIns="45700" bIns="45700"/>
          <a:lstStyle/>
          <a:p>
            <a:pPr algn="ctr">
              <a:lnSpc>
                <a:spcPct val="90000"/>
              </a:lnSpc>
              <a:buClr>
                <a:srgbClr val="002060"/>
              </a:buClr>
              <a:buSzPts val="44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Objectives</a:t>
            </a:r>
            <a:endParaRPr lang="ru-RU" dirty="0">
              <a:solidFill>
                <a:srgbClr val="002060"/>
              </a:solidFill>
            </a:endParaRPr>
          </a:p>
        </p:txBody>
      </p:sp>
      <p:sp>
        <p:nvSpPr>
          <p:cNvPr id="7"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4</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5"/>
          <p:cNvSpPr>
            <a:spLocks noChangeArrowheads="1"/>
          </p:cNvSpPr>
          <p:nvPr/>
        </p:nvSpPr>
        <p:spPr bwMode="auto">
          <a:xfrm>
            <a:off x="182563" y="935038"/>
            <a:ext cx="8772525" cy="4372479"/>
          </a:xfrm>
          <a:prstGeom prst="rect">
            <a:avLst/>
          </a:prstGeom>
          <a:noFill/>
          <a:ln w="9525">
            <a:noFill/>
            <a:miter lim="800000"/>
            <a:headEnd/>
            <a:tailEnd/>
          </a:ln>
        </p:spPr>
        <p:txBody>
          <a:bodyPr>
            <a:spAutoFit/>
          </a:bodyPr>
          <a:lstStyle/>
          <a:p>
            <a:pPr algn="just">
              <a:lnSpc>
                <a:spcPct val="90000"/>
              </a:lnSpc>
              <a:spcBef>
                <a:spcPts val="1000"/>
              </a:spcBef>
              <a:buFont typeface="Arial" charset="0"/>
              <a:buNone/>
            </a:pPr>
            <a:r>
              <a:rPr lang="en-US" altLang="ru-RU" sz="2600" b="1" dirty="0" smtClean="0">
                <a:latin typeface="Times New Roman" pitchFamily="18" charset="0"/>
                <a:cs typeface="Times New Roman" pitchFamily="18" charset="0"/>
              </a:rPr>
              <a:t>Mountain</a:t>
            </a:r>
            <a:r>
              <a:rPr lang="en-US" altLang="ru-RU" sz="2600" dirty="0" smtClean="0">
                <a:latin typeface="Times New Roman" pitchFamily="18" charset="0"/>
                <a:cs typeface="Times New Roman" pitchFamily="18" charset="0"/>
              </a:rPr>
              <a:t> – shaped </a:t>
            </a:r>
            <a:r>
              <a:rPr lang="en-US" altLang="ru-RU" sz="2600" dirty="0">
                <a:latin typeface="Times New Roman" pitchFamily="18" charset="0"/>
                <a:cs typeface="Times New Roman" pitchFamily="18" charset="0"/>
              </a:rPr>
              <a:t>relief, isolated sharp rise of terrain with pronounced slopes and foot or peak in a mountainous country</a:t>
            </a:r>
            <a:r>
              <a:rPr lang="en-US" altLang="ru-RU" sz="2600" dirty="0" smtClean="0">
                <a:latin typeface="Times New Roman" pitchFamily="18" charset="0"/>
                <a:cs typeface="Times New Roman" pitchFamily="18" charset="0"/>
              </a:rPr>
              <a:t>.</a:t>
            </a:r>
          </a:p>
          <a:p>
            <a:pPr algn="just">
              <a:lnSpc>
                <a:spcPct val="90000"/>
              </a:lnSpc>
              <a:spcBef>
                <a:spcPts val="1000"/>
              </a:spcBef>
              <a:buFont typeface="Arial" charset="0"/>
              <a:buNone/>
            </a:pPr>
            <a:endParaRPr lang="en-US" altLang="ru-RU" sz="100" dirty="0">
              <a:latin typeface="Times New Roman" pitchFamily="18" charset="0"/>
              <a:cs typeface="Times New Roman" pitchFamily="18" charset="0"/>
            </a:endParaRPr>
          </a:p>
          <a:p>
            <a:pPr algn="just">
              <a:lnSpc>
                <a:spcPct val="90000"/>
              </a:lnSpc>
              <a:spcBef>
                <a:spcPts val="1000"/>
              </a:spcBef>
              <a:buFont typeface="Arial" charset="0"/>
              <a:buNone/>
            </a:pPr>
            <a:r>
              <a:rPr lang="en-US" altLang="ru-RU" sz="2600" b="1" dirty="0">
                <a:latin typeface="Times New Roman" pitchFamily="18" charset="0"/>
                <a:cs typeface="Times New Roman" pitchFamily="18" charset="0"/>
              </a:rPr>
              <a:t>The relative height </a:t>
            </a:r>
            <a:r>
              <a:rPr lang="en-US" altLang="ru-RU" sz="2600" dirty="0">
                <a:latin typeface="Times New Roman" pitchFamily="18" charset="0"/>
                <a:cs typeface="Times New Roman" pitchFamily="18" charset="0"/>
              </a:rPr>
              <a:t>of the peak is a characteristic of a mountain peak, often used to decide whether it should be considered an independent mountain. It is used and calculated mainly by mountain lovers. Relative height is the excess of one point on the earth's surface over </a:t>
            </a:r>
            <a:r>
              <a:rPr lang="en-US" altLang="ru-RU" sz="2600" dirty="0" smtClean="0">
                <a:latin typeface="Times New Roman" pitchFamily="18" charset="0"/>
                <a:cs typeface="Times New Roman" pitchFamily="18" charset="0"/>
              </a:rPr>
              <a:t>another</a:t>
            </a:r>
          </a:p>
          <a:p>
            <a:pPr algn="just">
              <a:lnSpc>
                <a:spcPct val="90000"/>
              </a:lnSpc>
              <a:spcBef>
                <a:spcPts val="1000"/>
              </a:spcBef>
              <a:buFont typeface="Arial" charset="0"/>
              <a:buNone/>
            </a:pPr>
            <a:endParaRPr lang="en-US" altLang="ru-RU" sz="100" dirty="0">
              <a:latin typeface="Times New Roman" pitchFamily="18" charset="0"/>
              <a:cs typeface="Times New Roman" pitchFamily="18" charset="0"/>
            </a:endParaRPr>
          </a:p>
          <a:p>
            <a:pPr algn="just">
              <a:lnSpc>
                <a:spcPct val="90000"/>
              </a:lnSpc>
              <a:spcBef>
                <a:spcPts val="1000"/>
              </a:spcBef>
              <a:buFont typeface="Arial" charset="0"/>
              <a:buNone/>
            </a:pPr>
            <a:r>
              <a:rPr lang="en-US" altLang="ru-RU" sz="2600" b="1" dirty="0">
                <a:latin typeface="Times New Roman" pitchFamily="18" charset="0"/>
                <a:cs typeface="Times New Roman" pitchFamily="18" charset="0"/>
              </a:rPr>
              <a:t>Absolute </a:t>
            </a:r>
            <a:r>
              <a:rPr lang="en-US" altLang="ru-RU" sz="2600" b="1" dirty="0" smtClean="0">
                <a:latin typeface="Times New Roman" pitchFamily="18" charset="0"/>
                <a:cs typeface="Times New Roman" pitchFamily="18" charset="0"/>
              </a:rPr>
              <a:t>height –</a:t>
            </a:r>
            <a:r>
              <a:rPr lang="ru-RU" altLang="ru-RU" sz="2600" b="1" dirty="0" smtClean="0">
                <a:latin typeface="Times New Roman" pitchFamily="18" charset="0"/>
                <a:cs typeface="Times New Roman" pitchFamily="18" charset="0"/>
              </a:rPr>
              <a:t> </a:t>
            </a:r>
            <a:r>
              <a:rPr lang="en-US" altLang="ru-RU" sz="2600" dirty="0" smtClean="0">
                <a:latin typeface="Times New Roman" pitchFamily="18" charset="0"/>
                <a:cs typeface="Times New Roman" pitchFamily="18" charset="0"/>
              </a:rPr>
              <a:t>the </a:t>
            </a:r>
            <a:r>
              <a:rPr lang="en-US" altLang="ru-RU" sz="2600" dirty="0">
                <a:latin typeface="Times New Roman" pitchFamily="18" charset="0"/>
                <a:cs typeface="Times New Roman" pitchFamily="18" charset="0"/>
              </a:rPr>
              <a:t>height of any point on the Earth's surface above sea level. It is positive (terrain above sea level) and negative (terrain below sea level).</a:t>
            </a:r>
          </a:p>
        </p:txBody>
      </p:sp>
      <p:sp>
        <p:nvSpPr>
          <p:cNvPr id="6" name="Shape 90"/>
          <p:cNvSpPr txBox="1">
            <a:spLocks noChangeArrowheads="1"/>
          </p:cNvSpPr>
          <p:nvPr/>
        </p:nvSpPr>
        <p:spPr bwMode="auto">
          <a:xfrm>
            <a:off x="0" y="44624"/>
            <a:ext cx="9144000" cy="792088"/>
          </a:xfrm>
          <a:prstGeom prst="rect">
            <a:avLst/>
          </a:prstGeom>
          <a:noFill/>
          <a:ln w="9525">
            <a:noFill/>
            <a:miter lim="800000"/>
            <a:headEnd/>
            <a:tailEnd/>
          </a:ln>
        </p:spPr>
        <p:txBody>
          <a:bodyPr lIns="45700" tIns="45700" rIns="45700" bIns="45700"/>
          <a:lstStyle/>
          <a:p>
            <a:pPr algn="ctr">
              <a:buClr>
                <a:srgbClr val="0F253F"/>
              </a:buClr>
              <a:buSzPts val="42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Theory</a:t>
            </a:r>
            <a:endParaRPr lang="ru-RU" sz="2000" dirty="0">
              <a:solidFill>
                <a:srgbClr val="002060"/>
              </a:solidFill>
            </a:endParaRPr>
          </a:p>
        </p:txBody>
      </p:sp>
      <p:sp>
        <p:nvSpPr>
          <p:cNvPr id="7"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5</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5"/>
          <p:cNvSpPr>
            <a:spLocks noChangeArrowheads="1"/>
          </p:cNvSpPr>
          <p:nvPr/>
        </p:nvSpPr>
        <p:spPr bwMode="auto">
          <a:xfrm>
            <a:off x="163513" y="1058863"/>
            <a:ext cx="8772525" cy="3447098"/>
          </a:xfrm>
          <a:prstGeom prst="rect">
            <a:avLst/>
          </a:prstGeom>
          <a:noFill/>
          <a:ln w="9525">
            <a:noFill/>
            <a:miter lim="800000"/>
            <a:headEnd/>
            <a:tailEnd/>
          </a:ln>
        </p:spPr>
        <p:txBody>
          <a:bodyPr>
            <a:spAutoFit/>
          </a:bodyPr>
          <a:lstStyle/>
          <a:p>
            <a:pPr algn="just" eaLnBrk="1" hangingPunct="1">
              <a:spcAft>
                <a:spcPts val="600"/>
              </a:spcAft>
            </a:pPr>
            <a:r>
              <a:rPr lang="en-US" altLang="ru-RU" sz="2600" b="1" dirty="0" smtClean="0">
                <a:latin typeface="Times New Roman" pitchFamily="18" charset="0"/>
                <a:cs typeface="Times New Roman" pitchFamily="18" charset="0"/>
              </a:rPr>
              <a:t>Terminator</a:t>
            </a:r>
            <a:r>
              <a:rPr lang="ru-RU" altLang="ru-RU" sz="2600" dirty="0" smtClean="0">
                <a:latin typeface="Times New Roman" pitchFamily="18" charset="0"/>
                <a:cs typeface="Times New Roman" pitchFamily="18" charset="0"/>
              </a:rPr>
              <a:t> – </a:t>
            </a:r>
            <a:r>
              <a:rPr lang="en-US" altLang="ru-RU" sz="2600" dirty="0" smtClean="0">
                <a:latin typeface="Times New Roman" pitchFamily="18" charset="0"/>
                <a:cs typeface="Times New Roman" pitchFamily="18" charset="0"/>
              </a:rPr>
              <a:t>a </a:t>
            </a:r>
            <a:r>
              <a:rPr lang="en-US" altLang="ru-RU" sz="2600" dirty="0">
                <a:latin typeface="Times New Roman" pitchFamily="18" charset="0"/>
                <a:cs typeface="Times New Roman" pitchFamily="18" charset="0"/>
              </a:rPr>
              <a:t>light separation line separating the illuminated (light) part of the body (e.g. the cosmic body) from the unlit dark part.</a:t>
            </a:r>
            <a:endParaRPr lang="ru-RU" altLang="ru-RU" sz="2600" dirty="0">
              <a:latin typeface="Times New Roman" pitchFamily="18" charset="0"/>
              <a:cs typeface="Times New Roman" pitchFamily="18" charset="0"/>
            </a:endParaRPr>
          </a:p>
          <a:p>
            <a:pPr algn="just" eaLnBrk="1" hangingPunct="1">
              <a:spcAft>
                <a:spcPts val="600"/>
              </a:spcAft>
            </a:pPr>
            <a:r>
              <a:rPr lang="en-US" altLang="ru-RU" sz="2600" dirty="0" smtClean="0">
                <a:latin typeface="Times New Roman" pitchFamily="18" charset="0"/>
                <a:cs typeface="Times New Roman" pitchFamily="18" charset="0"/>
              </a:rPr>
              <a:t>Diameter</a:t>
            </a:r>
            <a:r>
              <a:rPr lang="ru-RU" altLang="ru-RU" sz="2600" dirty="0" smtClean="0">
                <a:latin typeface="Times New Roman" pitchFamily="18" charset="0"/>
                <a:cs typeface="Times New Roman" pitchFamily="18" charset="0"/>
              </a:rPr>
              <a:t> –</a:t>
            </a:r>
            <a:r>
              <a:rPr lang="en-US" altLang="ru-RU" sz="2600" dirty="0" smtClean="0">
                <a:latin typeface="Times New Roman" pitchFamily="18" charset="0"/>
                <a:cs typeface="Times New Roman" pitchFamily="18" charset="0"/>
              </a:rPr>
              <a:t> </a:t>
            </a:r>
            <a:r>
              <a:rPr lang="en-US" altLang="ru-RU" sz="2600" dirty="0">
                <a:latin typeface="Times New Roman" pitchFamily="18" charset="0"/>
                <a:cs typeface="Times New Roman" pitchFamily="18" charset="0"/>
              </a:rPr>
              <a:t>a segment connecting two points on a circle and passing through the center of the circle, as well as the length of this segment. The diameter is equal to two radii.</a:t>
            </a:r>
            <a:endParaRPr lang="ru-RU" altLang="ru-RU" sz="2600" dirty="0">
              <a:latin typeface="Times New Roman" pitchFamily="18" charset="0"/>
              <a:cs typeface="Times New Roman" pitchFamily="18" charset="0"/>
            </a:endParaRPr>
          </a:p>
          <a:p>
            <a:pPr algn="just" eaLnBrk="1" hangingPunct="1"/>
            <a:r>
              <a:rPr lang="en-US" altLang="ru-RU" sz="2600" dirty="0" err="1" smtClean="0">
                <a:latin typeface="Times New Roman" pitchFamily="18" charset="0"/>
                <a:cs typeface="Times New Roman" pitchFamily="18" charset="0"/>
              </a:rPr>
              <a:t>Inkscape</a:t>
            </a:r>
            <a:r>
              <a:rPr lang="ru-RU" altLang="ru-RU" sz="2600" dirty="0" smtClean="0">
                <a:latin typeface="Times New Roman" pitchFamily="18" charset="0"/>
                <a:cs typeface="Times New Roman" pitchFamily="18" charset="0"/>
              </a:rPr>
              <a:t> – </a:t>
            </a:r>
            <a:r>
              <a:rPr lang="en-US" altLang="ru-RU" sz="2600" dirty="0" smtClean="0">
                <a:latin typeface="Times New Roman" pitchFamily="18" charset="0"/>
                <a:cs typeface="Times New Roman" pitchFamily="18" charset="0"/>
              </a:rPr>
              <a:t>is </a:t>
            </a:r>
            <a:r>
              <a:rPr lang="en-US" altLang="ru-RU" sz="2600" dirty="0">
                <a:latin typeface="Times New Roman" pitchFamily="18" charset="0"/>
                <a:cs typeface="Times New Roman" pitchFamily="18" charset="0"/>
              </a:rPr>
              <a:t>a high-quality professional vector graphics tool for Windows, Mac OS X and Linux</a:t>
            </a:r>
            <a:r>
              <a:rPr lang="ru-RU" altLang="ru-RU" sz="2600" dirty="0">
                <a:latin typeface="Times New Roman" pitchFamily="18" charset="0"/>
                <a:cs typeface="Times New Roman" pitchFamily="18" charset="0"/>
              </a:rPr>
              <a:t>.</a:t>
            </a:r>
          </a:p>
        </p:txBody>
      </p:sp>
      <p:pic>
        <p:nvPicPr>
          <p:cNvPr id="20483" name="Изображение 2"/>
          <p:cNvPicPr>
            <a:picLocks noChangeAspect="1"/>
          </p:cNvPicPr>
          <p:nvPr/>
        </p:nvPicPr>
        <p:blipFill>
          <a:blip r:embed="rId2" cstate="print"/>
          <a:srcRect/>
          <a:stretch>
            <a:fillRect/>
          </a:stretch>
        </p:blipFill>
        <p:spPr bwMode="auto">
          <a:xfrm>
            <a:off x="5713413" y="4230688"/>
            <a:ext cx="2368550" cy="2370137"/>
          </a:xfrm>
          <a:prstGeom prst="rect">
            <a:avLst/>
          </a:prstGeom>
          <a:noFill/>
          <a:ln w="9525">
            <a:noFill/>
            <a:miter lim="800000"/>
            <a:headEnd/>
            <a:tailEnd/>
          </a:ln>
        </p:spPr>
      </p:pic>
      <p:sp>
        <p:nvSpPr>
          <p:cNvPr id="7" name="Shape 90"/>
          <p:cNvSpPr txBox="1">
            <a:spLocks noChangeArrowheads="1"/>
          </p:cNvSpPr>
          <p:nvPr/>
        </p:nvSpPr>
        <p:spPr bwMode="auto">
          <a:xfrm>
            <a:off x="0" y="44624"/>
            <a:ext cx="9144000" cy="792088"/>
          </a:xfrm>
          <a:prstGeom prst="rect">
            <a:avLst/>
          </a:prstGeom>
          <a:noFill/>
          <a:ln w="9525">
            <a:noFill/>
            <a:miter lim="800000"/>
            <a:headEnd/>
            <a:tailEnd/>
          </a:ln>
        </p:spPr>
        <p:txBody>
          <a:bodyPr lIns="45700" tIns="45700" rIns="45700" bIns="45700"/>
          <a:lstStyle/>
          <a:p>
            <a:pPr algn="ctr">
              <a:buClr>
                <a:srgbClr val="0F253F"/>
              </a:buClr>
              <a:buSzPts val="42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Theory</a:t>
            </a:r>
            <a:endParaRPr lang="ru-RU" sz="2000" dirty="0">
              <a:solidFill>
                <a:srgbClr val="002060"/>
              </a:solidFill>
            </a:endParaRPr>
          </a:p>
        </p:txBody>
      </p:sp>
      <p:sp>
        <p:nvSpPr>
          <p:cNvPr id="8"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6</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5"/>
          <p:cNvSpPr>
            <a:spLocks noChangeArrowheads="1"/>
          </p:cNvSpPr>
          <p:nvPr/>
        </p:nvSpPr>
        <p:spPr bwMode="auto">
          <a:xfrm>
            <a:off x="163513" y="845503"/>
            <a:ext cx="8772525" cy="3031599"/>
          </a:xfrm>
          <a:prstGeom prst="rect">
            <a:avLst/>
          </a:prstGeom>
          <a:noFill/>
          <a:ln w="9525">
            <a:noFill/>
            <a:miter lim="800000"/>
            <a:headEnd/>
            <a:tailEnd/>
          </a:ln>
        </p:spPr>
        <p:txBody>
          <a:bodyPr>
            <a:spAutoFit/>
          </a:bodyPr>
          <a:lstStyle/>
          <a:p>
            <a:pPr algn="just" eaLnBrk="1" hangingPunct="1"/>
            <a:r>
              <a:rPr lang="en-US" altLang="ru-RU" sz="2500" dirty="0" smtClean="0">
                <a:latin typeface="Times New Roman" pitchFamily="18" charset="0"/>
                <a:cs typeface="Times New Roman" pitchFamily="18" charset="0"/>
              </a:rPr>
              <a:t>To </a:t>
            </a:r>
            <a:r>
              <a:rPr lang="en-US" altLang="ru-RU" sz="2500" dirty="0">
                <a:latin typeface="Times New Roman" pitchFamily="18" charset="0"/>
                <a:cs typeface="Times New Roman" pitchFamily="18" charset="0"/>
              </a:rPr>
              <a:t>measure the height of the lunar mountain, we need to derive a formula for finding the height of any mountain on the photo, in the initial data we have an image of the moon, which shows the shadow of the mountain and the known diameter of the moon.</a:t>
            </a:r>
            <a:endParaRPr lang="ru-RU" altLang="ru-RU" sz="2500" dirty="0">
              <a:latin typeface="Times New Roman" pitchFamily="18" charset="0"/>
              <a:cs typeface="Times New Roman" pitchFamily="18" charset="0"/>
            </a:endParaRPr>
          </a:p>
          <a:p>
            <a:pPr algn="ctr" eaLnBrk="1" hangingPunct="1"/>
            <a:r>
              <a:rPr lang="en-US" altLang="ru-RU" sz="2700" dirty="0">
                <a:latin typeface="Times New Roman" pitchFamily="18" charset="0"/>
                <a:cs typeface="Times New Roman" pitchFamily="18" charset="0"/>
              </a:rPr>
              <a:t>t</a:t>
            </a:r>
            <a:r>
              <a:rPr lang="ru-RU" altLang="ru-RU" sz="2700" dirty="0" err="1">
                <a:latin typeface="Times New Roman" pitchFamily="18" charset="0"/>
                <a:cs typeface="Times New Roman" pitchFamily="18" charset="0"/>
              </a:rPr>
              <a:t>g</a:t>
            </a:r>
            <a:r>
              <a:rPr lang="el-GR" altLang="ru-RU" sz="2700" dirty="0">
                <a:latin typeface="Times New Roman" pitchFamily="18" charset="0"/>
                <a:cs typeface="Times New Roman" pitchFamily="18" charset="0"/>
              </a:rPr>
              <a:t>α</a:t>
            </a:r>
            <a:r>
              <a:rPr lang="ru-RU" altLang="ru-RU" sz="2700" dirty="0">
                <a:latin typeface="Times New Roman" pitchFamily="18" charset="0"/>
                <a:cs typeface="Times New Roman" pitchFamily="18" charset="0"/>
              </a:rPr>
              <a:t>= H / S (1), </a:t>
            </a:r>
            <a:endParaRPr lang="en-US" altLang="ru-RU" sz="2700" dirty="0">
              <a:latin typeface="Times New Roman" pitchFamily="18" charset="0"/>
              <a:cs typeface="Times New Roman" pitchFamily="18" charset="0"/>
            </a:endParaRPr>
          </a:p>
          <a:p>
            <a:pPr algn="ctr" eaLnBrk="1" hangingPunct="1"/>
            <a:endParaRPr lang="ru-RU" altLang="ru-RU" sz="1200" dirty="0">
              <a:latin typeface="Times New Roman" pitchFamily="18" charset="0"/>
              <a:cs typeface="Times New Roman" pitchFamily="18" charset="0"/>
            </a:endParaRPr>
          </a:p>
          <a:p>
            <a:pPr algn="ctr" eaLnBrk="1" hangingPunct="1"/>
            <a:r>
              <a:rPr lang="ru-RU" altLang="ru-RU" sz="2600" dirty="0">
                <a:latin typeface="Times New Roman" pitchFamily="18" charset="0"/>
                <a:cs typeface="Times New Roman" pitchFamily="18" charset="0"/>
              </a:rPr>
              <a:t>H = </a:t>
            </a:r>
            <a:r>
              <a:rPr lang="ru-RU" altLang="ru-RU" sz="2600" dirty="0" err="1">
                <a:latin typeface="Times New Roman" pitchFamily="18" charset="0"/>
                <a:cs typeface="Times New Roman" pitchFamily="18" charset="0"/>
              </a:rPr>
              <a:t>S×tg</a:t>
            </a:r>
            <a:r>
              <a:rPr lang="el-GR" altLang="ru-RU" sz="2600" dirty="0">
                <a:latin typeface="Times New Roman" pitchFamily="18" charset="0"/>
                <a:cs typeface="Times New Roman" pitchFamily="18" charset="0"/>
              </a:rPr>
              <a:t> α</a:t>
            </a:r>
            <a:r>
              <a:rPr lang="ru-RU" altLang="ru-RU" sz="2600" dirty="0">
                <a:latin typeface="Times New Roman" pitchFamily="18" charset="0"/>
                <a:cs typeface="Times New Roman" pitchFamily="18" charset="0"/>
              </a:rPr>
              <a:t>,</a:t>
            </a:r>
          </a:p>
          <a:p>
            <a:pPr algn="ctr" eaLnBrk="1" hangingPunct="1"/>
            <a:r>
              <a:rPr lang="en-US" altLang="ru-RU" sz="2600" dirty="0">
                <a:latin typeface="Times New Roman" pitchFamily="18" charset="0"/>
                <a:cs typeface="Times New Roman" pitchFamily="18" charset="0"/>
              </a:rPr>
              <a:t>S - length of the shadow; α - angle of incidence of sunlight</a:t>
            </a:r>
            <a:endParaRPr lang="ru-RU" altLang="ru-RU" sz="2600" dirty="0">
              <a:latin typeface="Times New Roman" pitchFamily="18" charset="0"/>
              <a:cs typeface="Times New Roman" pitchFamily="18" charset="0"/>
            </a:endParaRPr>
          </a:p>
        </p:txBody>
      </p:sp>
      <p:grpSp>
        <p:nvGrpSpPr>
          <p:cNvPr id="21507" name="Группа 7"/>
          <p:cNvGrpSpPr>
            <a:grpSpLocks/>
          </p:cNvGrpSpPr>
          <p:nvPr/>
        </p:nvGrpSpPr>
        <p:grpSpPr bwMode="auto">
          <a:xfrm>
            <a:off x="2432050" y="4132263"/>
            <a:ext cx="4438650" cy="2484437"/>
            <a:chOff x="2432629" y="4094964"/>
            <a:chExt cx="4437410" cy="2485361"/>
          </a:xfrm>
        </p:grpSpPr>
        <p:pic>
          <p:nvPicPr>
            <p:cNvPr id="21509" name="Рисунок 1"/>
            <p:cNvPicPr>
              <a:picLocks noChangeAspect="1"/>
            </p:cNvPicPr>
            <p:nvPr/>
          </p:nvPicPr>
          <p:blipFill>
            <a:blip cstate="print"/>
            <a:srcRect/>
            <a:stretch>
              <a:fillRect/>
            </a:stretch>
          </p:blipFill>
          <p:spPr bwMode="auto">
            <a:xfrm>
              <a:off x="2432629" y="4094964"/>
              <a:ext cx="4437410" cy="2485361"/>
            </a:xfrm>
            <a:prstGeom prst="rect">
              <a:avLst/>
            </a:prstGeom>
            <a:noFill/>
            <a:ln w="9525">
              <a:noFill/>
              <a:miter lim="800000"/>
              <a:headEnd/>
              <a:tailEnd/>
            </a:ln>
          </p:spPr>
        </p:pic>
        <p:sp>
          <p:nvSpPr>
            <p:cNvPr id="3" name="Прямоугольник 2"/>
            <p:cNvSpPr/>
            <p:nvPr/>
          </p:nvSpPr>
          <p:spPr>
            <a:xfrm>
              <a:off x="4829084" y="4938240"/>
              <a:ext cx="225362" cy="268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l-GR">
                  <a:solidFill>
                    <a:schemeClr val="tx1"/>
                  </a:solidFill>
                </a:rPr>
                <a:t>α</a:t>
              </a:r>
              <a:endParaRPr lang="ru-RU">
                <a:solidFill>
                  <a:schemeClr val="tx1"/>
                </a:solidFill>
              </a:endParaRPr>
            </a:p>
          </p:txBody>
        </p:sp>
      </p:grpSp>
      <p:sp>
        <p:nvSpPr>
          <p:cNvPr id="9" name="Shape 90"/>
          <p:cNvSpPr txBox="1">
            <a:spLocks noChangeArrowheads="1"/>
          </p:cNvSpPr>
          <p:nvPr/>
        </p:nvSpPr>
        <p:spPr bwMode="auto">
          <a:xfrm>
            <a:off x="0" y="44624"/>
            <a:ext cx="9144000" cy="792088"/>
          </a:xfrm>
          <a:prstGeom prst="rect">
            <a:avLst/>
          </a:prstGeom>
          <a:noFill/>
          <a:ln w="9525">
            <a:noFill/>
            <a:miter lim="800000"/>
            <a:headEnd/>
            <a:tailEnd/>
          </a:ln>
        </p:spPr>
        <p:txBody>
          <a:bodyPr lIns="45700" tIns="45700" rIns="45700" bIns="45700"/>
          <a:lstStyle/>
          <a:p>
            <a:pPr algn="ctr">
              <a:buClr>
                <a:srgbClr val="0F253F"/>
              </a:buClr>
              <a:buSzPts val="42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Theory</a:t>
            </a:r>
            <a:endParaRPr lang="ru-RU" sz="2000" dirty="0">
              <a:solidFill>
                <a:srgbClr val="002060"/>
              </a:solidFill>
            </a:endParaRPr>
          </a:p>
        </p:txBody>
      </p:sp>
      <p:sp>
        <p:nvSpPr>
          <p:cNvPr id="10"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7</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Содержимое 2"/>
          <p:cNvSpPr>
            <a:spLocks noGrp="1"/>
          </p:cNvSpPr>
          <p:nvPr/>
        </p:nvSpPr>
        <p:spPr bwMode="auto">
          <a:xfrm>
            <a:off x="177800" y="1065213"/>
            <a:ext cx="8824913" cy="1930400"/>
          </a:xfrm>
          <a:prstGeom prst="rect">
            <a:avLst/>
          </a:prstGeom>
          <a:noFill/>
          <a:ln w="9525">
            <a:noFill/>
            <a:miter lim="800000"/>
            <a:headEnd/>
            <a:tailEnd/>
          </a:ln>
        </p:spPr>
        <p:txBody>
          <a:bodyPr/>
          <a:lstStyle/>
          <a:p>
            <a:pPr algn="just" defTabSz="914400" eaLnBrk="1" hangingPunct="1">
              <a:lnSpc>
                <a:spcPct val="90000"/>
              </a:lnSpc>
              <a:spcBef>
                <a:spcPts val="1000"/>
              </a:spcBef>
              <a:buFont typeface="Arial" charset="0"/>
              <a:buNone/>
            </a:pPr>
            <a:r>
              <a:rPr lang="ru-RU" altLang="ru-RU" sz="2400">
                <a:latin typeface="Times New Roman" pitchFamily="18" charset="0"/>
                <a:cs typeface="Times New Roman" pitchFamily="18" charset="0"/>
              </a:rPr>
              <a:t>     </a:t>
            </a:r>
          </a:p>
        </p:txBody>
      </p:sp>
      <p:sp>
        <p:nvSpPr>
          <p:cNvPr id="22531" name="Прямоугольник 1"/>
          <p:cNvSpPr>
            <a:spLocks noChangeArrowheads="1"/>
          </p:cNvSpPr>
          <p:nvPr/>
        </p:nvSpPr>
        <p:spPr bwMode="auto">
          <a:xfrm>
            <a:off x="335281" y="699453"/>
            <a:ext cx="8138159" cy="2000548"/>
          </a:xfrm>
          <a:prstGeom prst="rect">
            <a:avLst/>
          </a:prstGeom>
          <a:noFill/>
          <a:ln w="9525">
            <a:noFill/>
            <a:miter lim="800000"/>
            <a:headEnd/>
            <a:tailEnd/>
          </a:ln>
        </p:spPr>
        <p:txBody>
          <a:bodyPr wrap="square">
            <a:spAutoFit/>
          </a:bodyPr>
          <a:lstStyle/>
          <a:p>
            <a:pPr algn="just"/>
            <a:r>
              <a:rPr lang="en-US" altLang="ru-RU" sz="2600" dirty="0">
                <a:latin typeface="Times New Roman" pitchFamily="18" charset="0"/>
                <a:cs typeface="Times New Roman" pitchFamily="18" charset="0"/>
              </a:rPr>
              <a:t>α = 180×P/</a:t>
            </a:r>
            <a:r>
              <a:rPr lang="en-US" altLang="ru-RU" sz="2600" dirty="0" err="1">
                <a:latin typeface="Times New Roman" pitchFamily="18" charset="0"/>
                <a:cs typeface="Times New Roman" pitchFamily="18" charset="0"/>
              </a:rPr>
              <a:t>π×r</a:t>
            </a:r>
            <a:r>
              <a:rPr lang="en-US" altLang="ru-RU" sz="2600" dirty="0">
                <a:latin typeface="Times New Roman" pitchFamily="18" charset="0"/>
                <a:cs typeface="Times New Roman" pitchFamily="18" charset="0"/>
              </a:rPr>
              <a:t> </a:t>
            </a:r>
            <a:r>
              <a:rPr lang="en-US" altLang="ru-RU" sz="2400" dirty="0">
                <a:latin typeface="Times New Roman" pitchFamily="18" charset="0"/>
                <a:cs typeface="Times New Roman" pitchFamily="18" charset="0"/>
              </a:rPr>
              <a:t>(from the arc length formula P=</a:t>
            </a:r>
            <a:r>
              <a:rPr lang="en-US" altLang="ru-RU" sz="2400" dirty="0" err="1">
                <a:latin typeface="Times New Roman" pitchFamily="18" charset="0"/>
                <a:cs typeface="Times New Roman" pitchFamily="18" charset="0"/>
              </a:rPr>
              <a:t>π×r×n</a:t>
            </a:r>
            <a:r>
              <a:rPr lang="en-US" altLang="ru-RU" sz="2400" dirty="0">
                <a:latin typeface="Times New Roman" pitchFamily="18" charset="0"/>
                <a:cs typeface="Times New Roman" pitchFamily="18" charset="0"/>
              </a:rPr>
              <a:t>/180), which is easily proved by considering the ODS triangle with the outer angle of the OBE</a:t>
            </a:r>
            <a:r>
              <a:rPr lang="ru-RU" altLang="ru-RU" sz="2400" dirty="0">
                <a:latin typeface="Times New Roman" pitchFamily="18" charset="0"/>
                <a:cs typeface="Times New Roman" pitchFamily="18" charset="0"/>
              </a:rPr>
              <a:t>.</a:t>
            </a:r>
            <a:r>
              <a:rPr lang="ru-RU" altLang="ru-RU" sz="2400" dirty="0"/>
              <a:t/>
            </a:r>
            <a:br>
              <a:rPr lang="ru-RU" altLang="ru-RU" sz="2400" dirty="0"/>
            </a:br>
            <a:endParaRPr lang="ru-RU" altLang="ru-RU" sz="2400" dirty="0"/>
          </a:p>
          <a:p>
            <a:pPr algn="just"/>
            <a:r>
              <a:rPr lang="mr-IN" altLang="ru-RU" sz="2400" dirty="0">
                <a:latin typeface="Times New Roman" pitchFamily="18" charset="0"/>
                <a:cs typeface="Times New Roman" pitchFamily="18" charset="0"/>
              </a:rPr>
              <a:t> </a:t>
            </a:r>
          </a:p>
        </p:txBody>
      </p:sp>
      <p:pic>
        <p:nvPicPr>
          <p:cNvPr id="22532" name="Изображение 17"/>
          <p:cNvPicPr>
            <a:picLocks noChangeAspect="1" noChangeArrowheads="1"/>
          </p:cNvPicPr>
          <p:nvPr/>
        </p:nvPicPr>
        <p:blipFill>
          <a:blip r:embed="rId2" cstate="print"/>
          <a:srcRect/>
          <a:stretch>
            <a:fillRect/>
          </a:stretch>
        </p:blipFill>
        <p:spPr bwMode="auto">
          <a:xfrm>
            <a:off x="4368800" y="1970088"/>
            <a:ext cx="4438650" cy="4351337"/>
          </a:xfrm>
          <a:prstGeom prst="rect">
            <a:avLst/>
          </a:prstGeom>
          <a:noFill/>
          <a:ln w="9525">
            <a:noFill/>
            <a:miter lim="800000"/>
            <a:headEnd/>
            <a:tailEnd/>
          </a:ln>
        </p:spPr>
      </p:pic>
      <p:sp>
        <p:nvSpPr>
          <p:cNvPr id="22533" name="Прямоугольник 9"/>
          <p:cNvSpPr>
            <a:spLocks noChangeArrowheads="1"/>
          </p:cNvSpPr>
          <p:nvPr/>
        </p:nvSpPr>
        <p:spPr bwMode="auto">
          <a:xfrm>
            <a:off x="519748" y="2110423"/>
            <a:ext cx="3357562" cy="4154487"/>
          </a:xfrm>
          <a:prstGeom prst="rect">
            <a:avLst/>
          </a:prstGeom>
          <a:noFill/>
          <a:ln w="9525">
            <a:noFill/>
            <a:miter lim="800000"/>
            <a:headEnd/>
            <a:tailEnd/>
          </a:ln>
        </p:spPr>
        <p:txBody>
          <a:bodyPr>
            <a:spAutoFit/>
          </a:bodyPr>
          <a:lstStyle/>
          <a:p>
            <a:pPr algn="just"/>
            <a:r>
              <a:rPr lang="en-US" altLang="ru-RU" sz="2400" dirty="0">
                <a:latin typeface="Times New Roman" pitchFamily="18" charset="0"/>
                <a:cs typeface="Times New Roman" pitchFamily="18" charset="0"/>
              </a:rPr>
              <a:t>Where P is the length of the arc in pixels, the boundaries of which are A- some point on the terminator </a:t>
            </a:r>
            <a:endParaRPr lang="ru-RU" altLang="ru-RU" sz="2400" dirty="0">
              <a:latin typeface="Times New Roman" pitchFamily="18" charset="0"/>
              <a:cs typeface="Times New Roman" pitchFamily="18" charset="0"/>
            </a:endParaRPr>
          </a:p>
          <a:p>
            <a:pPr algn="just"/>
            <a:r>
              <a:rPr lang="en-US" altLang="ru-RU" sz="2400" dirty="0">
                <a:latin typeface="Times New Roman" pitchFamily="18" charset="0"/>
                <a:cs typeface="Times New Roman" pitchFamily="18" charset="0"/>
              </a:rPr>
              <a:t>And point B is the center of the base of the mountain; </a:t>
            </a:r>
            <a:endParaRPr lang="ru-RU" altLang="ru-RU" sz="2400" dirty="0">
              <a:latin typeface="Times New Roman" pitchFamily="18" charset="0"/>
              <a:cs typeface="Times New Roman" pitchFamily="18" charset="0"/>
            </a:endParaRPr>
          </a:p>
          <a:p>
            <a:pPr algn="just"/>
            <a:r>
              <a:rPr lang="en-US" altLang="ru-RU" sz="2400" dirty="0">
                <a:latin typeface="Times New Roman" pitchFamily="18" charset="0"/>
                <a:cs typeface="Times New Roman" pitchFamily="18" charset="0"/>
              </a:rPr>
              <a:t>π ≈ 3,14; </a:t>
            </a:r>
            <a:endParaRPr lang="ru-RU" altLang="ru-RU" sz="2400" dirty="0">
              <a:latin typeface="Times New Roman" pitchFamily="18" charset="0"/>
              <a:cs typeface="Times New Roman" pitchFamily="18" charset="0"/>
            </a:endParaRPr>
          </a:p>
          <a:p>
            <a:pPr algn="just"/>
            <a:r>
              <a:rPr lang="en-US" altLang="ru-RU" sz="2400" dirty="0">
                <a:latin typeface="Times New Roman" pitchFamily="18" charset="0"/>
                <a:cs typeface="Times New Roman" pitchFamily="18" charset="0"/>
              </a:rPr>
              <a:t>r - moon radius,</a:t>
            </a:r>
            <a:endParaRPr lang="ru-RU" altLang="ru-RU" sz="2400" dirty="0">
              <a:latin typeface="Times New Roman" pitchFamily="18" charset="0"/>
              <a:cs typeface="Times New Roman" pitchFamily="18" charset="0"/>
            </a:endParaRPr>
          </a:p>
          <a:p>
            <a:pPr algn="just"/>
            <a:r>
              <a:rPr lang="en-US" altLang="ru-RU" sz="2400" dirty="0">
                <a:latin typeface="Times New Roman" pitchFamily="18" charset="0"/>
                <a:cs typeface="Times New Roman" pitchFamily="18" charset="0"/>
              </a:rPr>
              <a:t> α is the desired angle.</a:t>
            </a:r>
            <a:endParaRPr lang="ru-RU" altLang="ru-RU" sz="2400" dirty="0">
              <a:latin typeface="Times New Roman" pitchFamily="18" charset="0"/>
              <a:cs typeface="Times New Roman" pitchFamily="18" charset="0"/>
            </a:endParaRPr>
          </a:p>
        </p:txBody>
      </p:sp>
      <p:sp>
        <p:nvSpPr>
          <p:cNvPr id="2" name="Прямоугольник 1"/>
          <p:cNvSpPr/>
          <p:nvPr/>
        </p:nvSpPr>
        <p:spPr>
          <a:xfrm>
            <a:off x="7231063" y="3810000"/>
            <a:ext cx="1117600"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a:solidFill>
                  <a:schemeClr val="tx1"/>
                </a:solidFill>
                <a:latin typeface="Times New Roman" pitchFamily="18" charset="0"/>
                <a:cs typeface="Times New Roman" pitchFamily="18" charset="0"/>
              </a:rPr>
              <a:t>Surface line</a:t>
            </a:r>
            <a:endParaRPr lang="ru-RU" sz="1400" dirty="0">
              <a:solidFill>
                <a:schemeClr val="tx1"/>
              </a:solidFill>
              <a:latin typeface="Times New Roman" pitchFamily="18" charset="0"/>
              <a:cs typeface="Times New Roman" pitchFamily="18" charset="0"/>
            </a:endParaRPr>
          </a:p>
        </p:txBody>
      </p:sp>
      <p:sp>
        <p:nvSpPr>
          <p:cNvPr id="3" name="Прямоугольник 2"/>
          <p:cNvSpPr/>
          <p:nvPr/>
        </p:nvSpPr>
        <p:spPr>
          <a:xfrm>
            <a:off x="7231063" y="3386138"/>
            <a:ext cx="74295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a:solidFill>
                  <a:schemeClr val="tx1"/>
                </a:solidFill>
                <a:latin typeface="Times New Roman" pitchFamily="18" charset="0"/>
                <a:cs typeface="Times New Roman" pitchFamily="18" charset="0"/>
              </a:rPr>
              <a:t>Light</a:t>
            </a:r>
            <a:endParaRPr lang="ru-RU" sz="1200">
              <a:solidFill>
                <a:schemeClr val="tx1"/>
              </a:solidFill>
              <a:latin typeface="Times New Roman" pitchFamily="18" charset="0"/>
              <a:cs typeface="Times New Roman" pitchFamily="18" charset="0"/>
            </a:endParaRPr>
          </a:p>
        </p:txBody>
      </p:sp>
      <p:sp>
        <p:nvSpPr>
          <p:cNvPr id="10" name="Прямоугольник 9"/>
          <p:cNvSpPr/>
          <p:nvPr/>
        </p:nvSpPr>
        <p:spPr bwMode="auto">
          <a:xfrm flipH="1">
            <a:off x="6586538" y="3452813"/>
            <a:ext cx="792162" cy="422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l-GR" sz="1400">
                <a:solidFill>
                  <a:schemeClr val="tx1"/>
                </a:solidFill>
                <a:latin typeface="Times New Roman" pitchFamily="18" charset="0"/>
                <a:cs typeface="Times New Roman" pitchFamily="18" charset="0"/>
              </a:rPr>
              <a:t>α</a:t>
            </a:r>
            <a:endParaRPr lang="ru-RU" sz="1400">
              <a:solidFill>
                <a:schemeClr val="tx1"/>
              </a:solidFill>
              <a:latin typeface="Times New Roman" pitchFamily="18" charset="0"/>
              <a:cs typeface="Times New Roman" pitchFamily="18" charset="0"/>
            </a:endParaRPr>
          </a:p>
        </p:txBody>
      </p:sp>
      <p:sp>
        <p:nvSpPr>
          <p:cNvPr id="12" name="Shape 90"/>
          <p:cNvSpPr txBox="1">
            <a:spLocks noChangeArrowheads="1"/>
          </p:cNvSpPr>
          <p:nvPr/>
        </p:nvSpPr>
        <p:spPr bwMode="auto">
          <a:xfrm>
            <a:off x="0" y="44624"/>
            <a:ext cx="9144000" cy="792088"/>
          </a:xfrm>
          <a:prstGeom prst="rect">
            <a:avLst/>
          </a:prstGeom>
          <a:noFill/>
          <a:ln w="9525">
            <a:noFill/>
            <a:miter lim="800000"/>
            <a:headEnd/>
            <a:tailEnd/>
          </a:ln>
        </p:spPr>
        <p:txBody>
          <a:bodyPr lIns="45700" tIns="45700" rIns="45700" bIns="45700"/>
          <a:lstStyle/>
          <a:p>
            <a:pPr algn="ctr">
              <a:buClr>
                <a:srgbClr val="0F253F"/>
              </a:buClr>
              <a:buSzPts val="42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Theory</a:t>
            </a:r>
            <a:endParaRPr lang="ru-RU" sz="2000" dirty="0">
              <a:solidFill>
                <a:srgbClr val="002060"/>
              </a:solidFill>
            </a:endParaRPr>
          </a:p>
        </p:txBody>
      </p:sp>
      <p:sp>
        <p:nvSpPr>
          <p:cNvPr id="13"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8</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Изображение 5"/>
          <p:cNvPicPr>
            <a:picLocks noChangeAspect="1" noChangeArrowheads="1"/>
          </p:cNvPicPr>
          <p:nvPr/>
        </p:nvPicPr>
        <p:blipFill>
          <a:blip r:embed="rId2" cstate="print"/>
          <a:srcRect/>
          <a:stretch>
            <a:fillRect/>
          </a:stretch>
        </p:blipFill>
        <p:spPr bwMode="auto">
          <a:xfrm>
            <a:off x="1644650" y="1019175"/>
            <a:ext cx="5632450" cy="1136650"/>
          </a:xfrm>
          <a:prstGeom prst="rect">
            <a:avLst/>
          </a:prstGeom>
          <a:noFill/>
          <a:ln w="9525">
            <a:noFill/>
            <a:miter lim="800000"/>
            <a:headEnd/>
            <a:tailEnd/>
          </a:ln>
        </p:spPr>
      </p:pic>
      <p:sp>
        <p:nvSpPr>
          <p:cNvPr id="23555" name="Прямоугольник 5"/>
          <p:cNvSpPr>
            <a:spLocks noChangeArrowheads="1"/>
          </p:cNvSpPr>
          <p:nvPr/>
        </p:nvSpPr>
        <p:spPr bwMode="auto">
          <a:xfrm>
            <a:off x="371475" y="2733675"/>
            <a:ext cx="8772525" cy="2800767"/>
          </a:xfrm>
          <a:prstGeom prst="rect">
            <a:avLst/>
          </a:prstGeom>
          <a:noFill/>
          <a:ln w="9525">
            <a:noFill/>
            <a:miter lim="800000"/>
            <a:headEnd/>
            <a:tailEnd/>
          </a:ln>
        </p:spPr>
        <p:txBody>
          <a:bodyPr>
            <a:spAutoFit/>
          </a:bodyPr>
          <a:lstStyle/>
          <a:p>
            <a:pPr algn="just"/>
            <a:r>
              <a:rPr lang="en-US" altLang="ru-RU" sz="2400" dirty="0">
                <a:latin typeface="Times New Roman" pitchFamily="18" charset="0"/>
                <a:cs typeface="Times New Roman" pitchFamily="18" charset="0"/>
              </a:rPr>
              <a:t>D/</a:t>
            </a:r>
            <a:r>
              <a:rPr lang="en-US" altLang="ru-RU" sz="2400" dirty="0" err="1">
                <a:latin typeface="Times New Roman" pitchFamily="18" charset="0"/>
                <a:cs typeface="Times New Roman" pitchFamily="18" charset="0"/>
              </a:rPr>
              <a:t>Dpix</a:t>
            </a:r>
            <a:r>
              <a:rPr lang="en-US" altLang="ru-RU" sz="2400" dirty="0">
                <a:latin typeface="Times New Roman" pitchFamily="18" charset="0"/>
                <a:cs typeface="Times New Roman" pitchFamily="18" charset="0"/>
              </a:rPr>
              <a:t> - ratio of the Moon diameter in km to the Moon diameter in the image in pixels, or, in other words, the scale of the image. </a:t>
            </a:r>
            <a:endParaRPr lang="ru-RU" altLang="ru-RU" sz="2400" dirty="0">
              <a:latin typeface="Times New Roman" pitchFamily="18" charset="0"/>
              <a:cs typeface="Times New Roman" pitchFamily="18" charset="0"/>
            </a:endParaRPr>
          </a:p>
          <a:p>
            <a:pPr algn="just"/>
            <a:r>
              <a:rPr lang="en-US" altLang="ru-RU" sz="2400" dirty="0">
                <a:latin typeface="Times New Roman" pitchFamily="18" charset="0"/>
                <a:cs typeface="Times New Roman" pitchFamily="18" charset="0"/>
              </a:rPr>
              <a:t>It is important to note that α=180×P/</a:t>
            </a:r>
            <a:r>
              <a:rPr lang="en-US" altLang="ru-RU" sz="2400" dirty="0" err="1">
                <a:latin typeface="Times New Roman" pitchFamily="18" charset="0"/>
                <a:cs typeface="Times New Roman" pitchFamily="18" charset="0"/>
              </a:rPr>
              <a:t>π×r</a:t>
            </a:r>
            <a:r>
              <a:rPr lang="en-US" altLang="ru-RU" sz="2400" dirty="0">
                <a:latin typeface="Times New Roman" pitchFamily="18" charset="0"/>
                <a:cs typeface="Times New Roman" pitchFamily="18" charset="0"/>
              </a:rPr>
              <a:t> is a slightly simplified formula for calculating the angle. </a:t>
            </a:r>
            <a:endParaRPr lang="ru-RU" altLang="ru-RU" sz="2400" dirty="0" smtClean="0">
              <a:latin typeface="Times New Roman" pitchFamily="18" charset="0"/>
              <a:cs typeface="Times New Roman" pitchFamily="18" charset="0"/>
            </a:endParaRPr>
          </a:p>
          <a:p>
            <a:pPr algn="just"/>
            <a:endParaRPr lang="ru-RU" altLang="ru-RU" sz="400" dirty="0">
              <a:latin typeface="Times New Roman" pitchFamily="18" charset="0"/>
              <a:cs typeface="Times New Roman" pitchFamily="18" charset="0"/>
            </a:endParaRPr>
          </a:p>
          <a:p>
            <a:pPr algn="just"/>
            <a:r>
              <a:rPr lang="en-US" altLang="ru-RU" sz="2400" dirty="0">
                <a:latin typeface="Times New Roman" pitchFamily="18" charset="0"/>
                <a:cs typeface="Times New Roman" pitchFamily="18" charset="0"/>
              </a:rPr>
              <a:t>It gives an accurate result under two conditions: </a:t>
            </a:r>
            <a:endParaRPr lang="ru-RU" altLang="ru-RU" sz="2400" dirty="0">
              <a:latin typeface="Times New Roman" pitchFamily="18" charset="0"/>
              <a:cs typeface="Times New Roman" pitchFamily="18" charset="0"/>
            </a:endParaRPr>
          </a:p>
          <a:p>
            <a:pPr algn="just">
              <a:buFontTx/>
              <a:buAutoNum type="arabicParenR"/>
            </a:pPr>
            <a:r>
              <a:rPr lang="en-US" altLang="ru-RU" sz="2400" dirty="0">
                <a:latin typeface="Times New Roman" pitchFamily="18" charset="0"/>
                <a:cs typeface="Times New Roman" pitchFamily="18" charset="0"/>
              </a:rPr>
              <a:t>The angle of incidence should be small; </a:t>
            </a:r>
            <a:endParaRPr lang="ru-RU" altLang="ru-RU" sz="2400" dirty="0">
              <a:latin typeface="Times New Roman" pitchFamily="18" charset="0"/>
              <a:cs typeface="Times New Roman" pitchFamily="18" charset="0"/>
            </a:endParaRPr>
          </a:p>
          <a:p>
            <a:pPr algn="just">
              <a:buFontTx/>
              <a:buAutoNum type="arabicParenR"/>
            </a:pPr>
            <a:r>
              <a:rPr lang="en-US" altLang="ru-RU" sz="2400" dirty="0">
                <a:latin typeface="Times New Roman" pitchFamily="18" charset="0"/>
                <a:cs typeface="Times New Roman" pitchFamily="18" charset="0"/>
              </a:rPr>
              <a:t>The terminator should be near the center of the Moon's disk. </a:t>
            </a:r>
            <a:endParaRPr lang="ru-RU" altLang="ru-RU" sz="2400" dirty="0">
              <a:latin typeface="Times New Roman" pitchFamily="18" charset="0"/>
              <a:cs typeface="Times New Roman" pitchFamily="18" charset="0"/>
            </a:endParaRPr>
          </a:p>
        </p:txBody>
      </p:sp>
      <p:sp>
        <p:nvSpPr>
          <p:cNvPr id="7" name="Shape 90"/>
          <p:cNvSpPr txBox="1">
            <a:spLocks noChangeArrowheads="1"/>
          </p:cNvSpPr>
          <p:nvPr/>
        </p:nvSpPr>
        <p:spPr bwMode="auto">
          <a:xfrm>
            <a:off x="0" y="44624"/>
            <a:ext cx="9144000" cy="792088"/>
          </a:xfrm>
          <a:prstGeom prst="rect">
            <a:avLst/>
          </a:prstGeom>
          <a:noFill/>
          <a:ln w="9525">
            <a:noFill/>
            <a:miter lim="800000"/>
            <a:headEnd/>
            <a:tailEnd/>
          </a:ln>
        </p:spPr>
        <p:txBody>
          <a:bodyPr lIns="45700" tIns="45700" rIns="45700" bIns="45700"/>
          <a:lstStyle/>
          <a:p>
            <a:pPr algn="ctr">
              <a:buClr>
                <a:srgbClr val="0F253F"/>
              </a:buClr>
              <a:buSzPts val="4200"/>
              <a:buFont typeface="Times New Roman" pitchFamily="18" charset="0"/>
              <a:buNone/>
            </a:pPr>
            <a:r>
              <a:rPr lang="en-US" sz="4400" b="1" u="sng" dirty="0">
                <a:solidFill>
                  <a:srgbClr val="002060"/>
                </a:solidFill>
                <a:latin typeface="Times New Roman" pitchFamily="18" charset="0"/>
                <a:cs typeface="Times New Roman" pitchFamily="18" charset="0"/>
                <a:sym typeface="Times New Roman" pitchFamily="18" charset="0"/>
              </a:rPr>
              <a:t>Theory</a:t>
            </a:r>
            <a:endParaRPr lang="ru-RU" sz="2000" dirty="0">
              <a:solidFill>
                <a:srgbClr val="002060"/>
              </a:solidFill>
            </a:endParaRPr>
          </a:p>
        </p:txBody>
      </p:sp>
      <p:sp>
        <p:nvSpPr>
          <p:cNvPr id="8" name="Номер слайда 7"/>
          <p:cNvSpPr>
            <a:spLocks noGrp="1"/>
          </p:cNvSpPr>
          <p:nvPr>
            <p:ph type="sldNum" sz="quarter" idx="12"/>
          </p:nvPr>
        </p:nvSpPr>
        <p:spPr>
          <a:xfrm>
            <a:off x="6457950" y="6356350"/>
            <a:ext cx="2057400" cy="365125"/>
          </a:xfrm>
        </p:spPr>
        <p:txBody>
          <a:bodyPr/>
          <a:lstStyle/>
          <a:p>
            <a:fld id="{5B407F4C-393F-4837-96B1-A6D827CCDB3D}" type="slidenum">
              <a:rPr lang="ru-RU" sz="1800" b="1" smtClean="0">
                <a:latin typeface="Times New Roman" pitchFamily="18" charset="0"/>
                <a:cs typeface="Times New Roman" pitchFamily="18" charset="0"/>
              </a:rPr>
              <a:pPr/>
              <a:t>9</a:t>
            </a:fld>
            <a:endParaRPr lang="ru-RU" sz="1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15274</TotalTime>
  <Words>1390</Words>
  <Application>Microsoft Office PowerPoint</Application>
  <PresentationFormat>Экран (4:3)</PresentationFormat>
  <Paragraphs>189</Paragraphs>
  <Slides>21</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Theoretical part of the research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ТУРНИР ЮНЫХ ЕСТЕСТВОИСПЫТАТЕЛЕЙ МУНИЦИПАЛЬНОЕ АВТОНОМНОЕ ОБРАЗОВАТЕЛЬНОЕ УЧРЕЖДЕНИЕ ГОРОДА НОВОСИБИРСКА «ГИМНАЗИЯ № 12»</dc:title>
  <dc:creator>ИМТЦ</dc:creator>
  <cp:lastModifiedBy>ОГЭ информатика 2018</cp:lastModifiedBy>
  <cp:revision>263</cp:revision>
  <cp:lastPrinted>2019-02-06T06:57:58Z</cp:lastPrinted>
  <dcterms:created xsi:type="dcterms:W3CDTF">2018-08-24T03:31:05Z</dcterms:created>
  <dcterms:modified xsi:type="dcterms:W3CDTF">2019-08-19T10:24:28Z</dcterms:modified>
</cp:coreProperties>
</file>