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303" r:id="rId2"/>
    <p:sldId id="259" r:id="rId3"/>
    <p:sldId id="260" r:id="rId4"/>
    <p:sldId id="267" r:id="rId5"/>
    <p:sldId id="262" r:id="rId6"/>
    <p:sldId id="278" r:id="rId7"/>
    <p:sldId id="275" r:id="rId8"/>
    <p:sldId id="274" r:id="rId9"/>
    <p:sldId id="276" r:id="rId10"/>
    <p:sldId id="290" r:id="rId11"/>
    <p:sldId id="292" r:id="rId12"/>
    <p:sldId id="298" r:id="rId13"/>
    <p:sldId id="299" r:id="rId14"/>
    <p:sldId id="284" r:id="rId15"/>
    <p:sldId id="293" r:id="rId16"/>
    <p:sldId id="295" r:id="rId17"/>
    <p:sldId id="264" r:id="rId18"/>
    <p:sldId id="265" r:id="rId19"/>
    <p:sldId id="305" r:id="rId20"/>
    <p:sldId id="297"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504D"/>
    <a:srgbClr val="FD9E13"/>
    <a:srgbClr val="4F81BD"/>
    <a:srgbClr val="B3C9E3"/>
  </p:clrMru>
</p:presentationPr>
</file>

<file path=ppt/tableStyles.xml><?xml version="1.0" encoding="utf-8"?>
<a:tblStyleLst xmlns:a="http://schemas.openxmlformats.org/drawingml/2006/main" def="{5C22544A-7EE6-4342-B048-85BDC9FD1C3A}">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59" autoAdjust="0"/>
    <p:restoredTop sz="94660"/>
  </p:normalViewPr>
  <p:slideViewPr>
    <p:cSldViewPr>
      <p:cViewPr>
        <p:scale>
          <a:sx n="60" d="100"/>
          <a:sy n="60" d="100"/>
        </p:scale>
        <p:origin x="-390" y="-19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Office_Excel4.xlsx"/></Relationships>
</file>

<file path=ppt/charts/chart1.xml><?xml version="1.0" encoding="utf-8"?>
<c:chartSpace xmlns:c="http://schemas.openxmlformats.org/drawingml/2006/chart" xmlns:a="http://schemas.openxmlformats.org/drawingml/2006/main" xmlns:r="http://schemas.openxmlformats.org/officeDocument/2006/relationships">
  <c:lang val="ru-RU"/>
  <c:chart>
    <c:autoTitleDeleted val="1"/>
    <c:plotArea>
      <c:layout/>
      <c:barChart>
        <c:barDir val="col"/>
        <c:grouping val="clustered"/>
        <c:ser>
          <c:idx val="0"/>
          <c:order val="0"/>
          <c:tx>
            <c:strRef>
              <c:f>Лист1!$B$1</c:f>
              <c:strCache>
                <c:ptCount val="1"/>
                <c:pt idx="0">
                  <c:v>Время</c:v>
                </c:pt>
              </c:strCache>
            </c:strRef>
          </c:tx>
          <c:dPt>
            <c:idx val="0"/>
            <c:spPr>
              <a:solidFill>
                <a:schemeClr val="accent2"/>
              </a:solidFill>
            </c:spPr>
          </c:dPt>
          <c:dPt>
            <c:idx val="2"/>
            <c:spPr>
              <a:solidFill>
                <a:srgbClr val="92D050"/>
              </a:solidFill>
            </c:spPr>
          </c:dPt>
          <c:cat>
            <c:strRef>
              <c:f>Лист1!$A$2:$A$3</c:f>
              <c:strCache>
                <c:ptCount val="2"/>
                <c:pt idx="0">
                  <c:v>Glass</c:v>
                </c:pt>
                <c:pt idx="1">
                  <c:v>Acrylic plastic </c:v>
                </c:pt>
              </c:strCache>
            </c:strRef>
          </c:cat>
          <c:val>
            <c:numRef>
              <c:f>Лист1!$B$2:$B$3</c:f>
              <c:numCache>
                <c:formatCode>General</c:formatCode>
                <c:ptCount val="2"/>
                <c:pt idx="0">
                  <c:v>30.1</c:v>
                </c:pt>
                <c:pt idx="1">
                  <c:v>43.3</c:v>
                </c:pt>
              </c:numCache>
            </c:numRef>
          </c:val>
        </c:ser>
        <c:axId val="135910144"/>
        <c:axId val="135911680"/>
      </c:barChart>
      <c:catAx>
        <c:axId val="135910144"/>
        <c:scaling>
          <c:orientation val="minMax"/>
        </c:scaling>
        <c:axPos val="b"/>
        <c:majorTickMark val="none"/>
        <c:tickLblPos val="none"/>
        <c:crossAx val="135911680"/>
        <c:crosses val="autoZero"/>
        <c:auto val="1"/>
        <c:lblAlgn val="ctr"/>
        <c:lblOffset val="100"/>
      </c:catAx>
      <c:valAx>
        <c:axId val="135911680"/>
        <c:scaling>
          <c:orientation val="minMax"/>
          <c:max val="50"/>
          <c:min val="0"/>
        </c:scaling>
        <c:axPos val="l"/>
        <c:majorGridlines/>
        <c:title>
          <c:tx>
            <c:rich>
              <a:bodyPr/>
              <a:lstStyle/>
              <a:p>
                <a:pPr>
                  <a:defRPr sz="2100"/>
                </a:pPr>
                <a:r>
                  <a:rPr lang="en-US" sz="2100"/>
                  <a:t>Time, s</a:t>
                </a:r>
                <a:endParaRPr lang="ru-RU" sz="2100"/>
              </a:p>
            </c:rich>
          </c:tx>
          <c:layout>
            <c:manualLayout>
              <c:xMode val="edge"/>
              <c:yMode val="edge"/>
              <c:x val="2.0448613600099218E-2"/>
              <c:y val="0.37948361189645957"/>
            </c:manualLayout>
          </c:layout>
        </c:title>
        <c:numFmt formatCode="General" sourceLinked="1"/>
        <c:tickLblPos val="nextTo"/>
        <c:crossAx val="135910144"/>
        <c:crosses val="autoZero"/>
        <c:crossBetween val="between"/>
        <c:majorUnit val="10"/>
      </c:valAx>
    </c:plotArea>
    <c:legend>
      <c:legendPos val="r"/>
      <c:layout>
        <c:manualLayout>
          <c:xMode val="edge"/>
          <c:yMode val="edge"/>
          <c:x val="0.7190986428239069"/>
          <c:y val="0.41694994088550691"/>
          <c:w val="0.2323358998758592"/>
          <c:h val="0.26243186909580613"/>
        </c:manualLayout>
      </c:layout>
    </c:legend>
    <c:plotVisOnly val="1"/>
  </c:chart>
  <c:txPr>
    <a:bodyPr/>
    <a:lstStyle/>
    <a:p>
      <a:pPr>
        <a:defRPr sz="2000">
          <a:latin typeface="Times New Roman" pitchFamily="18" charset="0"/>
          <a:cs typeface="Times New Roman" pitchFamily="18" charset="0"/>
        </a:defRPr>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sz="2200"/>
            </a:pPr>
            <a:r>
              <a:rPr lang="en-US" sz="2200" b="1" i="0" u="none" strike="noStrike" baseline="0" dirty="0" smtClean="0"/>
              <a:t>Optical power,</a:t>
            </a:r>
            <a:r>
              <a:rPr lang="ru-RU" sz="2200" dirty="0" smtClean="0"/>
              <a:t> </a:t>
            </a:r>
            <a:r>
              <a:rPr lang="en-US" sz="2200" b="1" i="0" u="none" strike="noStrike" baseline="0" dirty="0" err="1" smtClean="0"/>
              <a:t>diopter</a:t>
            </a:r>
            <a:endParaRPr lang="ru-RU" sz="2200" b="1" dirty="0"/>
          </a:p>
        </c:rich>
      </c:tx>
      <c:layout>
        <c:manualLayout>
          <c:xMode val="edge"/>
          <c:yMode val="edge"/>
          <c:x val="0.35510654922639451"/>
          <c:y val="0.9141808317594341"/>
        </c:manualLayout>
      </c:layout>
    </c:title>
    <c:plotArea>
      <c:layout>
        <c:manualLayout>
          <c:layoutTarget val="inner"/>
          <c:xMode val="edge"/>
          <c:yMode val="edge"/>
          <c:x val="0.11492353560024969"/>
          <c:y val="6.5227243269266377E-2"/>
          <c:w val="0.7783215776759439"/>
          <c:h val="0.74401987742103304"/>
        </c:manualLayout>
      </c:layout>
      <c:lineChart>
        <c:grouping val="standard"/>
        <c:ser>
          <c:idx val="0"/>
          <c:order val="0"/>
          <c:tx>
            <c:strRef>
              <c:f>Лист1!$B$1</c:f>
              <c:strCache>
                <c:ptCount val="1"/>
                <c:pt idx="0">
                  <c:v>солнце</c:v>
                </c:pt>
              </c:strCache>
            </c:strRef>
          </c:tx>
          <c:spPr>
            <a:ln w="38100"/>
          </c:spPr>
          <c:marker>
            <c:spPr>
              <a:solidFill>
                <a:srgbClr val="0070C0"/>
              </a:solidFill>
              <a:ln w="38100"/>
            </c:spPr>
          </c:marker>
          <c:cat>
            <c:numRef>
              <c:f>Лист1!$A$2:$A$5</c:f>
              <c:numCache>
                <c:formatCode>General</c:formatCode>
                <c:ptCount val="4"/>
                <c:pt idx="0">
                  <c:v>4</c:v>
                </c:pt>
                <c:pt idx="1">
                  <c:v>6</c:v>
                </c:pt>
                <c:pt idx="2">
                  <c:v>8</c:v>
                </c:pt>
                <c:pt idx="3">
                  <c:v>12</c:v>
                </c:pt>
              </c:numCache>
            </c:numRef>
          </c:cat>
          <c:val>
            <c:numRef>
              <c:f>Лист1!$B$2:$B$5</c:f>
              <c:numCache>
                <c:formatCode>General</c:formatCode>
                <c:ptCount val="4"/>
                <c:pt idx="0">
                  <c:v>30.1</c:v>
                </c:pt>
                <c:pt idx="1">
                  <c:v>26.4</c:v>
                </c:pt>
                <c:pt idx="2">
                  <c:v>19.100000000000001</c:v>
                </c:pt>
                <c:pt idx="3">
                  <c:v>14.5</c:v>
                </c:pt>
              </c:numCache>
            </c:numRef>
          </c:val>
        </c:ser>
        <c:marker val="1"/>
        <c:axId val="136377472"/>
        <c:axId val="136379392"/>
      </c:lineChart>
      <c:catAx>
        <c:axId val="136377472"/>
        <c:scaling>
          <c:orientation val="minMax"/>
        </c:scaling>
        <c:axPos val="b"/>
        <c:numFmt formatCode="General" sourceLinked="1"/>
        <c:majorTickMark val="none"/>
        <c:tickLblPos val="nextTo"/>
        <c:txPr>
          <a:bodyPr/>
          <a:lstStyle/>
          <a:p>
            <a:pPr>
              <a:defRPr sz="2000"/>
            </a:pPr>
            <a:endParaRPr lang="ru-RU"/>
          </a:p>
        </c:txPr>
        <c:crossAx val="136379392"/>
        <c:crosses val="autoZero"/>
        <c:auto val="1"/>
        <c:lblAlgn val="ctr"/>
        <c:lblOffset val="100"/>
      </c:catAx>
      <c:valAx>
        <c:axId val="136379392"/>
        <c:scaling>
          <c:orientation val="minMax"/>
          <c:max val="50"/>
          <c:min val="0"/>
        </c:scaling>
        <c:axPos val="l"/>
        <c:majorGridlines/>
        <c:title>
          <c:tx>
            <c:rich>
              <a:bodyPr/>
              <a:lstStyle/>
              <a:p>
                <a:pPr>
                  <a:defRPr/>
                </a:pPr>
                <a:r>
                  <a:rPr lang="en-US" dirty="0" smtClean="0"/>
                  <a:t>Time</a:t>
                </a:r>
                <a:r>
                  <a:rPr lang="ru-RU" dirty="0" smtClean="0"/>
                  <a:t>,</a:t>
                </a:r>
                <a:r>
                  <a:rPr lang="ru-RU" baseline="0" dirty="0" smtClean="0"/>
                  <a:t> </a:t>
                </a:r>
                <a:r>
                  <a:rPr lang="en-US" dirty="0" smtClean="0"/>
                  <a:t>s</a:t>
                </a:r>
                <a:endParaRPr lang="ru-RU" dirty="0"/>
              </a:p>
            </c:rich>
          </c:tx>
          <c:layout>
            <c:manualLayout>
              <c:xMode val="edge"/>
              <c:yMode val="edge"/>
              <c:x val="1.3164974323330494E-2"/>
              <c:y val="0.33135670110728593"/>
            </c:manualLayout>
          </c:layout>
        </c:title>
        <c:numFmt formatCode="General" sourceLinked="1"/>
        <c:majorTickMark val="none"/>
        <c:tickLblPos val="nextTo"/>
        <c:txPr>
          <a:bodyPr/>
          <a:lstStyle/>
          <a:p>
            <a:pPr>
              <a:defRPr sz="2000"/>
            </a:pPr>
            <a:endParaRPr lang="ru-RU"/>
          </a:p>
        </c:txPr>
        <c:crossAx val="136377472"/>
        <c:crosses val="autoZero"/>
        <c:crossBetween val="between"/>
        <c:majorUnit val="10"/>
      </c:valAx>
    </c:plotArea>
    <c:plotVisOnly val="1"/>
  </c:chart>
  <c:txPr>
    <a:bodyPr/>
    <a:lstStyle/>
    <a:p>
      <a:pPr>
        <a:defRPr sz="2200">
          <a:latin typeface="Times New Roman" pitchFamily="18" charset="0"/>
          <a:cs typeface="Times New Roman" pitchFamily="18" charset="0"/>
        </a:defRPr>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barChart>
        <c:barDir val="col"/>
        <c:grouping val="clustered"/>
        <c:ser>
          <c:idx val="0"/>
          <c:order val="0"/>
          <c:tx>
            <c:strRef>
              <c:f>Лист1!$B$1</c:f>
              <c:strCache>
                <c:ptCount val="1"/>
                <c:pt idx="0">
                  <c:v>Ряд 1</c:v>
                </c:pt>
              </c:strCache>
            </c:strRef>
          </c:tx>
          <c:dPt>
            <c:idx val="1"/>
            <c:spPr>
              <a:solidFill>
                <a:schemeClr val="accent2"/>
              </a:solidFill>
            </c:spPr>
          </c:dPt>
          <c:cat>
            <c:strRef>
              <c:f>Лист1!$A$2:$A$3</c:f>
              <c:strCache>
                <c:ptCount val="2"/>
                <c:pt idx="0">
                  <c:v>Lens system</c:v>
                </c:pt>
                <c:pt idx="1">
                  <c:v>Lens d=100 mm; D=12 diopter </c:v>
                </c:pt>
              </c:strCache>
            </c:strRef>
          </c:cat>
          <c:val>
            <c:numRef>
              <c:f>Лист1!$B$2:$B$3</c:f>
              <c:numCache>
                <c:formatCode>General</c:formatCode>
                <c:ptCount val="2"/>
                <c:pt idx="0">
                  <c:v>7.8</c:v>
                </c:pt>
                <c:pt idx="1">
                  <c:v>12.1</c:v>
                </c:pt>
              </c:numCache>
            </c:numRef>
          </c:val>
        </c:ser>
        <c:axId val="136749440"/>
        <c:axId val="136750976"/>
      </c:barChart>
      <c:catAx>
        <c:axId val="136749440"/>
        <c:scaling>
          <c:orientation val="minMax"/>
        </c:scaling>
        <c:delete val="1"/>
        <c:axPos val="b"/>
        <c:majorTickMark val="none"/>
        <c:tickLblPos val="none"/>
        <c:crossAx val="136750976"/>
        <c:crosses val="autoZero"/>
        <c:auto val="1"/>
        <c:lblAlgn val="ctr"/>
        <c:lblOffset val="100"/>
      </c:catAx>
      <c:valAx>
        <c:axId val="136750976"/>
        <c:scaling>
          <c:orientation val="minMax"/>
        </c:scaling>
        <c:axPos val="l"/>
        <c:majorGridlines/>
        <c:title>
          <c:tx>
            <c:rich>
              <a:bodyPr/>
              <a:lstStyle/>
              <a:p>
                <a:pPr>
                  <a:defRPr sz="2200"/>
                </a:pPr>
                <a:r>
                  <a:rPr lang="en-US" sz="2200" b="1" i="0" baseline="0" dirty="0" smtClean="0"/>
                  <a:t>Time</a:t>
                </a:r>
                <a:r>
                  <a:rPr lang="ru-RU" sz="2200" b="1" i="0" baseline="0" dirty="0" smtClean="0"/>
                  <a:t>, </a:t>
                </a:r>
                <a:r>
                  <a:rPr lang="en-US" sz="2200" b="1" i="0" baseline="0" dirty="0" smtClean="0"/>
                  <a:t>s</a:t>
                </a:r>
                <a:endParaRPr lang="ru-RU" sz="2200" b="1" i="0" baseline="0" dirty="0"/>
              </a:p>
            </c:rich>
          </c:tx>
          <c:layout/>
        </c:title>
        <c:numFmt formatCode="General" sourceLinked="1"/>
        <c:tickLblPos val="nextTo"/>
        <c:txPr>
          <a:bodyPr/>
          <a:lstStyle/>
          <a:p>
            <a:pPr>
              <a:defRPr sz="1900"/>
            </a:pPr>
            <a:endParaRPr lang="ru-RU"/>
          </a:p>
        </c:txPr>
        <c:crossAx val="136749440"/>
        <c:crosses val="autoZero"/>
        <c:crossBetween val="between"/>
      </c:valAx>
    </c:plotArea>
    <c:legend>
      <c:legendPos val="r"/>
      <c:layout>
        <c:manualLayout>
          <c:xMode val="edge"/>
          <c:yMode val="edge"/>
          <c:x val="0.67918598716827294"/>
          <c:y val="0.41068983551124932"/>
          <c:w val="0.30878298229882473"/>
          <c:h val="0.27785556355630836"/>
        </c:manualLayout>
      </c:layout>
      <c:txPr>
        <a:bodyPr/>
        <a:lstStyle/>
        <a:p>
          <a:pPr>
            <a:defRPr sz="2200"/>
          </a:pPr>
          <a:endParaRPr lang="ru-RU"/>
        </a:p>
      </c:txPr>
    </c:legend>
    <c:plotVisOnly val="1"/>
  </c:chart>
  <c:txPr>
    <a:bodyPr/>
    <a:lstStyle/>
    <a:p>
      <a:pPr>
        <a:defRPr sz="1800">
          <a:latin typeface="Times New Roman" pitchFamily="18" charset="0"/>
          <a:cs typeface="Times New Roman" pitchFamily="18" charset="0"/>
        </a:defRPr>
      </a:pPr>
      <a:endParaRPr lang="ru-RU"/>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0.14336364168857782"/>
          <c:y val="3.2262305281771209E-2"/>
          <c:w val="0.56727155633323945"/>
          <c:h val="0.90741506282751316"/>
        </c:manualLayout>
      </c:layout>
      <c:barChart>
        <c:barDir val="col"/>
        <c:grouping val="clustered"/>
        <c:ser>
          <c:idx val="0"/>
          <c:order val="0"/>
          <c:tx>
            <c:strRef>
              <c:f>Лист1!$B$1</c:f>
              <c:strCache>
                <c:ptCount val="1"/>
                <c:pt idx="0">
                  <c:v>Ряд 1</c:v>
                </c:pt>
              </c:strCache>
            </c:strRef>
          </c:tx>
          <c:dPt>
            <c:idx val="1"/>
            <c:spPr>
              <a:solidFill>
                <a:srgbClr val="C0504D"/>
              </a:solidFill>
            </c:spPr>
          </c:dPt>
          <c:cat>
            <c:strRef>
              <c:f>Лист1!$A$2:$A$3</c:f>
              <c:strCache>
                <c:ptCount val="2"/>
                <c:pt idx="0">
                  <c:v>Homemade lens</c:v>
                </c:pt>
                <c:pt idx="1">
                  <c:v>Lens d=40mm, D= 12dptr</c:v>
                </c:pt>
              </c:strCache>
            </c:strRef>
          </c:cat>
          <c:val>
            <c:numRef>
              <c:f>Лист1!$B$2:$B$3</c:f>
              <c:numCache>
                <c:formatCode>General</c:formatCode>
                <c:ptCount val="2"/>
                <c:pt idx="0">
                  <c:v>26.9</c:v>
                </c:pt>
                <c:pt idx="1">
                  <c:v>20.9</c:v>
                </c:pt>
              </c:numCache>
            </c:numRef>
          </c:val>
        </c:ser>
        <c:axId val="138276864"/>
        <c:axId val="138278784"/>
      </c:barChart>
      <c:catAx>
        <c:axId val="138276864"/>
        <c:scaling>
          <c:orientation val="minMax"/>
        </c:scaling>
        <c:delete val="1"/>
        <c:axPos val="b"/>
        <c:majorTickMark val="none"/>
        <c:tickLblPos val="none"/>
        <c:crossAx val="138278784"/>
        <c:crosses val="autoZero"/>
        <c:auto val="1"/>
        <c:lblAlgn val="ctr"/>
        <c:lblOffset val="100"/>
      </c:catAx>
      <c:valAx>
        <c:axId val="138278784"/>
        <c:scaling>
          <c:orientation val="minMax"/>
          <c:max val="30"/>
          <c:min val="0"/>
        </c:scaling>
        <c:axPos val="l"/>
        <c:majorGridlines/>
        <c:title>
          <c:tx>
            <c:rich>
              <a:bodyPr/>
              <a:lstStyle/>
              <a:p>
                <a:pPr>
                  <a:defRPr sz="2400"/>
                </a:pPr>
                <a:r>
                  <a:rPr lang="en-US" sz="2400" b="1" i="0" baseline="0" dirty="0" smtClean="0"/>
                  <a:t>Time</a:t>
                </a:r>
                <a:r>
                  <a:rPr lang="ru-RU" sz="2400" b="1" i="0" baseline="0" dirty="0" smtClean="0"/>
                  <a:t>, </a:t>
                </a:r>
                <a:r>
                  <a:rPr lang="en-US" sz="2400" b="1" i="0" baseline="0" dirty="0" smtClean="0"/>
                  <a:t>s</a:t>
                </a:r>
                <a:endParaRPr lang="ru-RU" sz="2400" b="1" i="0" baseline="0" dirty="0"/>
              </a:p>
            </c:rich>
          </c:tx>
          <c:layout>
            <c:manualLayout>
              <c:xMode val="edge"/>
              <c:yMode val="edge"/>
              <c:x val="4.4749645764609006E-2"/>
              <c:y val="0.39010858020713057"/>
            </c:manualLayout>
          </c:layout>
        </c:title>
        <c:numFmt formatCode="General" sourceLinked="1"/>
        <c:tickLblPos val="nextTo"/>
        <c:crossAx val="138276864"/>
        <c:crosses val="autoZero"/>
        <c:crossBetween val="between"/>
        <c:majorUnit val="5"/>
      </c:valAx>
    </c:plotArea>
    <c:legend>
      <c:legendPos val="r"/>
      <c:layout>
        <c:manualLayout>
          <c:xMode val="edge"/>
          <c:yMode val="edge"/>
          <c:x val="0.71063210562722856"/>
          <c:y val="0.36012777833137388"/>
          <c:w val="0.28010861359148198"/>
          <c:h val="0.420045855434523"/>
        </c:manualLayout>
      </c:layout>
      <c:txPr>
        <a:bodyPr/>
        <a:lstStyle/>
        <a:p>
          <a:pPr>
            <a:defRPr sz="2400"/>
          </a:pPr>
          <a:endParaRPr lang="ru-RU"/>
        </a:p>
      </c:txPr>
    </c:legend>
    <c:plotVisOnly val="1"/>
  </c:chart>
  <c:txPr>
    <a:bodyPr/>
    <a:lstStyle/>
    <a:p>
      <a:pPr>
        <a:defRPr sz="2000">
          <a:latin typeface="Times New Roman" pitchFamily="18" charset="0"/>
          <a:cs typeface="Times New Roman" pitchFamily="18" charset="0"/>
        </a:defRPr>
      </a:pPr>
      <a:endParaRPr lang="ru-RU"/>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33BFB7E-C471-4065-82E4-79B973582EF6}" type="datetimeFigureOut">
              <a:rPr lang="ru-RU" smtClean="0"/>
              <a:pPr/>
              <a:t>17.08.2019</a:t>
            </a:fld>
            <a:endParaRPr lang="ru-RU" dirty="0"/>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D0A4CCB-7548-4ABF-863F-FF08A808DA47}" type="slidenum">
              <a:rPr lang="ru-RU" smtClean="0"/>
              <a:pPr/>
              <a:t>‹#›</a:t>
            </a:fld>
            <a:endParaRPr lang="ru-RU"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2B1779-149D-4F72-8E27-36B72C6525AF}" type="datetimeFigureOut">
              <a:rPr lang="ru-RU" smtClean="0"/>
              <a:pPr/>
              <a:t>17.08.2019</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8172FA-DA26-438C-81EC-A0CE5B7F7C28}" type="slidenum">
              <a:rPr lang="ru-RU" smtClean="0"/>
              <a:pPr/>
              <a:t>‹#›</a:t>
            </a:fld>
            <a:endParaRPr lang="ru-RU" dirty="0"/>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25ADD44-099C-40C6-9570-4F4033EBDDBB}" type="datetime1">
              <a:rPr lang="ru-RU" smtClean="0"/>
              <a:pPr/>
              <a:t>17.08.2019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21E07446-0D20-49E5-9F2B-2E3467395826}"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55E61EF-73F3-4464-94D5-FC25787B3D12}" type="datetime1">
              <a:rPr lang="ru-RU" smtClean="0"/>
              <a:pPr/>
              <a:t>17.08.2019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21E07446-0D20-49E5-9F2B-2E3467395826}"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51C8333-B311-4103-8874-959E30A9A407}" type="datetime1">
              <a:rPr lang="ru-RU" smtClean="0"/>
              <a:pPr/>
              <a:t>17.08.2019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21E07446-0D20-49E5-9F2B-2E3467395826}"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45126C1-8F8F-4AF5-8C25-44555F28D2B2}" type="datetime1">
              <a:rPr lang="ru-RU" smtClean="0"/>
              <a:pPr/>
              <a:t>17.08.2019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21E07446-0D20-49E5-9F2B-2E3467395826}"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9998040-89B5-4974-B6E2-B98C9519106F}" type="datetime1">
              <a:rPr lang="ru-RU" smtClean="0"/>
              <a:pPr/>
              <a:t>17.08.2019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21E07446-0D20-49E5-9F2B-2E3467395826}"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4769E1D-8A42-49B9-BE73-F997748F4844}" type="datetime1">
              <a:rPr lang="ru-RU" smtClean="0"/>
              <a:pPr/>
              <a:t>17.08.2019</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21E07446-0D20-49E5-9F2B-2E3467395826}"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5A88C68-AE08-483F-867A-EDFD35AE5B0D}" type="datetime1">
              <a:rPr lang="ru-RU" smtClean="0"/>
              <a:pPr/>
              <a:t>17.08.2019</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21E07446-0D20-49E5-9F2B-2E3467395826}"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87F3026-BAE6-4958-886D-085D2A95BB3E}" type="datetime1">
              <a:rPr lang="ru-RU" smtClean="0"/>
              <a:pPr/>
              <a:t>17.08.2019</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21E07446-0D20-49E5-9F2B-2E3467395826}"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3E38523-CB10-42F5-AE57-E7BCF0CE4333}" type="datetime1">
              <a:rPr lang="ru-RU" smtClean="0"/>
              <a:pPr/>
              <a:t>17.08.2019</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21E07446-0D20-49E5-9F2B-2E3467395826}"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0BF8DD1-8162-4135-994B-945BD8C9749A}" type="datetime1">
              <a:rPr lang="ru-RU" smtClean="0"/>
              <a:pPr/>
              <a:t>17.08.2019</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21E07446-0D20-49E5-9F2B-2E3467395826}"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CAC723C-53F0-4F6D-BECB-AEAE0F03ADEF}" type="datetime1">
              <a:rPr lang="ru-RU" smtClean="0"/>
              <a:pPr/>
              <a:t>17.08.2019</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21E07446-0D20-49E5-9F2B-2E3467395826}"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535185-C890-4BAC-9CFC-7403025ED49E}" type="datetime1">
              <a:rPr lang="ru-RU" smtClean="0"/>
              <a:pPr/>
              <a:t>17.08.2019</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E07446-0D20-49E5-9F2B-2E3467395826}"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hnmk@mail.ru"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optikarf.ru/lenses/" TargetMode="External"/><Relationship Id="rId7" Type="http://schemas.openxmlformats.org/officeDocument/2006/relationships/hyperlink" Target="http://chem21.info/" TargetMode="External"/><Relationship Id="rId2" Type="http://schemas.openxmlformats.org/officeDocument/2006/relationships/hyperlink" Target="https://www.betaenergy.ru/insolation/novosibirsk/" TargetMode="External"/><Relationship Id="rId1" Type="http://schemas.openxmlformats.org/officeDocument/2006/relationships/slideLayout" Target="../slideLayouts/slideLayout2.xml"/><Relationship Id="rId6" Type="http://schemas.openxmlformats.org/officeDocument/2006/relationships/hyperlink" Target="https://brodude.ru/9-sposobov-razzhech-ogon-bez-spichek/" TargetMode="External"/><Relationship Id="rId5" Type="http://schemas.openxmlformats.org/officeDocument/2006/relationships/hyperlink" Target="http://glazzdorov.ru/ochki/kakie-vybrat-stekla-dlya-ochkov-plastik-ili-steklo.html" TargetMode="External"/><Relationship Id="rId4" Type="http://schemas.openxmlformats.org/officeDocument/2006/relationships/hyperlink" Target="http://optica100.ru/sovety/kak_podobrat_lupu"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chnmk@mail.ru"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14313" y="3644900"/>
            <a:ext cx="4733925" cy="2952750"/>
          </a:xfrm>
          <a:prstGeom prst="rect">
            <a:avLst/>
          </a:prstGeom>
          <a:noFill/>
          <a:ln w="9525">
            <a:noFill/>
            <a:miter lim="800000"/>
            <a:headEnd/>
            <a:tailEnd/>
          </a:ln>
        </p:spPr>
      </p:pic>
      <p:sp>
        <p:nvSpPr>
          <p:cNvPr id="2052" name="Shape 60"/>
          <p:cNvSpPr txBox="1">
            <a:spLocks noChangeArrowheads="1"/>
          </p:cNvSpPr>
          <p:nvPr/>
        </p:nvSpPr>
        <p:spPr bwMode="auto">
          <a:xfrm>
            <a:off x="1303338" y="1643063"/>
            <a:ext cx="6537325" cy="1600200"/>
          </a:xfrm>
          <a:prstGeom prst="rect">
            <a:avLst/>
          </a:prstGeom>
          <a:noFill/>
          <a:ln w="9525">
            <a:noFill/>
            <a:miter lim="800000"/>
            <a:headEnd/>
            <a:tailEnd/>
          </a:ln>
        </p:spPr>
        <p:txBody>
          <a:bodyPr lIns="45700" tIns="45700" rIns="45700" bIns="45700"/>
          <a:lstStyle/>
          <a:p>
            <a:pPr algn="ctr">
              <a:buClr>
                <a:srgbClr val="0F253F"/>
              </a:buClr>
              <a:buSzPts val="4000"/>
            </a:pPr>
            <a:r>
              <a:rPr lang="en-US" sz="4400" b="1" u="sng" dirty="0">
                <a:solidFill>
                  <a:srgbClr val="002060"/>
                </a:solidFill>
                <a:latin typeface="Times New Roman" pitchFamily="18" charset="0"/>
                <a:cs typeface="Times New Roman" pitchFamily="18" charset="0"/>
                <a:sym typeface="Times New Roman" pitchFamily="18" charset="0"/>
              </a:rPr>
              <a:t>Problem № </a:t>
            </a:r>
            <a:r>
              <a:rPr lang="ru-RU" sz="4400" b="1" u="sng" dirty="0" smtClean="0">
                <a:solidFill>
                  <a:srgbClr val="002060"/>
                </a:solidFill>
                <a:latin typeface="Times New Roman" pitchFamily="18" charset="0"/>
                <a:cs typeface="Times New Roman" pitchFamily="18" charset="0"/>
                <a:sym typeface="Times New Roman" pitchFamily="18" charset="0"/>
              </a:rPr>
              <a:t>7</a:t>
            </a:r>
            <a:r>
              <a:rPr lang="en-US" sz="4400" b="1" u="sng" dirty="0">
                <a:solidFill>
                  <a:srgbClr val="002060"/>
                </a:solidFill>
                <a:latin typeface="Times New Roman" pitchFamily="18" charset="0"/>
                <a:cs typeface="Times New Roman" pitchFamily="18" charset="0"/>
                <a:sym typeface="Times New Roman" pitchFamily="18" charset="0"/>
              </a:rPr>
              <a:t/>
            </a:r>
            <a:br>
              <a:rPr lang="en-US" sz="4400" b="1" u="sng" dirty="0">
                <a:solidFill>
                  <a:srgbClr val="002060"/>
                </a:solidFill>
                <a:latin typeface="Times New Roman" pitchFamily="18" charset="0"/>
                <a:cs typeface="Times New Roman" pitchFamily="18" charset="0"/>
                <a:sym typeface="Times New Roman" pitchFamily="18" charset="0"/>
              </a:rPr>
            </a:br>
            <a:r>
              <a:rPr lang="en-US" sz="4400" b="1" dirty="0" smtClean="0">
                <a:solidFill>
                  <a:srgbClr val="002060"/>
                </a:solidFill>
                <a:latin typeface="Times New Roman" pitchFamily="18" charset="0"/>
                <a:cs typeface="Times New Roman" pitchFamily="18" charset="0"/>
                <a:sym typeface="Times New Roman" pitchFamily="18" charset="0"/>
              </a:rPr>
              <a:t>«</a:t>
            </a:r>
            <a:r>
              <a:rPr lang="en-US" sz="4400" b="1" dirty="0" smtClean="0">
                <a:solidFill>
                  <a:srgbClr val="002060"/>
                </a:solidFill>
                <a:latin typeface="Times New Roman" pitchFamily="18" charset="0"/>
                <a:cs typeface="Times New Roman" pitchFamily="18" charset="0"/>
              </a:rPr>
              <a:t>Burning glass</a:t>
            </a:r>
            <a:r>
              <a:rPr lang="en-US" sz="4400" b="1" dirty="0" smtClean="0">
                <a:solidFill>
                  <a:srgbClr val="002060"/>
                </a:solidFill>
                <a:latin typeface="Times New Roman" pitchFamily="18" charset="0"/>
                <a:cs typeface="Times New Roman" pitchFamily="18" charset="0"/>
                <a:sym typeface="Times New Roman" pitchFamily="18" charset="0"/>
              </a:rPr>
              <a:t>»</a:t>
            </a:r>
            <a:endParaRPr lang="ru-RU" sz="2000" dirty="0">
              <a:solidFill>
                <a:srgbClr val="002060"/>
              </a:solidFill>
            </a:endParaRPr>
          </a:p>
        </p:txBody>
      </p:sp>
      <p:sp>
        <p:nvSpPr>
          <p:cNvPr id="2053" name="Shape 59"/>
          <p:cNvSpPr txBox="1">
            <a:spLocks noChangeArrowheads="1"/>
          </p:cNvSpPr>
          <p:nvPr/>
        </p:nvSpPr>
        <p:spPr bwMode="auto">
          <a:xfrm>
            <a:off x="563438" y="3501008"/>
            <a:ext cx="8401050" cy="3024460"/>
          </a:xfrm>
          <a:prstGeom prst="rect">
            <a:avLst/>
          </a:prstGeom>
          <a:noFill/>
          <a:ln w="9525">
            <a:noFill/>
            <a:miter lim="800000"/>
            <a:headEnd/>
            <a:tailEnd/>
          </a:ln>
        </p:spPr>
        <p:txBody>
          <a:bodyPr lIns="45700" tIns="45700" rIns="45700" bIns="45700"/>
          <a:lstStyle/>
          <a:p>
            <a:pPr marL="342900" indent="-342900" algn="r">
              <a:buClr>
                <a:srgbClr val="000000"/>
              </a:buClr>
              <a:buSzPts val="3600"/>
              <a:buFont typeface="Times New Roman" pitchFamily="18" charset="0"/>
              <a:buNone/>
            </a:pPr>
            <a:r>
              <a:rPr lang="en-US" sz="3800" b="1" i="1" dirty="0" err="1">
                <a:solidFill>
                  <a:srgbClr val="000000"/>
                </a:solidFill>
                <a:latin typeface="Times New Roman" pitchFamily="18" charset="0"/>
                <a:cs typeface="Times New Roman" pitchFamily="18" charset="0"/>
                <a:sym typeface="Times New Roman" pitchFamily="18" charset="0"/>
              </a:rPr>
              <a:t>Alina</a:t>
            </a:r>
            <a:r>
              <a:rPr lang="en-US" sz="3800" b="1" i="1" dirty="0">
                <a:solidFill>
                  <a:srgbClr val="000000"/>
                </a:solidFill>
                <a:latin typeface="Times New Roman" pitchFamily="18" charset="0"/>
                <a:cs typeface="Times New Roman" pitchFamily="18" charset="0"/>
                <a:sym typeface="Times New Roman" pitchFamily="18" charset="0"/>
              </a:rPr>
              <a:t> </a:t>
            </a:r>
            <a:r>
              <a:rPr lang="en-US" sz="3800" b="1" i="1" dirty="0" err="1">
                <a:solidFill>
                  <a:srgbClr val="000000"/>
                </a:solidFill>
                <a:latin typeface="Times New Roman" pitchFamily="18" charset="0"/>
                <a:cs typeface="Times New Roman" pitchFamily="18" charset="0"/>
                <a:sym typeface="Times New Roman" pitchFamily="18" charset="0"/>
              </a:rPr>
              <a:t>Nedikova</a:t>
            </a:r>
            <a:endParaRPr lang="ru-RU" sz="3800" b="1" i="1" dirty="0">
              <a:solidFill>
                <a:srgbClr val="000000"/>
              </a:solidFill>
              <a:latin typeface="Times New Roman" pitchFamily="18" charset="0"/>
              <a:cs typeface="Times New Roman" pitchFamily="18" charset="0"/>
              <a:sym typeface="Times New Roman" pitchFamily="18" charset="0"/>
            </a:endParaRPr>
          </a:p>
          <a:p>
            <a:pPr marL="342900" indent="-342900" algn="r">
              <a:buClr>
                <a:srgbClr val="000000"/>
              </a:buClr>
              <a:buSzPts val="3600"/>
              <a:buFont typeface="Times New Roman" pitchFamily="18" charset="0"/>
              <a:buNone/>
            </a:pPr>
            <a:endParaRPr lang="ru-RU" sz="3600" b="1" i="1" dirty="0">
              <a:solidFill>
                <a:srgbClr val="000000"/>
              </a:solidFill>
              <a:latin typeface="Times New Roman" pitchFamily="18" charset="0"/>
              <a:cs typeface="Times New Roman" pitchFamily="18" charset="0"/>
              <a:sym typeface="Times New Roman" pitchFamily="18" charset="0"/>
            </a:endParaRPr>
          </a:p>
          <a:p>
            <a:pPr marL="342900" indent="-342900" algn="r">
              <a:buClr>
                <a:srgbClr val="000000"/>
              </a:buClr>
              <a:buSzPts val="3600"/>
              <a:buFont typeface="Times New Roman" pitchFamily="18" charset="0"/>
              <a:buNone/>
            </a:pPr>
            <a:r>
              <a:rPr lang="en-US" sz="3600" b="1" i="1" dirty="0">
                <a:solidFill>
                  <a:srgbClr val="000000"/>
                </a:solidFill>
                <a:latin typeface="Times New Roman" pitchFamily="18" charset="0"/>
                <a:cs typeface="Times New Roman" pitchFamily="18" charset="0"/>
                <a:sym typeface="Times New Roman" pitchFamily="18" charset="0"/>
              </a:rPr>
              <a:t>Team </a:t>
            </a:r>
            <a:r>
              <a:rPr lang="ru-RU" sz="3600" b="1" i="1" dirty="0" smtClean="0">
                <a:solidFill>
                  <a:srgbClr val="000000"/>
                </a:solidFill>
                <a:latin typeface="Times New Roman" pitchFamily="18" charset="0"/>
                <a:cs typeface="Times New Roman" pitchFamily="18" charset="0"/>
                <a:sym typeface="Times New Roman" pitchFamily="18" charset="0"/>
              </a:rPr>
              <a:t>«</a:t>
            </a:r>
            <a:r>
              <a:rPr lang="en-US" sz="3600" b="1" i="1" dirty="0" smtClean="0">
                <a:solidFill>
                  <a:srgbClr val="000000"/>
                </a:solidFill>
                <a:latin typeface="Times New Roman" pitchFamily="18" charset="0"/>
                <a:cs typeface="Times New Roman" pitchFamily="18" charset="0"/>
                <a:sym typeface="Times New Roman" pitchFamily="18" charset="0"/>
              </a:rPr>
              <a:t>Element»</a:t>
            </a:r>
            <a:endParaRPr lang="ru-RU" b="1" i="1" dirty="0"/>
          </a:p>
          <a:p>
            <a:pPr marL="342900" indent="-342900" algn="r">
              <a:spcBef>
                <a:spcPts val="800"/>
              </a:spcBef>
              <a:buClr>
                <a:srgbClr val="000000"/>
              </a:buClr>
              <a:buSzPts val="3600"/>
              <a:buFont typeface="Times New Roman" pitchFamily="18" charset="0"/>
              <a:buNone/>
            </a:pPr>
            <a:r>
              <a:rPr lang="en-US" sz="3600" b="1" i="1" dirty="0">
                <a:solidFill>
                  <a:srgbClr val="000000"/>
                </a:solidFill>
                <a:latin typeface="Times New Roman" pitchFamily="18" charset="0"/>
                <a:cs typeface="Times New Roman" pitchFamily="18" charset="0"/>
                <a:sym typeface="Times New Roman" pitchFamily="18" charset="0"/>
              </a:rPr>
              <a:t>Russia, Novosibirsk</a:t>
            </a:r>
            <a:endParaRPr lang="ru-RU" sz="3600" b="1" i="1" dirty="0">
              <a:solidFill>
                <a:srgbClr val="000000"/>
              </a:solidFill>
              <a:latin typeface="Times New Roman" pitchFamily="18" charset="0"/>
              <a:cs typeface="Times New Roman" pitchFamily="18" charset="0"/>
              <a:sym typeface="Times New Roman" pitchFamily="18" charset="0"/>
            </a:endParaRPr>
          </a:p>
          <a:p>
            <a:pPr marL="342900" indent="-342900" algn="r">
              <a:spcBef>
                <a:spcPts val="800"/>
              </a:spcBef>
              <a:buClr>
                <a:srgbClr val="0000FF"/>
              </a:buClr>
              <a:buSzPts val="3600"/>
              <a:buFont typeface="Times New Roman" pitchFamily="18" charset="0"/>
              <a:buNone/>
            </a:pPr>
            <a:r>
              <a:rPr lang="en-US" sz="3600" b="1" i="1" u="sng" dirty="0">
                <a:solidFill>
                  <a:schemeClr val="hlink"/>
                </a:solidFill>
                <a:latin typeface="Times New Roman" pitchFamily="18" charset="0"/>
                <a:cs typeface="Times New Roman" pitchFamily="18" charset="0"/>
                <a:sym typeface="Times New Roman" pitchFamily="18" charset="0"/>
                <a:hlinkClick r:id="rId3"/>
              </a:rPr>
              <a:t>chnmk@mail.ru</a:t>
            </a:r>
            <a:r>
              <a:rPr lang="en-US" sz="3600" b="1" i="1" dirty="0">
                <a:solidFill>
                  <a:srgbClr val="000000"/>
                </a:solidFill>
                <a:latin typeface="Times New Roman" pitchFamily="18" charset="0"/>
                <a:cs typeface="Times New Roman" pitchFamily="18" charset="0"/>
                <a:sym typeface="Times New Roman" pitchFamily="18" charset="0"/>
              </a:rPr>
              <a:t> </a:t>
            </a:r>
            <a:endParaRPr lang="ru-RU" dirty="0"/>
          </a:p>
        </p:txBody>
      </p:sp>
      <p:sp>
        <p:nvSpPr>
          <p:cNvPr id="2054" name="TextBox 7"/>
          <p:cNvSpPr txBox="1">
            <a:spLocks noChangeArrowheads="1"/>
          </p:cNvSpPr>
          <p:nvPr/>
        </p:nvSpPr>
        <p:spPr bwMode="auto">
          <a:xfrm>
            <a:off x="1123950" y="230733"/>
            <a:ext cx="6896100" cy="461963"/>
          </a:xfrm>
          <a:prstGeom prst="rect">
            <a:avLst/>
          </a:prstGeom>
          <a:noFill/>
          <a:ln w="9525">
            <a:noFill/>
            <a:miter lim="800000"/>
            <a:headEnd/>
            <a:tailEnd/>
          </a:ln>
        </p:spPr>
        <p:txBody>
          <a:bodyPr>
            <a:spAutoFit/>
          </a:bodyPr>
          <a:lstStyle/>
          <a:p>
            <a:pPr algn="ctr"/>
            <a:r>
              <a:rPr lang="en-US" sz="2400" i="1" dirty="0">
                <a:latin typeface="Times New Roman" pitchFamily="18" charset="0"/>
                <a:cs typeface="Times New Roman" pitchFamily="18" charset="0"/>
              </a:rPr>
              <a:t>The </a:t>
            </a:r>
            <a:r>
              <a:rPr lang="ru-RU" sz="2400" i="1" dirty="0" smtClean="0">
                <a:latin typeface="Times New Roman" pitchFamily="18" charset="0"/>
                <a:cs typeface="Times New Roman" pitchFamily="18" charset="0"/>
              </a:rPr>
              <a:t>7</a:t>
            </a:r>
            <a:r>
              <a:rPr lang="en-US" sz="2400" i="1" baseline="30000" dirty="0" err="1" smtClean="0">
                <a:latin typeface="Times New Roman" pitchFamily="18" charset="0"/>
                <a:cs typeface="Times New Roman" pitchFamily="18" charset="0"/>
              </a:rPr>
              <a:t>th</a:t>
            </a:r>
            <a:r>
              <a:rPr lang="en-US" sz="2400" i="1" dirty="0" smtClean="0">
                <a:latin typeface="Times New Roman" pitchFamily="18" charset="0"/>
                <a:cs typeface="Times New Roman" pitchFamily="18" charset="0"/>
              </a:rPr>
              <a:t> </a:t>
            </a:r>
            <a:r>
              <a:rPr lang="en-US" sz="2400" i="1" dirty="0">
                <a:latin typeface="Times New Roman" pitchFamily="18" charset="0"/>
                <a:cs typeface="Times New Roman" pitchFamily="18" charset="0"/>
              </a:rPr>
              <a:t>International Young Naturalists' Tournament</a:t>
            </a:r>
            <a:r>
              <a:rPr lang="ru-RU" sz="2400" i="1" dirty="0">
                <a:latin typeface="Times New Roman" pitchFamily="18" charset="0"/>
                <a:cs typeface="Times New Roman" pitchFamily="18" charset="0"/>
              </a:rPr>
              <a:t>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21E07446-0D20-49E5-9F2B-2E3467395826}" type="slidenum">
              <a:rPr lang="ru-RU" sz="1800" b="1" smtClean="0">
                <a:latin typeface="Times New Roman" pitchFamily="18" charset="0"/>
                <a:cs typeface="Times New Roman" pitchFamily="18" charset="0"/>
              </a:rPr>
              <a:pPr/>
              <a:t>10</a:t>
            </a:fld>
            <a:endParaRPr lang="ru-RU" sz="1800" b="1" dirty="0">
              <a:latin typeface="Times New Roman" pitchFamily="18" charset="0"/>
              <a:cs typeface="Times New Roman" pitchFamily="18" charset="0"/>
            </a:endParaRPr>
          </a:p>
        </p:txBody>
      </p:sp>
      <p:sp>
        <p:nvSpPr>
          <p:cNvPr id="6" name="Объект 2"/>
          <p:cNvSpPr txBox="1">
            <a:spLocks/>
          </p:cNvSpPr>
          <p:nvPr/>
        </p:nvSpPr>
        <p:spPr>
          <a:xfrm>
            <a:off x="107504" y="764704"/>
            <a:ext cx="8964488" cy="1008112"/>
          </a:xfrm>
          <a:prstGeom prst="rect">
            <a:avLst/>
          </a:prstGeom>
        </p:spPr>
        <p:txBody>
          <a:bodyPr vert="horz" lIns="91440" tIns="45720" rIns="91440" bIns="45720" rtlCol="0">
            <a:normAutofit/>
          </a:bodyPr>
          <a:lstStyle/>
          <a:p>
            <a:pPr algn="just"/>
            <a:r>
              <a:rPr lang="en-US" sz="3000" b="1" dirty="0" smtClean="0">
                <a:latin typeface="Times New Roman" pitchFamily="18" charset="0"/>
                <a:cs typeface="Times New Roman" pitchFamily="18" charset="0"/>
              </a:rPr>
              <a:t>Purpose: </a:t>
            </a:r>
            <a:r>
              <a:rPr lang="en-US" sz="3000" dirty="0" smtClean="0">
                <a:latin typeface="Times New Roman" pitchFamily="18" charset="0"/>
                <a:cs typeface="Times New Roman" pitchFamily="18" charset="0"/>
              </a:rPr>
              <a:t>to establish the dependence of the time of fire from the diameter of the lens.</a:t>
            </a:r>
            <a:endParaRPr lang="ru-RU" sz="3000" dirty="0">
              <a:latin typeface="Times New Roman" pitchFamily="18" charset="0"/>
              <a:cs typeface="Times New Roman" pitchFamily="18" charset="0"/>
            </a:endParaRPr>
          </a:p>
        </p:txBody>
      </p:sp>
      <p:sp>
        <p:nvSpPr>
          <p:cNvPr id="17" name="Прямоугольник 16"/>
          <p:cNvSpPr/>
          <p:nvPr/>
        </p:nvSpPr>
        <p:spPr>
          <a:xfrm>
            <a:off x="827584" y="6093296"/>
            <a:ext cx="1297150" cy="461665"/>
          </a:xfrm>
          <a:prstGeom prst="rect">
            <a:avLst/>
          </a:prstGeom>
        </p:spPr>
        <p:txBody>
          <a:bodyPr wrap="square">
            <a:spAutoFit/>
          </a:bodyPr>
          <a:lstStyle/>
          <a:p>
            <a:r>
              <a:rPr lang="en-US" sz="2400" dirty="0" smtClean="0">
                <a:latin typeface="Times New Roman" pitchFamily="18" charset="0"/>
                <a:cs typeface="Times New Roman" pitchFamily="18" charset="0"/>
              </a:rPr>
              <a:t>d</a:t>
            </a:r>
            <a:r>
              <a:rPr lang="ru-RU" sz="2400" dirty="0" smtClean="0">
                <a:latin typeface="Times New Roman" pitchFamily="18" charset="0"/>
                <a:cs typeface="Times New Roman" pitchFamily="18" charset="0"/>
              </a:rPr>
              <a:t>=40</a:t>
            </a:r>
            <a:r>
              <a:rPr lang="en-US" sz="2400" dirty="0" smtClean="0">
                <a:latin typeface="Times New Roman" pitchFamily="18" charset="0"/>
                <a:cs typeface="Times New Roman" pitchFamily="18" charset="0"/>
              </a:rPr>
              <a:t>mm</a:t>
            </a:r>
            <a:endParaRPr lang="ru-RU" sz="2400" dirty="0"/>
          </a:p>
        </p:txBody>
      </p:sp>
      <p:sp>
        <p:nvSpPr>
          <p:cNvPr id="18" name="Прямоугольник 17"/>
          <p:cNvSpPr/>
          <p:nvPr/>
        </p:nvSpPr>
        <p:spPr>
          <a:xfrm>
            <a:off x="3275856" y="6093296"/>
            <a:ext cx="2808312" cy="461665"/>
          </a:xfrm>
          <a:prstGeom prst="rect">
            <a:avLst/>
          </a:prstGeom>
        </p:spPr>
        <p:txBody>
          <a:bodyPr wrap="square">
            <a:spAutoFit/>
          </a:bodyPr>
          <a:lstStyle/>
          <a:p>
            <a:pPr algn="ctr"/>
            <a:r>
              <a:rPr lang="en-US" sz="2400" dirty="0" smtClean="0">
                <a:latin typeface="Times New Roman" pitchFamily="18" charset="0"/>
                <a:cs typeface="Times New Roman" pitchFamily="18" charset="0"/>
              </a:rPr>
              <a:t>d</a:t>
            </a:r>
            <a:r>
              <a:rPr lang="ru-RU" sz="2400" dirty="0" smtClean="0">
                <a:latin typeface="Times New Roman" pitchFamily="18" charset="0"/>
                <a:cs typeface="Times New Roman" pitchFamily="18" charset="0"/>
              </a:rPr>
              <a:t>=60</a:t>
            </a:r>
            <a:r>
              <a:rPr lang="en-US" sz="2400" dirty="0" smtClean="0">
                <a:latin typeface="Times New Roman" pitchFamily="18" charset="0"/>
                <a:cs typeface="Times New Roman" pitchFamily="18" charset="0"/>
              </a:rPr>
              <a:t>mm</a:t>
            </a:r>
            <a:endParaRPr lang="ru-RU" sz="2400" dirty="0"/>
          </a:p>
        </p:txBody>
      </p:sp>
      <p:sp>
        <p:nvSpPr>
          <p:cNvPr id="19" name="Прямоугольник 18"/>
          <p:cNvSpPr/>
          <p:nvPr/>
        </p:nvSpPr>
        <p:spPr>
          <a:xfrm>
            <a:off x="6228184" y="6093296"/>
            <a:ext cx="2736304" cy="461665"/>
          </a:xfrm>
          <a:prstGeom prst="rect">
            <a:avLst/>
          </a:prstGeom>
        </p:spPr>
        <p:txBody>
          <a:bodyPr wrap="square">
            <a:spAutoFit/>
          </a:bodyPr>
          <a:lstStyle/>
          <a:p>
            <a:pPr algn="ctr"/>
            <a:r>
              <a:rPr lang="en-US" sz="2400" dirty="0" smtClean="0">
                <a:latin typeface="Times New Roman" pitchFamily="18" charset="0"/>
                <a:cs typeface="Times New Roman" pitchFamily="18" charset="0"/>
              </a:rPr>
              <a:t>d</a:t>
            </a:r>
            <a:r>
              <a:rPr lang="ru-RU" sz="2400" dirty="0" smtClean="0">
                <a:latin typeface="Times New Roman" pitchFamily="18" charset="0"/>
                <a:cs typeface="Times New Roman" pitchFamily="18" charset="0"/>
              </a:rPr>
              <a:t>=100</a:t>
            </a:r>
            <a:r>
              <a:rPr lang="en-US" sz="2400" dirty="0" smtClean="0">
                <a:latin typeface="Times New Roman" pitchFamily="18" charset="0"/>
                <a:cs typeface="Times New Roman" pitchFamily="18" charset="0"/>
              </a:rPr>
              <a:t>mm</a:t>
            </a:r>
            <a:endParaRPr lang="ru-RU" sz="2400" dirty="0"/>
          </a:p>
        </p:txBody>
      </p:sp>
      <p:sp>
        <p:nvSpPr>
          <p:cNvPr id="12" name="Shape 124"/>
          <p:cNvSpPr txBox="1">
            <a:spLocks noChangeArrowheads="1"/>
          </p:cNvSpPr>
          <p:nvPr/>
        </p:nvSpPr>
        <p:spPr bwMode="auto">
          <a:xfrm>
            <a:off x="628650" y="48741"/>
            <a:ext cx="7886700" cy="715963"/>
          </a:xfrm>
          <a:prstGeom prst="rect">
            <a:avLst/>
          </a:prstGeom>
          <a:noFill/>
          <a:ln w="9525">
            <a:noFill/>
            <a:miter lim="800000"/>
            <a:headEnd/>
            <a:tailEnd/>
          </a:ln>
        </p:spPr>
        <p:txBody>
          <a:bodyPr lIns="45700" tIns="45700" rIns="45700" bIns="45700"/>
          <a:lstStyle/>
          <a:p>
            <a:pPr algn="ctr">
              <a:buClr>
                <a:srgbClr val="0F253F"/>
              </a:buClr>
              <a:buSzPts val="4400"/>
              <a:buFont typeface="Times New Roman" pitchFamily="18" charset="0"/>
              <a:buNone/>
            </a:pPr>
            <a:r>
              <a:rPr lang="en-US" sz="4400" b="1" u="sng" dirty="0">
                <a:solidFill>
                  <a:srgbClr val="002060"/>
                </a:solidFill>
                <a:latin typeface="Times New Roman" pitchFamily="18" charset="0"/>
                <a:cs typeface="Times New Roman" pitchFamily="18" charset="0"/>
                <a:sym typeface="Times New Roman" pitchFamily="18" charset="0"/>
              </a:rPr>
              <a:t>Experiment </a:t>
            </a:r>
            <a:r>
              <a:rPr lang="en-US" sz="4400" b="1" u="sng" dirty="0" smtClean="0">
                <a:solidFill>
                  <a:srgbClr val="002060"/>
                </a:solidFill>
                <a:latin typeface="Times New Roman" pitchFamily="18" charset="0"/>
                <a:cs typeface="Times New Roman" pitchFamily="18" charset="0"/>
                <a:sym typeface="Times New Roman" pitchFamily="18" charset="0"/>
              </a:rPr>
              <a:t>3.</a:t>
            </a:r>
            <a:endParaRPr lang="ru-RU" dirty="0">
              <a:solidFill>
                <a:srgbClr val="002060"/>
              </a:solidFill>
            </a:endParaRPr>
          </a:p>
        </p:txBody>
      </p:sp>
      <p:sp>
        <p:nvSpPr>
          <p:cNvPr id="13" name="Прямоугольник 12"/>
          <p:cNvSpPr/>
          <p:nvPr/>
        </p:nvSpPr>
        <p:spPr>
          <a:xfrm>
            <a:off x="107504" y="1754813"/>
            <a:ext cx="8964488" cy="954107"/>
          </a:xfrm>
          <a:prstGeom prst="rect">
            <a:avLst/>
          </a:prstGeom>
        </p:spPr>
        <p:txBody>
          <a:bodyPr wrap="square">
            <a:spAutoFit/>
          </a:bodyPr>
          <a:lstStyle/>
          <a:p>
            <a:pPr algn="just"/>
            <a:r>
              <a:rPr lang="en-US" altLang="ru-RU" sz="2700" u="sng" dirty="0" smtClean="0">
                <a:latin typeface="Times New Roman" panose="02020603050405020304" pitchFamily="18" charset="0"/>
                <a:cs typeface="Times New Roman" panose="02020603050405020304" pitchFamily="18" charset="0"/>
              </a:rPr>
              <a:t>Equipment</a:t>
            </a:r>
            <a:r>
              <a:rPr lang="ru-RU" altLang="ru-RU" sz="2700" dirty="0" smtClean="0">
                <a:latin typeface="Times New Roman" panose="02020603050405020304" pitchFamily="18" charset="0"/>
                <a:cs typeface="Times New Roman" panose="02020603050405020304" pitchFamily="18" charset="0"/>
              </a:rPr>
              <a:t>: </a:t>
            </a:r>
            <a:r>
              <a:rPr lang="en-US" altLang="ru-RU" sz="2700" dirty="0" smtClean="0">
                <a:latin typeface="Times New Roman" panose="02020603050405020304" pitchFamily="18" charset="0"/>
                <a:cs typeface="Times New Roman" panose="02020603050405020304" pitchFamily="18" charset="0"/>
              </a:rPr>
              <a:t>lens fixing device</a:t>
            </a:r>
            <a:r>
              <a:rPr lang="ru-RU" altLang="ru-RU" sz="2700" dirty="0" smtClean="0">
                <a:latin typeface="Times New Roman" panose="02020603050405020304" pitchFamily="18" charset="0"/>
                <a:cs typeface="Times New Roman" panose="02020603050405020304" pitchFamily="18" charset="0"/>
              </a:rPr>
              <a:t>, </a:t>
            </a:r>
            <a:r>
              <a:rPr lang="en-US" altLang="ru-RU" sz="2700" dirty="0" smtClean="0">
                <a:latin typeface="Times New Roman" panose="02020603050405020304" pitchFamily="18" charset="0"/>
                <a:cs typeface="Times New Roman" panose="02020603050405020304" pitchFamily="18" charset="0"/>
              </a:rPr>
              <a:t>lens</a:t>
            </a:r>
            <a:r>
              <a:rPr lang="ru-RU" altLang="ru-RU" sz="2700" dirty="0" smtClean="0">
                <a:latin typeface="Times New Roman" panose="02020603050405020304" pitchFamily="18" charset="0"/>
                <a:cs typeface="Times New Roman" panose="02020603050405020304" pitchFamily="18" charset="0"/>
              </a:rPr>
              <a:t> </a:t>
            </a:r>
            <a:r>
              <a:rPr lang="ru-RU" sz="2700" dirty="0" smtClean="0">
                <a:latin typeface="Times New Roman" pitchFamily="18" charset="0"/>
                <a:cs typeface="Times New Roman" pitchFamily="18" charset="0"/>
              </a:rPr>
              <a:t>(</a:t>
            </a:r>
            <a:r>
              <a:rPr lang="en-US" sz="2700" dirty="0" smtClean="0">
                <a:latin typeface="Times New Roman" pitchFamily="18" charset="0"/>
                <a:cs typeface="Times New Roman" pitchFamily="18" charset="0"/>
              </a:rPr>
              <a:t>d</a:t>
            </a:r>
            <a:r>
              <a:rPr lang="ru-RU" sz="2700" dirty="0" smtClean="0">
                <a:latin typeface="Times New Roman" pitchFamily="18" charset="0"/>
                <a:cs typeface="Times New Roman" pitchFamily="18" charset="0"/>
              </a:rPr>
              <a:t>=</a:t>
            </a:r>
            <a:r>
              <a:rPr lang="en-US" sz="2700" dirty="0" smtClean="0">
                <a:latin typeface="Times New Roman" pitchFamily="18" charset="0"/>
                <a:cs typeface="Times New Roman" pitchFamily="18" charset="0"/>
              </a:rPr>
              <a:t>4</a:t>
            </a:r>
            <a:r>
              <a:rPr lang="ru-RU" sz="2700" dirty="0" smtClean="0">
                <a:latin typeface="Times New Roman" pitchFamily="18" charset="0"/>
                <a:cs typeface="Times New Roman" pitchFamily="18" charset="0"/>
              </a:rPr>
              <a:t>0</a:t>
            </a:r>
            <a:r>
              <a:rPr lang="en-US" sz="2700" dirty="0" smtClean="0">
                <a:latin typeface="Times New Roman" pitchFamily="18" charset="0"/>
                <a:cs typeface="Times New Roman" pitchFamily="18" charset="0"/>
              </a:rPr>
              <a:t>mm</a:t>
            </a:r>
            <a:r>
              <a:rPr lang="ru-RU" sz="2700" dirty="0" smtClean="0">
                <a:latin typeface="Times New Roman" pitchFamily="18" charset="0"/>
                <a:cs typeface="Times New Roman" pitchFamily="18" charset="0"/>
              </a:rPr>
              <a:t>, 60</a:t>
            </a:r>
            <a:r>
              <a:rPr lang="en-US" sz="2700" dirty="0" smtClean="0">
                <a:latin typeface="Times New Roman" pitchFamily="18" charset="0"/>
                <a:cs typeface="Times New Roman" pitchFamily="18" charset="0"/>
              </a:rPr>
              <a:t>mm</a:t>
            </a:r>
            <a:r>
              <a:rPr lang="ru-RU" sz="2700" dirty="0" smtClean="0">
                <a:latin typeface="Times New Roman" pitchFamily="18" charset="0"/>
                <a:cs typeface="Times New Roman" pitchFamily="18" charset="0"/>
              </a:rPr>
              <a:t>, 100</a:t>
            </a:r>
            <a:r>
              <a:rPr lang="en-US" sz="2700" dirty="0" smtClean="0">
                <a:latin typeface="Times New Roman" pitchFamily="18" charset="0"/>
                <a:cs typeface="Times New Roman" pitchFamily="18" charset="0"/>
              </a:rPr>
              <a:t>mm</a:t>
            </a:r>
            <a:r>
              <a:rPr lang="ru-RU" sz="2700" dirty="0" smtClean="0">
                <a:latin typeface="Times New Roman" pitchFamily="18" charset="0"/>
                <a:cs typeface="Times New Roman" pitchFamily="18" charset="0"/>
              </a:rPr>
              <a:t>; </a:t>
            </a:r>
            <a:r>
              <a:rPr lang="en-US" sz="2700" dirty="0" smtClean="0">
                <a:latin typeface="Times New Roman" pitchFamily="18" charset="0"/>
                <a:cs typeface="Times New Roman" pitchFamily="18" charset="0"/>
              </a:rPr>
              <a:t>D</a:t>
            </a:r>
            <a:r>
              <a:rPr lang="ru-RU" sz="2700" dirty="0" smtClean="0">
                <a:latin typeface="Times New Roman" pitchFamily="18" charset="0"/>
                <a:cs typeface="Times New Roman" pitchFamily="18" charset="0"/>
              </a:rPr>
              <a:t>=12 </a:t>
            </a:r>
            <a:r>
              <a:rPr lang="en-US" sz="2700" dirty="0" err="1" smtClean="0">
                <a:latin typeface="Times New Roman" pitchFamily="18" charset="0"/>
                <a:cs typeface="Times New Roman" pitchFamily="18" charset="0"/>
              </a:rPr>
              <a:t>diopter</a:t>
            </a:r>
            <a:r>
              <a:rPr lang="ru-RU" sz="2700" dirty="0" smtClean="0">
                <a:latin typeface="Times New Roman" pitchFamily="18" charset="0"/>
                <a:cs typeface="Times New Roman" pitchFamily="18" charset="0"/>
              </a:rPr>
              <a:t>), </a:t>
            </a:r>
            <a:r>
              <a:rPr lang="en-US" sz="2700" dirty="0" smtClean="0">
                <a:latin typeface="Times New Roman" pitchFamily="18" charset="0"/>
                <a:cs typeface="Times New Roman" pitchFamily="18" charset="0"/>
              </a:rPr>
              <a:t>matches</a:t>
            </a:r>
            <a:r>
              <a:rPr lang="ru-RU" sz="2700" dirty="0" smtClean="0">
                <a:latin typeface="Times New Roman" pitchFamily="18" charset="0"/>
                <a:cs typeface="Times New Roman" pitchFamily="18" charset="0"/>
              </a:rPr>
              <a:t>, </a:t>
            </a:r>
            <a:r>
              <a:rPr lang="en-US" sz="2700" dirty="0" smtClean="0">
                <a:latin typeface="Times New Roman" pitchFamily="18" charset="0"/>
                <a:cs typeface="Times New Roman" pitchFamily="18" charset="0"/>
              </a:rPr>
              <a:t>thermometer</a:t>
            </a:r>
            <a:r>
              <a:rPr lang="ru-RU" sz="2700" dirty="0" smtClean="0">
                <a:latin typeface="Times New Roman" pitchFamily="18" charset="0"/>
                <a:cs typeface="Times New Roman" pitchFamily="18" charset="0"/>
              </a:rPr>
              <a:t>.</a:t>
            </a:r>
            <a:endParaRPr lang="ru-RU" sz="2700" dirty="0">
              <a:latin typeface="Times New Roman" pitchFamily="18" charset="0"/>
              <a:cs typeface="Times New Roman" pitchFamily="18" charset="0"/>
            </a:endParaRPr>
          </a:p>
        </p:txBody>
      </p:sp>
      <p:pic>
        <p:nvPicPr>
          <p:cNvPr id="9" name="Рисунок 2">
            <a:extLst>
              <a:ext uri="{FF2B5EF4-FFF2-40B4-BE49-F238E27FC236}">
                <a16:creationId xmlns="" xmlns:a16="http://schemas.microsoft.com/office/drawing/2014/main" id="{020D7B0A-8D74-479D-A8EB-A4A10D2D9063}"/>
              </a:ext>
            </a:extLst>
          </p:cNvPr>
          <p:cNvPicPr>
            <a:picLocks noChangeAspect="1"/>
          </p:cNvPicPr>
          <p:nvPr/>
        </p:nvPicPr>
        <p:blipFill>
          <a:blip r:embed="rId2" cstate="print">
            <a:extLst>
              <a:ext uri="{28A0092B-C50C-407E-A947-70E740481C1C}">
                <a14:useLocalDpi xmlns="" xmlns:a14="http://schemas.microsoft.com/office/drawing/2010/main" val="0"/>
              </a:ext>
            </a:extLst>
          </a:blip>
          <a:srcRect l="43701" t="16142" r="7077" b="9116"/>
          <a:stretch>
            <a:fillRect/>
          </a:stretch>
        </p:blipFill>
        <p:spPr bwMode="auto">
          <a:xfrm>
            <a:off x="192170" y="3140968"/>
            <a:ext cx="2939670" cy="2808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Рисунок 3">
            <a:extLst>
              <a:ext uri="{FF2B5EF4-FFF2-40B4-BE49-F238E27FC236}">
                <a16:creationId xmlns="" xmlns:a16="http://schemas.microsoft.com/office/drawing/2014/main" id="{C057F41F-3AAD-4E94-A0E1-5532AA09C348}"/>
              </a:ext>
            </a:extLst>
          </p:cNvPr>
          <p:cNvPicPr>
            <a:picLocks noChangeAspect="1"/>
          </p:cNvPicPr>
          <p:nvPr/>
        </p:nvPicPr>
        <p:blipFill>
          <a:blip r:embed="rId3" cstate="print">
            <a:extLst>
              <a:ext uri="{28A0092B-C50C-407E-A947-70E740481C1C}">
                <a14:useLocalDpi xmlns="" xmlns:a14="http://schemas.microsoft.com/office/drawing/2010/main" val="0"/>
              </a:ext>
            </a:extLst>
          </a:blip>
          <a:srcRect l="39305" t="21513" r="10159" b="10397"/>
          <a:stretch>
            <a:fillRect/>
          </a:stretch>
        </p:blipFill>
        <p:spPr bwMode="auto">
          <a:xfrm>
            <a:off x="3275757" y="3140968"/>
            <a:ext cx="2770172" cy="2798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Рисунок 1">
            <a:extLst>
              <a:ext uri="{FF2B5EF4-FFF2-40B4-BE49-F238E27FC236}">
                <a16:creationId xmlns="" xmlns:a16="http://schemas.microsoft.com/office/drawing/2014/main" id="{16EA3D1B-F30D-4CA9-A7CE-40BF08C3D1D3}"/>
              </a:ext>
            </a:extLst>
          </p:cNvPr>
          <p:cNvPicPr>
            <a:picLocks noChangeAspect="1"/>
          </p:cNvPicPr>
          <p:nvPr/>
        </p:nvPicPr>
        <p:blipFill>
          <a:blip r:embed="rId4" cstate="print">
            <a:extLst>
              <a:ext uri="{28A0092B-C50C-407E-A947-70E740481C1C}">
                <a14:useLocalDpi xmlns="" xmlns:a14="http://schemas.microsoft.com/office/drawing/2010/main" val="0"/>
              </a:ext>
            </a:extLst>
          </a:blip>
          <a:srcRect l="27164" t="14173" r="23225" b="23750"/>
          <a:stretch>
            <a:fillRect/>
          </a:stretch>
        </p:blipFill>
        <p:spPr bwMode="auto">
          <a:xfrm>
            <a:off x="6246117" y="3157494"/>
            <a:ext cx="2734861" cy="2791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21E07446-0D20-49E5-9F2B-2E3467395826}" type="slidenum">
              <a:rPr lang="ru-RU" sz="1800" b="1" smtClean="0">
                <a:latin typeface="Times New Roman" pitchFamily="18" charset="0"/>
                <a:cs typeface="Times New Roman" pitchFamily="18" charset="0"/>
              </a:rPr>
              <a:pPr/>
              <a:t>11</a:t>
            </a:fld>
            <a:endParaRPr lang="ru-RU" sz="1600" b="1" dirty="0">
              <a:latin typeface="Times New Roman" pitchFamily="18" charset="0"/>
              <a:cs typeface="Times New Roman" pitchFamily="18" charset="0"/>
            </a:endParaRPr>
          </a:p>
        </p:txBody>
      </p:sp>
      <p:sp>
        <p:nvSpPr>
          <p:cNvPr id="7" name="Объект 2"/>
          <p:cNvSpPr txBox="1">
            <a:spLocks/>
          </p:cNvSpPr>
          <p:nvPr/>
        </p:nvSpPr>
        <p:spPr>
          <a:xfrm>
            <a:off x="323528" y="5085184"/>
            <a:ext cx="8496944" cy="1368152"/>
          </a:xfrm>
          <a:prstGeom prst="rect">
            <a:avLst/>
          </a:prstGeom>
        </p:spPr>
        <p:txBody>
          <a:bodyPr vert="horz" lIns="91440" tIns="45720" rIns="91440" bIns="45720" rtlCol="0">
            <a:normAutofit/>
          </a:bodyPr>
          <a:lstStyle/>
          <a:p>
            <a:pPr lvl="0" algn="just">
              <a:spcBef>
                <a:spcPct val="20000"/>
              </a:spcBef>
              <a:defRPr/>
            </a:pPr>
            <a:r>
              <a:rPr lang="en-US" sz="2800" b="1" dirty="0" smtClean="0">
                <a:latin typeface="Times New Roman" pitchFamily="18" charset="0"/>
                <a:cs typeface="Times New Roman" pitchFamily="18" charset="0"/>
              </a:rPr>
              <a:t>Conclusion</a:t>
            </a:r>
            <a:r>
              <a:rPr lang="ru-RU" sz="2800" b="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if you use a magnifying glass of a larger diameter, then the time to receive fire will decrease.</a:t>
            </a:r>
            <a:endParaRPr kumimoji="0" lang="ru-RU" sz="280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sp>
        <p:nvSpPr>
          <p:cNvPr id="10" name="Shape 124"/>
          <p:cNvSpPr txBox="1">
            <a:spLocks noChangeArrowheads="1"/>
          </p:cNvSpPr>
          <p:nvPr/>
        </p:nvSpPr>
        <p:spPr bwMode="auto">
          <a:xfrm>
            <a:off x="628650" y="48741"/>
            <a:ext cx="7886700" cy="715963"/>
          </a:xfrm>
          <a:prstGeom prst="rect">
            <a:avLst/>
          </a:prstGeom>
          <a:noFill/>
          <a:ln w="9525">
            <a:noFill/>
            <a:miter lim="800000"/>
            <a:headEnd/>
            <a:tailEnd/>
          </a:ln>
        </p:spPr>
        <p:txBody>
          <a:bodyPr lIns="45700" tIns="45700" rIns="45700" bIns="45700"/>
          <a:lstStyle/>
          <a:p>
            <a:pPr algn="ctr">
              <a:buClr>
                <a:srgbClr val="0F253F"/>
              </a:buClr>
              <a:buSzPts val="4400"/>
              <a:buFont typeface="Times New Roman" pitchFamily="18" charset="0"/>
              <a:buNone/>
            </a:pPr>
            <a:r>
              <a:rPr lang="en-US" sz="4400" b="1" u="sng" dirty="0">
                <a:solidFill>
                  <a:srgbClr val="002060"/>
                </a:solidFill>
                <a:latin typeface="Times New Roman" pitchFamily="18" charset="0"/>
                <a:cs typeface="Times New Roman" pitchFamily="18" charset="0"/>
                <a:sym typeface="Times New Roman" pitchFamily="18" charset="0"/>
              </a:rPr>
              <a:t>Experiment </a:t>
            </a:r>
            <a:r>
              <a:rPr lang="en-US" sz="4400" b="1" u="sng" dirty="0" smtClean="0">
                <a:solidFill>
                  <a:srgbClr val="002060"/>
                </a:solidFill>
                <a:latin typeface="Times New Roman" pitchFamily="18" charset="0"/>
                <a:cs typeface="Times New Roman" pitchFamily="18" charset="0"/>
                <a:sym typeface="Times New Roman" pitchFamily="18" charset="0"/>
              </a:rPr>
              <a:t>3.</a:t>
            </a:r>
            <a:endParaRPr lang="ru-RU" dirty="0">
              <a:solidFill>
                <a:srgbClr val="002060"/>
              </a:solidFill>
            </a:endParaRPr>
          </a:p>
        </p:txBody>
      </p:sp>
      <p:graphicFrame>
        <p:nvGraphicFramePr>
          <p:cNvPr id="6" name="Таблица 5"/>
          <p:cNvGraphicFramePr>
            <a:graphicFrameLocks noGrp="1"/>
          </p:cNvGraphicFramePr>
          <p:nvPr/>
        </p:nvGraphicFramePr>
        <p:xfrm>
          <a:off x="629562" y="980728"/>
          <a:ext cx="7758862" cy="3781008"/>
        </p:xfrm>
        <a:graphic>
          <a:graphicData uri="http://schemas.openxmlformats.org/drawingml/2006/table">
            <a:tbl>
              <a:tblPr firstRow="1" bandRow="1">
                <a:tableStyleId>{5C22544A-7EE6-4342-B048-85BDC9FD1C3A}</a:tableStyleId>
              </a:tblPr>
              <a:tblGrid>
                <a:gridCol w="1782198"/>
                <a:gridCol w="2376264"/>
                <a:gridCol w="1728192"/>
                <a:gridCol w="1872208"/>
              </a:tblGrid>
              <a:tr h="864096">
                <a:tc>
                  <a:txBody>
                    <a:bodyPr/>
                    <a:lstStyle/>
                    <a:p>
                      <a:pPr algn="ctr"/>
                      <a:r>
                        <a:rPr lang="en-US" sz="2400" b="1" dirty="0" smtClean="0">
                          <a:latin typeface="Times New Roman" pitchFamily="18" charset="0"/>
                          <a:cs typeface="Times New Roman" pitchFamily="18" charset="0"/>
                        </a:rPr>
                        <a:t>Magnifier</a:t>
                      </a:r>
                      <a:r>
                        <a:rPr lang="en-US" sz="2400" b="1" baseline="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diameter</a:t>
                      </a:r>
                      <a:endParaRPr lang="ru-RU" sz="2400" b="1"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latin typeface="Times New Roman" pitchFamily="18" charset="0"/>
                          <a:cs typeface="Times New Roman" pitchFamily="18" charset="0"/>
                        </a:rPr>
                        <a:t>The</a:t>
                      </a:r>
                      <a:r>
                        <a:rPr lang="en-US" sz="2400" b="1" baseline="0" dirty="0" smtClean="0">
                          <a:latin typeface="Times New Roman" pitchFamily="18" charset="0"/>
                          <a:cs typeface="Times New Roman" pitchFamily="18" charset="0"/>
                        </a:rPr>
                        <a:t> a</a:t>
                      </a:r>
                      <a:r>
                        <a:rPr lang="en-US" sz="2400" b="1" dirty="0" smtClean="0">
                          <a:latin typeface="Times New Roman" pitchFamily="18" charset="0"/>
                          <a:cs typeface="Times New Roman" pitchFamily="18" charset="0"/>
                        </a:rPr>
                        <a:t>verage ignition temperature</a:t>
                      </a:r>
                      <a:r>
                        <a:rPr lang="ru-RU" sz="2400" b="1" dirty="0" smtClean="0">
                          <a:latin typeface="Times New Roman" pitchFamily="18" charset="0"/>
                          <a:cs typeface="Times New Roman" pitchFamily="18" charset="0"/>
                        </a:rPr>
                        <a:t>,</a:t>
                      </a:r>
                      <a:r>
                        <a:rPr lang="ru-RU" sz="2400" b="1" baseline="0" dirty="0" smtClean="0">
                          <a:latin typeface="Times New Roman" pitchFamily="18" charset="0"/>
                          <a:cs typeface="Times New Roman" pitchFamily="18" charset="0"/>
                        </a:rPr>
                        <a:t> °С</a:t>
                      </a:r>
                    </a:p>
                  </a:txBody>
                  <a:tcPr/>
                </a:tc>
                <a:tc>
                  <a:txBody>
                    <a:bodyPr/>
                    <a:lstStyle/>
                    <a:p>
                      <a:pPr algn="ctr"/>
                      <a:r>
                        <a:rPr lang="en-US" sz="2400" b="1" dirty="0" smtClean="0">
                          <a:latin typeface="Times New Roman" pitchFamily="18" charset="0"/>
                          <a:cs typeface="Times New Roman" pitchFamily="18" charset="0"/>
                        </a:rPr>
                        <a:t>Radiation power</a:t>
                      </a:r>
                      <a:r>
                        <a:rPr lang="ru-RU" sz="2400" b="1" dirty="0" smtClean="0">
                          <a:latin typeface="Times New Roman" pitchFamily="18" charset="0"/>
                          <a:cs typeface="Times New Roman" pitchFamily="18" charset="0"/>
                        </a:rPr>
                        <a:t>,</a:t>
                      </a:r>
                      <a:r>
                        <a:rPr lang="ru-RU" sz="2400" b="1" baseline="0" dirty="0" smtClean="0">
                          <a:latin typeface="Times New Roman" pitchFamily="18" charset="0"/>
                          <a:cs typeface="Times New Roman" pitchFamily="18" charset="0"/>
                        </a:rPr>
                        <a:t> </a:t>
                      </a:r>
                      <a:r>
                        <a:rPr lang="en-US" sz="2400" b="1" i="0" kern="1200" baseline="0" dirty="0" smtClean="0">
                          <a:solidFill>
                            <a:schemeClr val="lt1"/>
                          </a:solidFill>
                          <a:latin typeface="Times New Roman" pitchFamily="18" charset="0"/>
                          <a:ea typeface="+mn-ea"/>
                          <a:cs typeface="Times New Roman" pitchFamily="18" charset="0"/>
                        </a:rPr>
                        <a:t>W</a:t>
                      </a:r>
                      <a:endParaRPr lang="ru-RU" sz="2400" b="1"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latin typeface="Times New Roman" pitchFamily="18" charset="0"/>
                          <a:cs typeface="Times New Roman" pitchFamily="18" charset="0"/>
                        </a:rPr>
                        <a:t>The average ignition time</a:t>
                      </a:r>
                      <a:r>
                        <a:rPr lang="ru-RU" sz="2400" b="1"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s</a:t>
                      </a:r>
                      <a:r>
                        <a:rPr lang="ru-RU" sz="2400" b="1" dirty="0" smtClean="0">
                          <a:latin typeface="Times New Roman" pitchFamily="18" charset="0"/>
                          <a:cs typeface="Times New Roman" pitchFamily="18" charset="0"/>
                        </a:rPr>
                        <a:t> </a:t>
                      </a:r>
                    </a:p>
                  </a:txBody>
                  <a:tcPr/>
                </a:tc>
              </a:tr>
              <a:tr h="864096">
                <a:tc>
                  <a:txBody>
                    <a:bodyPr/>
                    <a:lstStyle/>
                    <a:p>
                      <a:pPr algn="ctr"/>
                      <a:r>
                        <a:rPr lang="ru-RU" sz="2400" b="0" dirty="0" smtClean="0">
                          <a:latin typeface="Times New Roman" pitchFamily="18" charset="0"/>
                          <a:cs typeface="Times New Roman" pitchFamily="18" charset="0"/>
                        </a:rPr>
                        <a:t>40 </a:t>
                      </a:r>
                      <a:r>
                        <a:rPr lang="en-US" sz="2400" b="0" dirty="0" smtClean="0">
                          <a:latin typeface="Times New Roman" pitchFamily="18" charset="0"/>
                          <a:cs typeface="Times New Roman" pitchFamily="18" charset="0"/>
                        </a:rPr>
                        <a:t>mm</a:t>
                      </a:r>
                      <a:endParaRPr lang="ru-RU" sz="2400" b="0" dirty="0">
                        <a:latin typeface="Times New Roman" pitchFamily="18" charset="0"/>
                        <a:cs typeface="Times New Roman" pitchFamily="18" charset="0"/>
                      </a:endParaRPr>
                    </a:p>
                  </a:txBody>
                  <a:tcPr anchor="ctr"/>
                </a:tc>
                <a:tc>
                  <a:txBody>
                    <a:bodyPr/>
                    <a:lstStyle/>
                    <a:p>
                      <a:pPr algn="ctr"/>
                      <a:r>
                        <a:rPr lang="ru-RU" sz="2400" b="0" dirty="0" smtClean="0">
                          <a:latin typeface="Times New Roman" pitchFamily="18" charset="0"/>
                          <a:cs typeface="Times New Roman" pitchFamily="18" charset="0"/>
                        </a:rPr>
                        <a:t>94,</a:t>
                      </a:r>
                      <a:r>
                        <a:rPr lang="en-US" sz="2400" b="0" dirty="0" smtClean="0">
                          <a:latin typeface="Times New Roman" pitchFamily="18" charset="0"/>
                          <a:cs typeface="Times New Roman" pitchFamily="18" charset="0"/>
                        </a:rPr>
                        <a:t>8</a:t>
                      </a:r>
                      <a:r>
                        <a:rPr lang="ru-RU" sz="2400" b="0" dirty="0" smtClean="0">
                          <a:latin typeface="Times New Roman" pitchFamily="18" charset="0"/>
                          <a:cs typeface="Times New Roman" pitchFamily="18" charset="0"/>
                        </a:rPr>
                        <a:t> </a:t>
                      </a:r>
                      <a:r>
                        <a:rPr lang="ru-RU" sz="2400" b="0" i="0" kern="1200" dirty="0" smtClean="0">
                          <a:solidFill>
                            <a:schemeClr val="dk1"/>
                          </a:solidFill>
                          <a:latin typeface="Times New Roman" pitchFamily="18" charset="0"/>
                          <a:ea typeface="+mn-ea"/>
                          <a:cs typeface="Times New Roman" pitchFamily="18" charset="0"/>
                        </a:rPr>
                        <a:t>± 0,</a:t>
                      </a:r>
                      <a:r>
                        <a:rPr lang="en-US" sz="2400" b="0" i="0" kern="1200" dirty="0" smtClean="0">
                          <a:solidFill>
                            <a:schemeClr val="dk1"/>
                          </a:solidFill>
                          <a:latin typeface="Times New Roman" pitchFamily="18" charset="0"/>
                          <a:ea typeface="+mn-ea"/>
                          <a:cs typeface="Times New Roman" pitchFamily="18" charset="0"/>
                        </a:rPr>
                        <a:t>1</a:t>
                      </a:r>
                      <a:endParaRPr lang="ru-RU" sz="2400" b="0" dirty="0">
                        <a:latin typeface="Times New Roman" pitchFamily="18" charset="0"/>
                        <a:cs typeface="Times New Roman" pitchFamily="18" charset="0"/>
                      </a:endParaRPr>
                    </a:p>
                  </a:txBody>
                  <a:tcPr anchor="ctr"/>
                </a:tc>
                <a:tc>
                  <a:txBody>
                    <a:bodyPr/>
                    <a:lstStyle/>
                    <a:p>
                      <a:pPr algn="ctr"/>
                      <a:r>
                        <a:rPr lang="ru-RU" sz="2400" b="0" dirty="0" smtClean="0">
                          <a:latin typeface="Times New Roman" pitchFamily="18" charset="0"/>
                          <a:cs typeface="Times New Roman" pitchFamily="18" charset="0"/>
                        </a:rPr>
                        <a:t>25,6</a:t>
                      </a:r>
                      <a:endParaRPr lang="ru-RU" sz="2400" b="0" dirty="0">
                        <a:latin typeface="Times New Roman" pitchFamily="18" charset="0"/>
                        <a:cs typeface="Times New Roman" pitchFamily="18" charset="0"/>
                      </a:endParaRPr>
                    </a:p>
                  </a:txBody>
                  <a:tcPr anchor="ctr"/>
                </a:tc>
                <a:tc>
                  <a:txBody>
                    <a:bodyPr/>
                    <a:lstStyle/>
                    <a:p>
                      <a:pPr algn="ctr"/>
                      <a:r>
                        <a:rPr lang="ru-RU" sz="2400" b="0" dirty="0" smtClean="0">
                          <a:latin typeface="Times New Roman" pitchFamily="18" charset="0"/>
                          <a:cs typeface="Times New Roman" pitchFamily="18" charset="0"/>
                        </a:rPr>
                        <a:t>20,9 </a:t>
                      </a:r>
                      <a:r>
                        <a:rPr lang="ru-RU" sz="2400" b="0" i="0" kern="1200" dirty="0" smtClean="0">
                          <a:solidFill>
                            <a:schemeClr val="dk1"/>
                          </a:solidFill>
                          <a:latin typeface="Times New Roman" pitchFamily="18" charset="0"/>
                          <a:ea typeface="+mn-ea"/>
                          <a:cs typeface="Times New Roman" pitchFamily="18" charset="0"/>
                        </a:rPr>
                        <a:t>± 1</a:t>
                      </a:r>
                      <a:endParaRPr lang="ru-RU" sz="2400" b="0" dirty="0">
                        <a:latin typeface="Times New Roman" pitchFamily="18" charset="0"/>
                        <a:cs typeface="Times New Roman" pitchFamily="18" charset="0"/>
                      </a:endParaRPr>
                    </a:p>
                  </a:txBody>
                  <a:tcPr anchor="ctr"/>
                </a:tc>
              </a:tr>
              <a:tr h="864096">
                <a:tc>
                  <a:txBody>
                    <a:bodyPr/>
                    <a:lstStyle/>
                    <a:p>
                      <a:pPr algn="ctr"/>
                      <a:r>
                        <a:rPr lang="en-US" sz="2400" b="0" dirty="0" smtClean="0">
                          <a:latin typeface="Times New Roman" pitchFamily="18" charset="0"/>
                          <a:cs typeface="Times New Roman" pitchFamily="18" charset="0"/>
                        </a:rPr>
                        <a:t>60 mm</a:t>
                      </a:r>
                      <a:endParaRPr lang="ru-RU" sz="2400" b="0" dirty="0">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400" b="0" dirty="0" smtClean="0">
                          <a:latin typeface="Times New Roman" pitchFamily="18" charset="0"/>
                          <a:cs typeface="Times New Roman" pitchFamily="18" charset="0"/>
                        </a:rPr>
                        <a:t>94,9 </a:t>
                      </a:r>
                      <a:r>
                        <a:rPr lang="ru-RU" sz="2400" b="0" i="0" kern="1200" dirty="0" smtClean="0">
                          <a:solidFill>
                            <a:schemeClr val="dk1"/>
                          </a:solidFill>
                          <a:latin typeface="Times New Roman" pitchFamily="18" charset="0"/>
                          <a:ea typeface="+mn-ea"/>
                          <a:cs typeface="Times New Roman" pitchFamily="18" charset="0"/>
                        </a:rPr>
                        <a:t>± 0,</a:t>
                      </a:r>
                      <a:r>
                        <a:rPr lang="en-US" sz="2400" b="0" i="0" kern="1200" dirty="0" smtClean="0">
                          <a:solidFill>
                            <a:schemeClr val="dk1"/>
                          </a:solidFill>
                          <a:latin typeface="Times New Roman" pitchFamily="18" charset="0"/>
                          <a:ea typeface="+mn-ea"/>
                          <a:cs typeface="Times New Roman" pitchFamily="18" charset="0"/>
                        </a:rPr>
                        <a:t>1</a:t>
                      </a:r>
                      <a:endParaRPr lang="ru-RU" sz="2400" b="0" dirty="0" smtClean="0">
                        <a:latin typeface="Times New Roman" pitchFamily="18" charset="0"/>
                        <a:cs typeface="Times New Roman" pitchFamily="18" charset="0"/>
                      </a:endParaRPr>
                    </a:p>
                  </a:txBody>
                  <a:tcPr anchor="ctr"/>
                </a:tc>
                <a:tc>
                  <a:txBody>
                    <a:bodyPr/>
                    <a:lstStyle/>
                    <a:p>
                      <a:pPr algn="ctr"/>
                      <a:r>
                        <a:rPr lang="ru-RU" sz="2400" b="0" dirty="0" smtClean="0">
                          <a:latin typeface="Times New Roman" pitchFamily="18" charset="0"/>
                          <a:cs typeface="Times New Roman" pitchFamily="18" charset="0"/>
                        </a:rPr>
                        <a:t>57,5</a:t>
                      </a:r>
                      <a:endParaRPr lang="ru-RU" sz="2400" b="0" dirty="0">
                        <a:latin typeface="Times New Roman" pitchFamily="18" charset="0"/>
                        <a:cs typeface="Times New Roman" pitchFamily="18" charset="0"/>
                      </a:endParaRPr>
                    </a:p>
                  </a:txBody>
                  <a:tcPr anchor="ctr"/>
                </a:tc>
                <a:tc>
                  <a:txBody>
                    <a:bodyPr/>
                    <a:lstStyle/>
                    <a:p>
                      <a:pPr algn="ctr"/>
                      <a:r>
                        <a:rPr lang="ru-RU" sz="2400" b="0" dirty="0" smtClean="0">
                          <a:latin typeface="Times New Roman" pitchFamily="18" charset="0"/>
                          <a:cs typeface="Times New Roman" pitchFamily="18" charset="0"/>
                        </a:rPr>
                        <a:t>14,5 </a:t>
                      </a:r>
                      <a:r>
                        <a:rPr lang="ru-RU" sz="2400" b="0" i="0" kern="1200" dirty="0" smtClean="0">
                          <a:solidFill>
                            <a:schemeClr val="dk1"/>
                          </a:solidFill>
                          <a:latin typeface="Times New Roman" pitchFamily="18" charset="0"/>
                          <a:ea typeface="+mn-ea"/>
                          <a:cs typeface="Times New Roman" pitchFamily="18" charset="0"/>
                        </a:rPr>
                        <a:t>± 1</a:t>
                      </a:r>
                      <a:endParaRPr lang="ru-RU" sz="2400" b="0" dirty="0">
                        <a:latin typeface="Times New Roman" pitchFamily="18" charset="0"/>
                        <a:cs typeface="Times New Roman" pitchFamily="18" charset="0"/>
                      </a:endParaRPr>
                    </a:p>
                  </a:txBody>
                  <a:tcPr anchor="ctr"/>
                </a:tc>
              </a:tr>
              <a:tr h="864096">
                <a:tc>
                  <a:txBody>
                    <a:bodyPr/>
                    <a:lstStyle/>
                    <a:p>
                      <a:pPr algn="ctr"/>
                      <a:r>
                        <a:rPr lang="en-US" sz="2400" b="0" dirty="0" smtClean="0">
                          <a:latin typeface="Times New Roman" pitchFamily="18" charset="0"/>
                          <a:cs typeface="Times New Roman" pitchFamily="18" charset="0"/>
                        </a:rPr>
                        <a:t>100 mm</a:t>
                      </a:r>
                      <a:endParaRPr lang="ru-RU" sz="2400" b="0" dirty="0">
                        <a:latin typeface="Times New Roman" pitchFamily="18" charset="0"/>
                        <a:cs typeface="Times New Roman" pitchFamily="18" charset="0"/>
                      </a:endParaRPr>
                    </a:p>
                  </a:txBody>
                  <a:tcPr anchor="ctr"/>
                </a:tc>
                <a:tc>
                  <a:txBody>
                    <a:bodyPr/>
                    <a:lstStyle/>
                    <a:p>
                      <a:pPr algn="ctr"/>
                      <a:r>
                        <a:rPr lang="ru-RU" sz="2400" b="0" dirty="0" smtClean="0">
                          <a:latin typeface="Times New Roman" pitchFamily="18" charset="0"/>
                          <a:cs typeface="Times New Roman" pitchFamily="18" charset="0"/>
                        </a:rPr>
                        <a:t>94,8 </a:t>
                      </a:r>
                      <a:r>
                        <a:rPr lang="ru-RU" sz="2400" b="0" i="0" kern="1200" dirty="0" smtClean="0">
                          <a:solidFill>
                            <a:schemeClr val="dk1"/>
                          </a:solidFill>
                          <a:latin typeface="Times New Roman" pitchFamily="18" charset="0"/>
                          <a:ea typeface="+mn-ea"/>
                          <a:cs typeface="Times New Roman" pitchFamily="18" charset="0"/>
                        </a:rPr>
                        <a:t>± 0,</a:t>
                      </a:r>
                      <a:r>
                        <a:rPr lang="en-US" sz="2400" b="0" i="0" kern="1200" dirty="0" smtClean="0">
                          <a:solidFill>
                            <a:schemeClr val="dk1"/>
                          </a:solidFill>
                          <a:latin typeface="Times New Roman" pitchFamily="18" charset="0"/>
                          <a:ea typeface="+mn-ea"/>
                          <a:cs typeface="Times New Roman" pitchFamily="18" charset="0"/>
                        </a:rPr>
                        <a:t>1</a:t>
                      </a:r>
                      <a:endParaRPr lang="ru-RU" sz="2400" b="0" dirty="0">
                        <a:latin typeface="Times New Roman" pitchFamily="18" charset="0"/>
                        <a:cs typeface="Times New Roman" pitchFamily="18" charset="0"/>
                      </a:endParaRPr>
                    </a:p>
                  </a:txBody>
                  <a:tcPr anchor="ctr"/>
                </a:tc>
                <a:tc>
                  <a:txBody>
                    <a:bodyPr/>
                    <a:lstStyle/>
                    <a:p>
                      <a:pPr algn="ctr"/>
                      <a:r>
                        <a:rPr lang="ru-RU" sz="2400" b="0" dirty="0" smtClean="0">
                          <a:latin typeface="Times New Roman" pitchFamily="18" charset="0"/>
                          <a:cs typeface="Times New Roman" pitchFamily="18" charset="0"/>
                        </a:rPr>
                        <a:t>159,8</a:t>
                      </a:r>
                      <a:endParaRPr lang="ru-RU" sz="2400" b="0" dirty="0">
                        <a:latin typeface="Times New Roman" pitchFamily="18" charset="0"/>
                        <a:cs typeface="Times New Roman" pitchFamily="18" charset="0"/>
                      </a:endParaRPr>
                    </a:p>
                  </a:txBody>
                  <a:tcPr anchor="ctr"/>
                </a:tc>
                <a:tc>
                  <a:txBody>
                    <a:bodyPr/>
                    <a:lstStyle/>
                    <a:p>
                      <a:pPr algn="ctr"/>
                      <a:r>
                        <a:rPr lang="ru-RU" sz="2400" b="0" dirty="0" smtClean="0">
                          <a:latin typeface="Times New Roman" pitchFamily="18" charset="0"/>
                          <a:cs typeface="Times New Roman" pitchFamily="18" charset="0"/>
                        </a:rPr>
                        <a:t>12,1 </a:t>
                      </a:r>
                      <a:r>
                        <a:rPr lang="ru-RU" sz="2400" b="0" i="0" kern="1200" dirty="0" smtClean="0">
                          <a:solidFill>
                            <a:schemeClr val="dk1"/>
                          </a:solidFill>
                          <a:latin typeface="Times New Roman" pitchFamily="18" charset="0"/>
                          <a:ea typeface="+mn-ea"/>
                          <a:cs typeface="Times New Roman" pitchFamily="18" charset="0"/>
                        </a:rPr>
                        <a:t>± 1</a:t>
                      </a:r>
                      <a:endParaRPr lang="ru-RU" sz="2400" b="0" dirty="0">
                        <a:latin typeface="Times New Roman" pitchFamily="18" charset="0"/>
                        <a:cs typeface="Times New Roman" pitchFamily="18" charset="0"/>
                      </a:endParaRPr>
                    </a:p>
                  </a:txBody>
                  <a:tcPr anchor="ct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21E07446-0D20-49E5-9F2B-2E3467395826}" type="slidenum">
              <a:rPr lang="ru-RU" sz="1800" b="1" smtClean="0">
                <a:latin typeface="Times New Roman" pitchFamily="18" charset="0"/>
                <a:cs typeface="Times New Roman" pitchFamily="18" charset="0"/>
              </a:rPr>
              <a:pPr/>
              <a:t>12</a:t>
            </a:fld>
            <a:endParaRPr lang="ru-RU" sz="1600" b="1" dirty="0">
              <a:latin typeface="Times New Roman" pitchFamily="18" charset="0"/>
              <a:cs typeface="Times New Roman" pitchFamily="18" charset="0"/>
            </a:endParaRPr>
          </a:p>
        </p:txBody>
      </p:sp>
      <p:sp>
        <p:nvSpPr>
          <p:cNvPr id="6" name="Объект 2"/>
          <p:cNvSpPr txBox="1">
            <a:spLocks/>
          </p:cNvSpPr>
          <p:nvPr/>
        </p:nvSpPr>
        <p:spPr>
          <a:xfrm>
            <a:off x="179512" y="692696"/>
            <a:ext cx="8712968" cy="1080120"/>
          </a:xfrm>
          <a:prstGeom prst="rect">
            <a:avLst/>
          </a:prstGeom>
        </p:spPr>
        <p:txBody>
          <a:bodyPr vert="horz" lIns="91440" tIns="45720" rIns="91440" bIns="45720" rtlCol="0">
            <a:normAutofit/>
          </a:bodyPr>
          <a:lstStyle/>
          <a:p>
            <a:pPr lvl="0" algn="just">
              <a:spcBef>
                <a:spcPct val="20000"/>
              </a:spcBef>
              <a:defRPr/>
            </a:pPr>
            <a:r>
              <a:rPr lang="en-US" sz="3000" b="1" dirty="0" smtClean="0">
                <a:latin typeface="Times New Roman" pitchFamily="18" charset="0"/>
                <a:cs typeface="Times New Roman" pitchFamily="18" charset="0"/>
              </a:rPr>
              <a:t>Purpose: </a:t>
            </a:r>
            <a:r>
              <a:rPr lang="en-US" sz="3000" dirty="0" smtClean="0">
                <a:latin typeface="Times New Roman" pitchFamily="18" charset="0"/>
                <a:cs typeface="Times New Roman" pitchFamily="18" charset="0"/>
              </a:rPr>
              <a:t>to make a system of lenses of different diameters.</a:t>
            </a:r>
            <a:endParaRPr kumimoji="0" lang="ru-RU" sz="3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201690" y="2924944"/>
            <a:ext cx="4442318" cy="3816424"/>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t="14733" b="24082"/>
          <a:stretch>
            <a:fillRect/>
          </a:stretch>
        </p:blipFill>
        <p:spPr bwMode="auto">
          <a:xfrm>
            <a:off x="4809491" y="2924944"/>
            <a:ext cx="3506926" cy="3816424"/>
          </a:xfrm>
          <a:prstGeom prst="rect">
            <a:avLst/>
          </a:prstGeom>
          <a:noFill/>
          <a:ln w="9525">
            <a:noFill/>
            <a:miter lim="800000"/>
            <a:headEnd/>
            <a:tailEnd/>
          </a:ln>
        </p:spPr>
      </p:pic>
      <p:sp>
        <p:nvSpPr>
          <p:cNvPr id="22" name="Прямоугольник 21"/>
          <p:cNvSpPr/>
          <p:nvPr/>
        </p:nvSpPr>
        <p:spPr>
          <a:xfrm>
            <a:off x="144016" y="1538789"/>
            <a:ext cx="8820472" cy="892552"/>
          </a:xfrm>
          <a:prstGeom prst="rect">
            <a:avLst/>
          </a:prstGeom>
        </p:spPr>
        <p:txBody>
          <a:bodyPr wrap="square">
            <a:spAutoFit/>
          </a:bodyPr>
          <a:lstStyle/>
          <a:p>
            <a:pPr algn="just"/>
            <a:r>
              <a:rPr lang="en-US" altLang="ru-RU" sz="2600" u="sng" dirty="0" smtClean="0">
                <a:latin typeface="Times New Roman" panose="02020603050405020304" pitchFamily="18" charset="0"/>
                <a:cs typeface="Times New Roman" panose="02020603050405020304" pitchFamily="18" charset="0"/>
              </a:rPr>
              <a:t>Equipment</a:t>
            </a:r>
            <a:r>
              <a:rPr lang="ru-RU" sz="2600" u="sng" dirty="0" smtClean="0">
                <a:latin typeface="Times New Roman" pitchFamily="18" charset="0"/>
                <a:cs typeface="Times New Roman" pitchFamily="18" charset="0"/>
              </a:rPr>
              <a:t>:</a:t>
            </a:r>
            <a:r>
              <a:rPr lang="ru-RU" sz="2600" dirty="0" smtClean="0">
                <a:latin typeface="Times New Roman" pitchFamily="18" charset="0"/>
                <a:cs typeface="Times New Roman" pitchFamily="18" charset="0"/>
              </a:rPr>
              <a:t> </a:t>
            </a:r>
            <a:r>
              <a:rPr lang="en-US" sz="2600" dirty="0" smtClean="0">
                <a:latin typeface="Times New Roman" pitchFamily="18" charset="0"/>
                <a:cs typeface="Times New Roman" pitchFamily="18" charset="0"/>
              </a:rPr>
              <a:t>installation of lenses </a:t>
            </a:r>
            <a:r>
              <a:rPr lang="ru-RU" sz="2600" dirty="0" smtClean="0">
                <a:latin typeface="Times New Roman" pitchFamily="18" charset="0"/>
                <a:cs typeface="Times New Roman" pitchFamily="18" charset="0"/>
              </a:rPr>
              <a:t>(</a:t>
            </a:r>
            <a:r>
              <a:rPr lang="en-US" sz="2600" dirty="0" smtClean="0">
                <a:latin typeface="Times New Roman" pitchFamily="18" charset="0"/>
                <a:cs typeface="Times New Roman" pitchFamily="18" charset="0"/>
              </a:rPr>
              <a:t>d=100mm, 60mm, 40mm</a:t>
            </a:r>
            <a:r>
              <a:rPr lang="ru-RU" sz="2600" dirty="0" smtClean="0">
                <a:latin typeface="Times New Roman" pitchFamily="18" charset="0"/>
                <a:cs typeface="Times New Roman" pitchFamily="18" charset="0"/>
              </a:rPr>
              <a:t>; </a:t>
            </a:r>
            <a:r>
              <a:rPr lang="en-US" sz="2600" dirty="0" smtClean="0">
                <a:latin typeface="Times New Roman" pitchFamily="18" charset="0"/>
                <a:cs typeface="Times New Roman" pitchFamily="18" charset="0"/>
              </a:rPr>
              <a:t>D=4 </a:t>
            </a:r>
            <a:r>
              <a:rPr lang="en-US" sz="2600" dirty="0" err="1" smtClean="0">
                <a:latin typeface="Times New Roman" pitchFamily="18" charset="0"/>
                <a:cs typeface="Times New Roman" pitchFamily="18" charset="0"/>
              </a:rPr>
              <a:t>diopter</a:t>
            </a:r>
            <a:r>
              <a:rPr lang="ru-RU" sz="2600" dirty="0" smtClean="0">
                <a:latin typeface="Times New Roman" pitchFamily="18" charset="0"/>
                <a:cs typeface="Times New Roman" pitchFamily="18" charset="0"/>
              </a:rPr>
              <a:t>), </a:t>
            </a:r>
            <a:r>
              <a:rPr lang="en-US" sz="2600" dirty="0" smtClean="0">
                <a:latin typeface="Times New Roman" pitchFamily="18" charset="0"/>
                <a:cs typeface="Times New Roman" pitchFamily="18" charset="0"/>
              </a:rPr>
              <a:t>matches</a:t>
            </a:r>
            <a:r>
              <a:rPr lang="ru-RU" sz="2600" dirty="0" smtClean="0">
                <a:latin typeface="Times New Roman" pitchFamily="18" charset="0"/>
                <a:cs typeface="Times New Roman" pitchFamily="18" charset="0"/>
              </a:rPr>
              <a:t>, </a:t>
            </a:r>
            <a:r>
              <a:rPr lang="en-US" sz="2600" dirty="0" smtClean="0">
                <a:latin typeface="Times New Roman" pitchFamily="18" charset="0"/>
                <a:cs typeface="Times New Roman" pitchFamily="18" charset="0"/>
              </a:rPr>
              <a:t>thermometer</a:t>
            </a:r>
            <a:r>
              <a:rPr lang="ru-RU" sz="2600" dirty="0" smtClean="0">
                <a:latin typeface="Times New Roman" pitchFamily="18" charset="0"/>
                <a:cs typeface="Times New Roman" pitchFamily="18" charset="0"/>
              </a:rPr>
              <a:t>.</a:t>
            </a:r>
            <a:endParaRPr lang="ru-RU" sz="2600" dirty="0"/>
          </a:p>
        </p:txBody>
      </p:sp>
      <p:sp>
        <p:nvSpPr>
          <p:cNvPr id="8" name="Shape 124"/>
          <p:cNvSpPr txBox="1">
            <a:spLocks noChangeArrowheads="1"/>
          </p:cNvSpPr>
          <p:nvPr/>
        </p:nvSpPr>
        <p:spPr bwMode="auto">
          <a:xfrm>
            <a:off x="628650" y="48741"/>
            <a:ext cx="7886700" cy="715963"/>
          </a:xfrm>
          <a:prstGeom prst="rect">
            <a:avLst/>
          </a:prstGeom>
          <a:noFill/>
          <a:ln w="9525">
            <a:noFill/>
            <a:miter lim="800000"/>
            <a:headEnd/>
            <a:tailEnd/>
          </a:ln>
        </p:spPr>
        <p:txBody>
          <a:bodyPr lIns="45700" tIns="45700" rIns="45700" bIns="45700"/>
          <a:lstStyle/>
          <a:p>
            <a:pPr algn="ctr">
              <a:buClr>
                <a:srgbClr val="0F253F"/>
              </a:buClr>
              <a:buSzPts val="4400"/>
              <a:buFont typeface="Times New Roman" pitchFamily="18" charset="0"/>
              <a:buNone/>
            </a:pPr>
            <a:r>
              <a:rPr lang="en-US" sz="4400" b="1" u="sng" dirty="0">
                <a:solidFill>
                  <a:srgbClr val="002060"/>
                </a:solidFill>
                <a:latin typeface="Times New Roman" pitchFamily="18" charset="0"/>
                <a:cs typeface="Times New Roman" pitchFamily="18" charset="0"/>
                <a:sym typeface="Times New Roman" pitchFamily="18" charset="0"/>
              </a:rPr>
              <a:t>Experiment </a:t>
            </a:r>
            <a:r>
              <a:rPr lang="ru-RU" sz="4400" b="1" u="sng" dirty="0" smtClean="0">
                <a:solidFill>
                  <a:srgbClr val="002060"/>
                </a:solidFill>
                <a:latin typeface="Times New Roman" pitchFamily="18" charset="0"/>
                <a:cs typeface="Times New Roman" pitchFamily="18" charset="0"/>
                <a:sym typeface="Times New Roman" pitchFamily="18" charset="0"/>
              </a:rPr>
              <a:t>4</a:t>
            </a:r>
            <a:r>
              <a:rPr lang="en-US" sz="4400" b="1" u="sng" dirty="0" smtClean="0">
                <a:solidFill>
                  <a:srgbClr val="002060"/>
                </a:solidFill>
                <a:latin typeface="Times New Roman" pitchFamily="18" charset="0"/>
                <a:cs typeface="Times New Roman" pitchFamily="18" charset="0"/>
                <a:sym typeface="Times New Roman" pitchFamily="18" charset="0"/>
              </a:rPr>
              <a:t>.</a:t>
            </a:r>
            <a:endParaRPr lang="ru-RU" dirty="0">
              <a:solidFill>
                <a:srgbClr val="002060"/>
              </a:solidFill>
            </a:endParaRPr>
          </a:p>
        </p:txBody>
      </p:sp>
      <p:sp>
        <p:nvSpPr>
          <p:cNvPr id="9" name="Прямоугольник 8"/>
          <p:cNvSpPr/>
          <p:nvPr/>
        </p:nvSpPr>
        <p:spPr>
          <a:xfrm>
            <a:off x="0" y="2401724"/>
            <a:ext cx="9144000" cy="523220"/>
          </a:xfrm>
          <a:prstGeom prst="rect">
            <a:avLst/>
          </a:prstGeom>
        </p:spPr>
        <p:txBody>
          <a:bodyPr wrap="square">
            <a:spAutoFit/>
          </a:bodyPr>
          <a:lstStyle/>
          <a:p>
            <a:pPr algn="ctr"/>
            <a:r>
              <a:rPr lang="en-US" altLang="ru-RU" sz="2800" b="1" dirty="0" smtClean="0">
                <a:latin typeface="Times New Roman" pitchFamily="18" charset="0"/>
                <a:cs typeface="Times New Roman" pitchFamily="18" charset="0"/>
              </a:rPr>
              <a:t>D</a:t>
            </a:r>
            <a:r>
              <a:rPr lang="ru-RU" altLang="ru-RU" sz="2600" dirty="0" smtClean="0">
                <a:latin typeface="Times New Roman" pitchFamily="18" charset="0"/>
                <a:cs typeface="Times New Roman" pitchFamily="18" charset="0"/>
              </a:rPr>
              <a:t> </a:t>
            </a:r>
            <a:r>
              <a:rPr lang="en-US" altLang="ru-RU" sz="2600" dirty="0" smtClean="0">
                <a:latin typeface="Times New Roman" pitchFamily="18" charset="0"/>
                <a:cs typeface="Times New Roman" pitchFamily="18" charset="0"/>
              </a:rPr>
              <a:t>= </a:t>
            </a:r>
            <a:r>
              <a:rPr lang="en-US" altLang="ru-RU" sz="2600" b="1" dirty="0" smtClean="0">
                <a:latin typeface="Times New Roman" pitchFamily="18" charset="0"/>
                <a:cs typeface="Times New Roman" pitchFamily="18" charset="0"/>
              </a:rPr>
              <a:t>D</a:t>
            </a:r>
            <a:r>
              <a:rPr lang="en-US" altLang="ru-RU" sz="2600" b="1" baseline="-25000" dirty="0" smtClean="0">
                <a:latin typeface="Times New Roman" pitchFamily="18" charset="0"/>
                <a:cs typeface="Times New Roman" pitchFamily="18" charset="0"/>
              </a:rPr>
              <a:t>1</a:t>
            </a:r>
            <a:r>
              <a:rPr lang="en-US" altLang="ru-RU" sz="2600" dirty="0" smtClean="0">
                <a:latin typeface="Times New Roman" pitchFamily="18" charset="0"/>
                <a:cs typeface="Times New Roman" pitchFamily="18" charset="0"/>
              </a:rPr>
              <a:t>+</a:t>
            </a:r>
            <a:r>
              <a:rPr lang="en-US" altLang="ru-RU" sz="2600" b="1" dirty="0" smtClean="0">
                <a:latin typeface="Times New Roman" pitchFamily="18" charset="0"/>
                <a:cs typeface="Times New Roman" pitchFamily="18" charset="0"/>
              </a:rPr>
              <a:t>D</a:t>
            </a:r>
            <a:r>
              <a:rPr lang="en-US" altLang="ru-RU" sz="2600" b="1" baseline="-25000" dirty="0" smtClean="0">
                <a:latin typeface="Times New Roman" pitchFamily="18" charset="0"/>
                <a:cs typeface="Times New Roman" pitchFamily="18" charset="0"/>
              </a:rPr>
              <a:t>2</a:t>
            </a:r>
            <a:r>
              <a:rPr lang="en-US" altLang="ru-RU" sz="2600" dirty="0" smtClean="0">
                <a:latin typeface="Times New Roman" pitchFamily="18" charset="0"/>
                <a:cs typeface="Times New Roman" pitchFamily="18" charset="0"/>
              </a:rPr>
              <a:t>+</a:t>
            </a:r>
            <a:r>
              <a:rPr lang="en-US" altLang="ru-RU" sz="2600" b="1" dirty="0" smtClean="0">
                <a:latin typeface="Times New Roman" pitchFamily="18" charset="0"/>
                <a:cs typeface="Times New Roman" pitchFamily="18" charset="0"/>
              </a:rPr>
              <a:t>D</a:t>
            </a:r>
            <a:r>
              <a:rPr lang="en-US" altLang="ru-RU" sz="2600" b="1" baseline="-25000" dirty="0" smtClean="0">
                <a:latin typeface="Times New Roman" pitchFamily="18" charset="0"/>
                <a:cs typeface="Times New Roman" pitchFamily="18" charset="0"/>
              </a:rPr>
              <a:t>3</a:t>
            </a:r>
            <a:r>
              <a:rPr lang="ru-RU" altLang="ru-RU" sz="2600" b="1" dirty="0" smtClean="0">
                <a:latin typeface="Times New Roman" pitchFamily="18" charset="0"/>
                <a:cs typeface="Times New Roman" pitchFamily="18" charset="0"/>
              </a:rPr>
              <a:t> </a:t>
            </a:r>
            <a:r>
              <a:rPr lang="en-US" altLang="ru-RU" sz="2600" dirty="0" smtClean="0">
                <a:latin typeface="Times New Roman" pitchFamily="18" charset="0"/>
                <a:cs typeface="Times New Roman" pitchFamily="18" charset="0"/>
              </a:rPr>
              <a:t>= 4</a:t>
            </a:r>
            <a:r>
              <a:rPr lang="en-US" sz="2400" dirty="0" smtClean="0">
                <a:latin typeface="Times New Roman" pitchFamily="18" charset="0"/>
                <a:cs typeface="Times New Roman" pitchFamily="18" charset="0"/>
              </a:rPr>
              <a:t>dptr</a:t>
            </a:r>
            <a:r>
              <a:rPr lang="en-US" sz="2600" dirty="0" smtClean="0">
                <a:latin typeface="Times New Roman" pitchFamily="18" charset="0"/>
                <a:cs typeface="Times New Roman" pitchFamily="18" charset="0"/>
              </a:rPr>
              <a:t> </a:t>
            </a:r>
            <a:r>
              <a:rPr lang="en-US" altLang="ru-RU" sz="2600" dirty="0" smtClean="0">
                <a:latin typeface="Times New Roman" pitchFamily="18" charset="0"/>
                <a:cs typeface="Times New Roman" pitchFamily="18" charset="0"/>
              </a:rPr>
              <a:t>+4</a:t>
            </a:r>
            <a:r>
              <a:rPr lang="en-US" sz="2400" dirty="0" smtClean="0">
                <a:latin typeface="Times New Roman" pitchFamily="18" charset="0"/>
                <a:cs typeface="Times New Roman" pitchFamily="18" charset="0"/>
              </a:rPr>
              <a:t>dptr</a:t>
            </a:r>
            <a:r>
              <a:rPr lang="en-US" sz="2600" dirty="0" smtClean="0">
                <a:latin typeface="Times New Roman" pitchFamily="18" charset="0"/>
                <a:cs typeface="Times New Roman" pitchFamily="18" charset="0"/>
              </a:rPr>
              <a:t> </a:t>
            </a:r>
            <a:r>
              <a:rPr lang="en-US" altLang="ru-RU" sz="2600" dirty="0" smtClean="0">
                <a:latin typeface="Times New Roman" pitchFamily="18" charset="0"/>
                <a:cs typeface="Times New Roman" pitchFamily="18" charset="0"/>
              </a:rPr>
              <a:t>+4</a:t>
            </a:r>
            <a:r>
              <a:rPr lang="en-US" sz="2400" dirty="0" smtClean="0">
                <a:latin typeface="Times New Roman" pitchFamily="18" charset="0"/>
                <a:cs typeface="Times New Roman" pitchFamily="18" charset="0"/>
              </a:rPr>
              <a:t>dptr</a:t>
            </a:r>
            <a:r>
              <a:rPr lang="en-US" sz="2600" dirty="0" smtClean="0">
                <a:latin typeface="Times New Roman" pitchFamily="18" charset="0"/>
                <a:cs typeface="Times New Roman" pitchFamily="18" charset="0"/>
              </a:rPr>
              <a:t> </a:t>
            </a:r>
            <a:r>
              <a:rPr lang="en-US" altLang="ru-RU" sz="2600" dirty="0" smtClean="0">
                <a:latin typeface="Times New Roman" pitchFamily="18" charset="0"/>
                <a:cs typeface="Times New Roman" pitchFamily="18" charset="0"/>
              </a:rPr>
              <a:t>=12</a:t>
            </a:r>
            <a:r>
              <a:rPr lang="en-US" sz="2400" dirty="0" smtClean="0">
                <a:latin typeface="Times New Roman" pitchFamily="18" charset="0"/>
                <a:cs typeface="Times New Roman" pitchFamily="18" charset="0"/>
              </a:rPr>
              <a:t>dptr</a:t>
            </a:r>
            <a:endParaRPr lang="ru-RU" altLang="ru-RU" sz="26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idx="1"/>
          </p:nvPr>
        </p:nvGraphicFramePr>
        <p:xfrm>
          <a:off x="395536" y="908720"/>
          <a:ext cx="8352928"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Номер слайда 3"/>
          <p:cNvSpPr>
            <a:spLocks noGrp="1"/>
          </p:cNvSpPr>
          <p:nvPr>
            <p:ph type="sldNum" sz="quarter" idx="12"/>
          </p:nvPr>
        </p:nvSpPr>
        <p:spPr/>
        <p:txBody>
          <a:bodyPr/>
          <a:lstStyle/>
          <a:p>
            <a:fld id="{21E07446-0D20-49E5-9F2B-2E3467395826}" type="slidenum">
              <a:rPr lang="ru-RU" sz="1800" b="1" smtClean="0">
                <a:latin typeface="Times New Roman" pitchFamily="18" charset="0"/>
                <a:cs typeface="Times New Roman" pitchFamily="18" charset="0"/>
              </a:rPr>
              <a:pPr/>
              <a:t>13</a:t>
            </a:fld>
            <a:endParaRPr lang="ru-RU" sz="1400" b="1" dirty="0">
              <a:latin typeface="Times New Roman" pitchFamily="18" charset="0"/>
              <a:cs typeface="Times New Roman" pitchFamily="18" charset="0"/>
            </a:endParaRPr>
          </a:p>
        </p:txBody>
      </p:sp>
      <p:sp>
        <p:nvSpPr>
          <p:cNvPr id="7" name="Объект 2"/>
          <p:cNvSpPr txBox="1">
            <a:spLocks/>
          </p:cNvSpPr>
          <p:nvPr/>
        </p:nvSpPr>
        <p:spPr>
          <a:xfrm>
            <a:off x="539552" y="5489848"/>
            <a:ext cx="8280920" cy="1179512"/>
          </a:xfrm>
          <a:prstGeom prst="rect">
            <a:avLst/>
          </a:prstGeom>
        </p:spPr>
        <p:txBody>
          <a:bodyPr vert="horz" lIns="91440" tIns="45720" rIns="91440" bIns="45720" rtlCol="0">
            <a:normAutofit/>
          </a:bodyPr>
          <a:lstStyle/>
          <a:p>
            <a:pPr lvl="0" algn="just">
              <a:spcBef>
                <a:spcPct val="20000"/>
              </a:spcBef>
              <a:defRPr/>
            </a:pPr>
            <a:r>
              <a:rPr lang="en-US" sz="2800" b="1" dirty="0" smtClean="0">
                <a:latin typeface="Times New Roman" pitchFamily="18" charset="0"/>
                <a:cs typeface="Times New Roman" pitchFamily="18" charset="0"/>
              </a:rPr>
              <a:t>Conclusion: </a:t>
            </a:r>
            <a:r>
              <a:rPr lang="en-US" sz="2800" dirty="0" smtClean="0">
                <a:latin typeface="Times New Roman" pitchFamily="18" charset="0"/>
                <a:cs typeface="Times New Roman" pitchFamily="18" charset="0"/>
              </a:rPr>
              <a:t>if you use a lens system, the time of fire is reduced .</a:t>
            </a:r>
            <a:endParaRPr kumimoji="0" lang="ru-RU" sz="280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sp>
        <p:nvSpPr>
          <p:cNvPr id="8" name="Shape 124"/>
          <p:cNvSpPr txBox="1">
            <a:spLocks noChangeArrowheads="1"/>
          </p:cNvSpPr>
          <p:nvPr/>
        </p:nvSpPr>
        <p:spPr bwMode="auto">
          <a:xfrm>
            <a:off x="628650" y="48741"/>
            <a:ext cx="7886700" cy="715963"/>
          </a:xfrm>
          <a:prstGeom prst="rect">
            <a:avLst/>
          </a:prstGeom>
          <a:noFill/>
          <a:ln w="9525">
            <a:noFill/>
            <a:miter lim="800000"/>
            <a:headEnd/>
            <a:tailEnd/>
          </a:ln>
        </p:spPr>
        <p:txBody>
          <a:bodyPr lIns="45700" tIns="45700" rIns="45700" bIns="45700"/>
          <a:lstStyle/>
          <a:p>
            <a:pPr algn="ctr">
              <a:buClr>
                <a:srgbClr val="0F253F"/>
              </a:buClr>
              <a:buSzPts val="4400"/>
              <a:buFont typeface="Times New Roman" pitchFamily="18" charset="0"/>
              <a:buNone/>
            </a:pPr>
            <a:r>
              <a:rPr lang="en-US" sz="4400" b="1" u="sng" dirty="0">
                <a:solidFill>
                  <a:srgbClr val="002060"/>
                </a:solidFill>
                <a:latin typeface="Times New Roman" pitchFamily="18" charset="0"/>
                <a:cs typeface="Times New Roman" pitchFamily="18" charset="0"/>
                <a:sym typeface="Times New Roman" pitchFamily="18" charset="0"/>
              </a:rPr>
              <a:t>Experiment </a:t>
            </a:r>
            <a:r>
              <a:rPr lang="ru-RU" sz="4400" b="1" u="sng" dirty="0" smtClean="0">
                <a:solidFill>
                  <a:srgbClr val="002060"/>
                </a:solidFill>
                <a:latin typeface="Times New Roman" pitchFamily="18" charset="0"/>
                <a:cs typeface="Times New Roman" pitchFamily="18" charset="0"/>
                <a:sym typeface="Times New Roman" pitchFamily="18" charset="0"/>
              </a:rPr>
              <a:t>4</a:t>
            </a:r>
            <a:r>
              <a:rPr lang="en-US" sz="4400" b="1" u="sng" dirty="0" smtClean="0">
                <a:solidFill>
                  <a:srgbClr val="002060"/>
                </a:solidFill>
                <a:latin typeface="Times New Roman" pitchFamily="18" charset="0"/>
                <a:cs typeface="Times New Roman" pitchFamily="18" charset="0"/>
                <a:sym typeface="Times New Roman" pitchFamily="18" charset="0"/>
              </a:rPr>
              <a:t>.</a:t>
            </a:r>
            <a:endParaRPr lang="ru-RU" dirty="0">
              <a:solidFill>
                <a:srgbClr val="00206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21E07446-0D20-49E5-9F2B-2E3467395826}" type="slidenum">
              <a:rPr lang="ru-RU" sz="1800" b="1" smtClean="0">
                <a:latin typeface="Times New Roman" pitchFamily="18" charset="0"/>
                <a:cs typeface="Times New Roman" pitchFamily="18" charset="0"/>
              </a:rPr>
              <a:pPr/>
              <a:t>14</a:t>
            </a:fld>
            <a:endParaRPr lang="ru-RU" sz="1800" b="1" dirty="0">
              <a:latin typeface="Times New Roman" pitchFamily="18" charset="0"/>
              <a:cs typeface="Times New Roman" pitchFamily="18" charset="0"/>
            </a:endParaRPr>
          </a:p>
        </p:txBody>
      </p:sp>
      <p:sp>
        <p:nvSpPr>
          <p:cNvPr id="6" name="Объект 2"/>
          <p:cNvSpPr txBox="1">
            <a:spLocks/>
          </p:cNvSpPr>
          <p:nvPr/>
        </p:nvSpPr>
        <p:spPr>
          <a:xfrm>
            <a:off x="179512" y="764704"/>
            <a:ext cx="8712968" cy="1080120"/>
          </a:xfrm>
          <a:prstGeom prst="rect">
            <a:avLst/>
          </a:prstGeom>
        </p:spPr>
        <p:txBody>
          <a:bodyPr vert="horz" lIns="91440" tIns="45720" rIns="91440" bIns="45720" rtlCol="0">
            <a:normAutofit/>
          </a:bodyPr>
          <a:lstStyle/>
          <a:p>
            <a:pPr lvl="0" algn="just">
              <a:spcBef>
                <a:spcPct val="20000"/>
              </a:spcBef>
              <a:defRPr/>
            </a:pPr>
            <a:r>
              <a:rPr lang="en-US" sz="3000" b="1" dirty="0" smtClean="0">
                <a:latin typeface="Times New Roman" pitchFamily="18" charset="0"/>
                <a:cs typeface="Times New Roman" pitchFamily="18" charset="0"/>
              </a:rPr>
              <a:t>Purpose: </a:t>
            </a:r>
            <a:r>
              <a:rPr lang="en-US" sz="3000" dirty="0" smtClean="0">
                <a:latin typeface="Times New Roman" pitchFamily="18" charset="0"/>
                <a:cs typeface="Times New Roman" pitchFamily="18" charset="0"/>
              </a:rPr>
              <a:t>make a collecting lens, and compare with the performance of previous experiments.</a:t>
            </a:r>
            <a:endParaRPr kumimoji="0" lang="ru-RU" sz="3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pic>
        <p:nvPicPr>
          <p:cNvPr id="2" name="Picture 2"/>
          <p:cNvPicPr>
            <a:picLocks noChangeAspect="1" noChangeArrowheads="1"/>
          </p:cNvPicPr>
          <p:nvPr/>
        </p:nvPicPr>
        <p:blipFill>
          <a:blip r:embed="rId2" cstate="print">
            <a:lum contrast="10000"/>
          </a:blip>
          <a:srcRect/>
          <a:stretch>
            <a:fillRect/>
          </a:stretch>
        </p:blipFill>
        <p:spPr bwMode="auto">
          <a:xfrm>
            <a:off x="107504" y="1988839"/>
            <a:ext cx="4536504" cy="3753142"/>
          </a:xfrm>
          <a:prstGeom prst="rect">
            <a:avLst/>
          </a:prstGeom>
          <a:noFill/>
          <a:ln w="9525">
            <a:noFill/>
            <a:miter lim="800000"/>
            <a:headEnd/>
            <a:tailEnd/>
          </a:ln>
        </p:spPr>
      </p:pic>
      <p:sp>
        <p:nvSpPr>
          <p:cNvPr id="11" name="TextBox 10"/>
          <p:cNvSpPr txBox="1"/>
          <p:nvPr/>
        </p:nvSpPr>
        <p:spPr>
          <a:xfrm rot="19789559">
            <a:off x="2153101" y="3694677"/>
            <a:ext cx="871625" cy="374658"/>
          </a:xfrm>
          <a:prstGeom prst="rect">
            <a:avLst/>
          </a:prstGeom>
          <a:noFill/>
        </p:spPr>
        <p:txBody>
          <a:bodyPr wrap="square" rtlCol="0">
            <a:spAutoFit/>
          </a:bodyPr>
          <a:lstStyle/>
          <a:p>
            <a:r>
              <a:rPr lang="en-US" b="1" dirty="0" smtClean="0">
                <a:latin typeface="Times New Roman" pitchFamily="18" charset="0"/>
                <a:cs typeface="Times New Roman" pitchFamily="18" charset="0"/>
              </a:rPr>
              <a:t>8</a:t>
            </a:r>
            <a:r>
              <a:rPr lang="ru-RU"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sm</a:t>
            </a:r>
            <a:endParaRPr lang="ru-RU" b="1" dirty="0">
              <a:latin typeface="Times New Roman" pitchFamily="18" charset="0"/>
              <a:cs typeface="Times New Roman" pitchFamily="18" charset="0"/>
            </a:endParaRPr>
          </a:p>
        </p:txBody>
      </p:sp>
      <p:cxnSp>
        <p:nvCxnSpPr>
          <p:cNvPr id="13" name="Прямая соединительная линия 12"/>
          <p:cNvCxnSpPr/>
          <p:nvPr/>
        </p:nvCxnSpPr>
        <p:spPr>
          <a:xfrm flipV="1">
            <a:off x="1331640" y="3284984"/>
            <a:ext cx="1944216" cy="1080120"/>
          </a:xfrm>
          <a:prstGeom prst="line">
            <a:avLst/>
          </a:prstGeom>
          <a:ln w="28575">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3" cstate="print">
            <a:lum bright="-10000" contrast="-7000"/>
          </a:blip>
          <a:srcRect l="9860" t="5046" r="9129"/>
          <a:stretch>
            <a:fillRect/>
          </a:stretch>
        </p:blipFill>
        <p:spPr bwMode="auto">
          <a:xfrm>
            <a:off x="4716016" y="1988840"/>
            <a:ext cx="4392488" cy="3744416"/>
          </a:xfrm>
          <a:prstGeom prst="rect">
            <a:avLst/>
          </a:prstGeom>
          <a:noFill/>
          <a:ln w="9525">
            <a:noFill/>
            <a:miter lim="800000"/>
            <a:headEnd/>
            <a:tailEnd/>
          </a:ln>
        </p:spPr>
      </p:pic>
      <p:sp>
        <p:nvSpPr>
          <p:cNvPr id="9" name="Shape 124"/>
          <p:cNvSpPr txBox="1">
            <a:spLocks noChangeArrowheads="1"/>
          </p:cNvSpPr>
          <p:nvPr/>
        </p:nvSpPr>
        <p:spPr bwMode="auto">
          <a:xfrm>
            <a:off x="628650" y="48741"/>
            <a:ext cx="7886700" cy="715963"/>
          </a:xfrm>
          <a:prstGeom prst="rect">
            <a:avLst/>
          </a:prstGeom>
          <a:noFill/>
          <a:ln w="9525">
            <a:noFill/>
            <a:miter lim="800000"/>
            <a:headEnd/>
            <a:tailEnd/>
          </a:ln>
        </p:spPr>
        <p:txBody>
          <a:bodyPr lIns="45700" tIns="45700" rIns="45700" bIns="45700"/>
          <a:lstStyle/>
          <a:p>
            <a:pPr algn="ctr">
              <a:buClr>
                <a:srgbClr val="0F253F"/>
              </a:buClr>
              <a:buSzPts val="4400"/>
              <a:buFont typeface="Times New Roman" pitchFamily="18" charset="0"/>
              <a:buNone/>
            </a:pPr>
            <a:r>
              <a:rPr lang="en-US" sz="4400" b="1" u="sng" dirty="0">
                <a:solidFill>
                  <a:srgbClr val="002060"/>
                </a:solidFill>
                <a:latin typeface="Times New Roman" pitchFamily="18" charset="0"/>
                <a:cs typeface="Times New Roman" pitchFamily="18" charset="0"/>
                <a:sym typeface="Times New Roman" pitchFamily="18" charset="0"/>
              </a:rPr>
              <a:t>Experiment </a:t>
            </a:r>
            <a:r>
              <a:rPr lang="ru-RU" sz="4400" b="1" u="sng" dirty="0" smtClean="0">
                <a:solidFill>
                  <a:srgbClr val="002060"/>
                </a:solidFill>
                <a:latin typeface="Times New Roman" pitchFamily="18" charset="0"/>
                <a:cs typeface="Times New Roman" pitchFamily="18" charset="0"/>
                <a:sym typeface="Times New Roman" pitchFamily="18" charset="0"/>
              </a:rPr>
              <a:t>5</a:t>
            </a:r>
            <a:r>
              <a:rPr lang="en-US" sz="4400" b="1" u="sng" dirty="0" smtClean="0">
                <a:solidFill>
                  <a:srgbClr val="002060"/>
                </a:solidFill>
                <a:latin typeface="Times New Roman" pitchFamily="18" charset="0"/>
                <a:cs typeface="Times New Roman" pitchFamily="18" charset="0"/>
                <a:sym typeface="Times New Roman" pitchFamily="18" charset="0"/>
              </a:rPr>
              <a:t>.</a:t>
            </a:r>
            <a:endParaRPr lang="ru-RU" dirty="0">
              <a:solidFill>
                <a:srgbClr val="002060"/>
              </a:solidFill>
            </a:endParaRPr>
          </a:p>
        </p:txBody>
      </p:sp>
      <p:sp>
        <p:nvSpPr>
          <p:cNvPr id="81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5" name="Rectangle 3"/>
          <p:cNvSpPr>
            <a:spLocks noChangeArrowheads="1"/>
          </p:cNvSpPr>
          <p:nvPr/>
        </p:nvSpPr>
        <p:spPr bwMode="auto">
          <a:xfrm>
            <a:off x="0" y="914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Содержимое 6"/>
          <p:cNvGraphicFramePr>
            <a:graphicFrameLocks noGrp="1"/>
          </p:cNvGraphicFramePr>
          <p:nvPr>
            <p:ph idx="1"/>
          </p:nvPr>
        </p:nvGraphicFramePr>
        <p:xfrm>
          <a:off x="269776" y="908720"/>
          <a:ext cx="8604448"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Номер слайда 3"/>
          <p:cNvSpPr>
            <a:spLocks noGrp="1"/>
          </p:cNvSpPr>
          <p:nvPr>
            <p:ph type="sldNum" sz="quarter" idx="12"/>
          </p:nvPr>
        </p:nvSpPr>
        <p:spPr/>
        <p:txBody>
          <a:bodyPr/>
          <a:lstStyle/>
          <a:p>
            <a:fld id="{21E07446-0D20-49E5-9F2B-2E3467395826}" type="slidenum">
              <a:rPr lang="ru-RU" sz="1800" b="1" smtClean="0">
                <a:latin typeface="Times New Roman" pitchFamily="18" charset="0"/>
                <a:cs typeface="Times New Roman" pitchFamily="18" charset="0"/>
              </a:rPr>
              <a:pPr/>
              <a:t>15</a:t>
            </a:fld>
            <a:endParaRPr lang="ru-RU" sz="1400" b="1" dirty="0">
              <a:latin typeface="Times New Roman" pitchFamily="18" charset="0"/>
              <a:cs typeface="Times New Roman" pitchFamily="18" charset="0"/>
            </a:endParaRPr>
          </a:p>
        </p:txBody>
      </p:sp>
      <p:sp>
        <p:nvSpPr>
          <p:cNvPr id="6" name="Объект 2"/>
          <p:cNvSpPr txBox="1">
            <a:spLocks/>
          </p:cNvSpPr>
          <p:nvPr/>
        </p:nvSpPr>
        <p:spPr>
          <a:xfrm>
            <a:off x="323528" y="5517232"/>
            <a:ext cx="8568952" cy="1008112"/>
          </a:xfrm>
          <a:prstGeom prst="rect">
            <a:avLst/>
          </a:prstGeom>
        </p:spPr>
        <p:txBody>
          <a:bodyPr vert="horz" lIns="91440" tIns="45720" rIns="91440" bIns="45720" rtlCol="0">
            <a:normAutofit/>
          </a:bodyPr>
          <a:lstStyle/>
          <a:p>
            <a:pPr lvl="0" algn="just">
              <a:spcBef>
                <a:spcPct val="20000"/>
              </a:spcBef>
              <a:defRPr/>
            </a:pPr>
            <a:r>
              <a:rPr lang="en-US" sz="2800" b="1" dirty="0" smtClean="0">
                <a:latin typeface="Times New Roman" pitchFamily="18" charset="0"/>
                <a:cs typeface="Times New Roman" pitchFamily="18" charset="0"/>
              </a:rPr>
              <a:t>Conclusion: </a:t>
            </a:r>
            <a:r>
              <a:rPr lang="en-US" sz="2800" dirty="0" smtClean="0">
                <a:latin typeface="Times New Roman" pitchFamily="18" charset="0"/>
                <a:cs typeface="Times New Roman" pitchFamily="18" charset="0"/>
              </a:rPr>
              <a:t>using a homemade lens, you can light a fire, but for a longer period of time.</a:t>
            </a:r>
            <a:endParaRPr kumimoji="0" lang="ru-RU" sz="280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sp>
        <p:nvSpPr>
          <p:cNvPr id="8" name="Shape 124"/>
          <p:cNvSpPr txBox="1">
            <a:spLocks noChangeArrowheads="1"/>
          </p:cNvSpPr>
          <p:nvPr/>
        </p:nvSpPr>
        <p:spPr bwMode="auto">
          <a:xfrm>
            <a:off x="628650" y="48741"/>
            <a:ext cx="7886700" cy="715963"/>
          </a:xfrm>
          <a:prstGeom prst="rect">
            <a:avLst/>
          </a:prstGeom>
          <a:noFill/>
          <a:ln w="9525">
            <a:noFill/>
            <a:miter lim="800000"/>
            <a:headEnd/>
            <a:tailEnd/>
          </a:ln>
        </p:spPr>
        <p:txBody>
          <a:bodyPr lIns="45700" tIns="45700" rIns="45700" bIns="45700"/>
          <a:lstStyle/>
          <a:p>
            <a:pPr algn="ctr">
              <a:buClr>
                <a:srgbClr val="0F253F"/>
              </a:buClr>
              <a:buSzPts val="4400"/>
              <a:buFont typeface="Times New Roman" pitchFamily="18" charset="0"/>
              <a:buNone/>
            </a:pPr>
            <a:r>
              <a:rPr lang="en-US" sz="4400" b="1" u="sng" dirty="0">
                <a:solidFill>
                  <a:srgbClr val="002060"/>
                </a:solidFill>
                <a:latin typeface="Times New Roman" pitchFamily="18" charset="0"/>
                <a:cs typeface="Times New Roman" pitchFamily="18" charset="0"/>
                <a:sym typeface="Times New Roman" pitchFamily="18" charset="0"/>
              </a:rPr>
              <a:t>Experiment </a:t>
            </a:r>
            <a:r>
              <a:rPr lang="ru-RU" sz="4400" b="1" u="sng" dirty="0" smtClean="0">
                <a:solidFill>
                  <a:srgbClr val="002060"/>
                </a:solidFill>
                <a:latin typeface="Times New Roman" pitchFamily="18" charset="0"/>
                <a:cs typeface="Times New Roman" pitchFamily="18" charset="0"/>
                <a:sym typeface="Times New Roman" pitchFamily="18" charset="0"/>
              </a:rPr>
              <a:t>5</a:t>
            </a:r>
            <a:r>
              <a:rPr lang="en-US" sz="4400" b="1" u="sng" dirty="0" smtClean="0">
                <a:solidFill>
                  <a:srgbClr val="002060"/>
                </a:solidFill>
                <a:latin typeface="Times New Roman" pitchFamily="18" charset="0"/>
                <a:cs typeface="Times New Roman" pitchFamily="18" charset="0"/>
                <a:sym typeface="Times New Roman" pitchFamily="18" charset="0"/>
              </a:rPr>
              <a:t>.</a:t>
            </a:r>
            <a:endParaRPr lang="ru-RU" dirty="0">
              <a:solidFill>
                <a:srgbClr val="00206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21E07446-0D20-49E5-9F2B-2E3467395826}" type="slidenum">
              <a:rPr lang="ru-RU" sz="1800" b="1" smtClean="0">
                <a:latin typeface="Times New Roman" pitchFamily="18" charset="0"/>
                <a:cs typeface="Times New Roman" pitchFamily="18" charset="0"/>
              </a:rPr>
              <a:pPr/>
              <a:t>16</a:t>
            </a:fld>
            <a:endParaRPr lang="ru-RU" sz="1800" b="1" dirty="0">
              <a:latin typeface="Times New Roman" pitchFamily="18" charset="0"/>
              <a:cs typeface="Times New Roman" pitchFamily="18" charset="0"/>
            </a:endParaRPr>
          </a:p>
        </p:txBody>
      </p:sp>
      <p:sp>
        <p:nvSpPr>
          <p:cNvPr id="7" name="Объект 2"/>
          <p:cNvSpPr txBox="1">
            <a:spLocks/>
          </p:cNvSpPr>
          <p:nvPr/>
        </p:nvSpPr>
        <p:spPr>
          <a:xfrm>
            <a:off x="179512" y="692696"/>
            <a:ext cx="8784976" cy="1080120"/>
          </a:xfrm>
          <a:prstGeom prst="rect">
            <a:avLst/>
          </a:prstGeom>
        </p:spPr>
        <p:txBody>
          <a:bodyPr vert="horz" lIns="91440" tIns="45720" rIns="91440" bIns="45720" rtlCol="0">
            <a:normAutofit/>
          </a:bodyPr>
          <a:lstStyle/>
          <a:p>
            <a:pPr lvl="0" algn="just">
              <a:spcBef>
                <a:spcPct val="20000"/>
              </a:spcBef>
              <a:defRPr/>
            </a:pPr>
            <a:r>
              <a:rPr lang="en-US" sz="2800" b="1" dirty="0" smtClean="0">
                <a:latin typeface="Times New Roman" pitchFamily="18" charset="0"/>
                <a:cs typeface="Times New Roman" pitchFamily="18" charset="0"/>
              </a:rPr>
              <a:t>Purpose:</a:t>
            </a:r>
            <a:r>
              <a:rPr kumimoji="0" lang="ru-RU" sz="2700" b="0" i="0" strike="noStrike" kern="1200" cap="none" spc="0" normalizeH="0" baseline="0" noProof="0" dirty="0" smtClean="0">
                <a:ln>
                  <a:noFill/>
                </a:ln>
                <a:solidFill>
                  <a:schemeClr val="tx1"/>
                </a:solidFill>
                <a:effectLst/>
                <a:uLnTx/>
                <a:uFillTx/>
                <a:latin typeface="+mn-lt"/>
                <a:ea typeface="+mn-ea"/>
                <a:cs typeface="+mn-cs"/>
              </a:rPr>
              <a:t> </a:t>
            </a:r>
            <a:r>
              <a:rPr lang="en-US" sz="2700" dirty="0" smtClean="0">
                <a:latin typeface="Times New Roman" pitchFamily="18" charset="0"/>
                <a:cs typeface="Times New Roman" pitchFamily="18" charset="0"/>
              </a:rPr>
              <a:t>measure the time of fire from a different tinder.</a:t>
            </a:r>
            <a:endParaRPr kumimoji="0" lang="ru-RU" sz="27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graphicFrame>
        <p:nvGraphicFramePr>
          <p:cNvPr id="8" name="Таблица 7"/>
          <p:cNvGraphicFramePr>
            <a:graphicFrameLocks noGrp="1"/>
          </p:cNvGraphicFramePr>
          <p:nvPr/>
        </p:nvGraphicFramePr>
        <p:xfrm>
          <a:off x="107504" y="1268760"/>
          <a:ext cx="6192688" cy="3878312"/>
        </p:xfrm>
        <a:graphic>
          <a:graphicData uri="http://schemas.openxmlformats.org/drawingml/2006/table">
            <a:tbl>
              <a:tblPr firstRow="1" bandRow="1">
                <a:tableStyleId>{5C22544A-7EE6-4342-B048-85BDC9FD1C3A}</a:tableStyleId>
              </a:tblPr>
              <a:tblGrid>
                <a:gridCol w="1368152"/>
                <a:gridCol w="1728192"/>
                <a:gridCol w="1872208"/>
                <a:gridCol w="1224136"/>
              </a:tblGrid>
              <a:tr h="914696">
                <a:tc>
                  <a:txBody>
                    <a:bodyPr/>
                    <a:lstStyle/>
                    <a:p>
                      <a:pPr algn="ctr"/>
                      <a:r>
                        <a:rPr lang="en-US" sz="2200" dirty="0" smtClean="0">
                          <a:latin typeface="Times New Roman" pitchFamily="18" charset="0"/>
                          <a:cs typeface="Times New Roman" pitchFamily="18" charset="0"/>
                        </a:rPr>
                        <a:t>Sample</a:t>
                      </a:r>
                      <a:endParaRPr lang="ru-RU" sz="2200" dirty="0">
                        <a:latin typeface="Times New Roman" pitchFamily="18" charset="0"/>
                        <a:cs typeface="Times New Roman" pitchFamily="18" charset="0"/>
                      </a:endParaRPr>
                    </a:p>
                  </a:txBody>
                  <a:tcPr/>
                </a:tc>
                <a:tc>
                  <a:txBody>
                    <a:bodyPr/>
                    <a:lstStyle/>
                    <a:p>
                      <a:pPr algn="ctr"/>
                      <a:r>
                        <a:rPr lang="en-US" sz="2200" dirty="0" smtClean="0">
                          <a:latin typeface="Times New Roman" pitchFamily="18" charset="0"/>
                          <a:cs typeface="Times New Roman" pitchFamily="18" charset="0"/>
                        </a:rPr>
                        <a:t>Theoretical value of the temperature</a:t>
                      </a:r>
                      <a:r>
                        <a:rPr lang="ru-RU" sz="2200" dirty="0" smtClean="0">
                          <a:latin typeface="Times New Roman" pitchFamily="18" charset="0"/>
                          <a:cs typeface="Times New Roman" pitchFamily="18" charset="0"/>
                        </a:rPr>
                        <a:t> </a:t>
                      </a:r>
                      <a:r>
                        <a:rPr lang="ru-RU" sz="2200" b="1" i="0" kern="1200" dirty="0" smtClean="0">
                          <a:solidFill>
                            <a:schemeClr val="lt1"/>
                          </a:solidFill>
                          <a:latin typeface="Times New Roman" pitchFamily="18" charset="0"/>
                          <a:ea typeface="+mn-ea"/>
                          <a:cs typeface="Times New Roman" pitchFamily="18" charset="0"/>
                        </a:rPr>
                        <a:t>°С</a:t>
                      </a:r>
                      <a:endParaRPr lang="ru-RU" sz="2200" dirty="0">
                        <a:latin typeface="Times New Roman" pitchFamily="18" charset="0"/>
                        <a:cs typeface="Times New Roman" pitchFamily="18" charset="0"/>
                      </a:endParaRPr>
                    </a:p>
                  </a:txBody>
                  <a:tcPr/>
                </a:tc>
                <a:tc>
                  <a:txBody>
                    <a:bodyPr/>
                    <a:lstStyle/>
                    <a:p>
                      <a:pPr algn="ctr"/>
                      <a:r>
                        <a:rPr lang="en-US" sz="2200" dirty="0" smtClean="0">
                          <a:latin typeface="Times New Roman" pitchFamily="18" charset="0"/>
                          <a:cs typeface="Times New Roman" pitchFamily="18" charset="0"/>
                        </a:rPr>
                        <a:t>Experimental value of the temperature</a:t>
                      </a:r>
                      <a:r>
                        <a:rPr lang="ru-RU" sz="2200" dirty="0" smtClean="0">
                          <a:latin typeface="Times New Roman" pitchFamily="18" charset="0"/>
                          <a:cs typeface="Times New Roman" pitchFamily="18" charset="0"/>
                        </a:rPr>
                        <a:t>, </a:t>
                      </a:r>
                      <a:r>
                        <a:rPr lang="ru-RU" sz="2200" b="1" i="0" kern="1200" dirty="0" smtClean="0">
                          <a:solidFill>
                            <a:schemeClr val="lt1"/>
                          </a:solidFill>
                          <a:latin typeface="Times New Roman" pitchFamily="18" charset="0"/>
                          <a:ea typeface="+mn-ea"/>
                          <a:cs typeface="Times New Roman" pitchFamily="18" charset="0"/>
                        </a:rPr>
                        <a:t>°С</a:t>
                      </a:r>
                      <a:endParaRPr lang="ru-RU" sz="2200" dirty="0">
                        <a:latin typeface="Times New Roman" pitchFamily="18" charset="0"/>
                        <a:cs typeface="Times New Roman" pitchFamily="18" charset="0"/>
                      </a:endParaRPr>
                    </a:p>
                  </a:txBody>
                  <a:tcPr/>
                </a:tc>
                <a:tc>
                  <a:txBody>
                    <a:bodyPr/>
                    <a:lstStyle/>
                    <a:p>
                      <a:pPr algn="ctr"/>
                      <a:r>
                        <a:rPr lang="en-US" sz="2200" dirty="0" smtClean="0">
                          <a:latin typeface="Times New Roman" pitchFamily="18" charset="0"/>
                          <a:cs typeface="Times New Roman" pitchFamily="18" charset="0"/>
                        </a:rPr>
                        <a:t>Time</a:t>
                      </a:r>
                      <a:r>
                        <a:rPr lang="ru-RU" sz="22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s</a:t>
                      </a:r>
                      <a:endParaRPr lang="ru-RU" sz="2200" dirty="0">
                        <a:latin typeface="Times New Roman" pitchFamily="18" charset="0"/>
                        <a:cs typeface="Times New Roman" pitchFamily="18" charset="0"/>
                      </a:endParaRPr>
                    </a:p>
                  </a:txBody>
                  <a:tcPr/>
                </a:tc>
              </a:tr>
              <a:tr h="4939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rPr>
                        <a:t>Dry leaves</a:t>
                      </a:r>
                      <a:endParaRPr kumimoji="0" lang="ru-RU" sz="2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75</a:t>
                      </a:r>
                    </a:p>
                  </a:txBody>
                  <a:tcPr anchor="ctr"/>
                </a:tc>
                <a:tc>
                  <a:txBody>
                    <a:bodyPr/>
                    <a:lstStyle/>
                    <a:p>
                      <a:pPr algn="ctr"/>
                      <a:r>
                        <a:rPr lang="en-US" sz="2100" dirty="0" smtClean="0">
                          <a:latin typeface="Times New Roman" pitchFamily="18" charset="0"/>
                          <a:cs typeface="Times New Roman" pitchFamily="18" charset="0"/>
                        </a:rPr>
                        <a:t>76</a:t>
                      </a:r>
                      <a:r>
                        <a:rPr lang="ru-RU" sz="2100" dirty="0" smtClean="0">
                          <a:latin typeface="Times New Roman" pitchFamily="18" charset="0"/>
                          <a:cs typeface="Times New Roman" pitchFamily="18" charset="0"/>
                        </a:rPr>
                        <a:t>,6 </a:t>
                      </a:r>
                      <a:r>
                        <a:rPr lang="ru-RU" sz="2000" b="0" i="0" kern="1200" dirty="0" smtClean="0">
                          <a:solidFill>
                            <a:schemeClr val="dk1"/>
                          </a:solidFill>
                          <a:latin typeface="Times New Roman" pitchFamily="18" charset="0"/>
                          <a:ea typeface="+mn-ea"/>
                          <a:cs typeface="Times New Roman" pitchFamily="18" charset="0"/>
                        </a:rPr>
                        <a:t>± 0,1</a:t>
                      </a:r>
                      <a:endParaRPr lang="ru-RU" sz="2100" dirty="0">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100" dirty="0" smtClean="0">
                          <a:latin typeface="Times New Roman" pitchFamily="18" charset="0"/>
                          <a:cs typeface="Times New Roman" pitchFamily="18" charset="0"/>
                        </a:rPr>
                        <a:t>5,1 </a:t>
                      </a:r>
                      <a:r>
                        <a:rPr lang="ru-RU" sz="2000" b="0" i="0" kern="1200" dirty="0" smtClean="0">
                          <a:solidFill>
                            <a:schemeClr val="dk1"/>
                          </a:solidFill>
                          <a:latin typeface="Times New Roman" pitchFamily="18" charset="0"/>
                          <a:ea typeface="+mn-ea"/>
                          <a:cs typeface="Times New Roman" pitchFamily="18" charset="0"/>
                        </a:rPr>
                        <a:t>±0,1</a:t>
                      </a:r>
                      <a:endParaRPr lang="ru-RU" sz="2100" dirty="0">
                        <a:latin typeface="Times New Roman" pitchFamily="18" charset="0"/>
                        <a:cs typeface="Times New Roman" pitchFamily="18" charset="0"/>
                      </a:endParaRPr>
                    </a:p>
                  </a:txBody>
                  <a:tcPr anchor="ctr"/>
                </a:tc>
              </a:tr>
              <a:tr h="493936">
                <a:tc>
                  <a:txBody>
                    <a:bodyPr/>
                    <a:lstStyle/>
                    <a:p>
                      <a:pPr algn="ctr"/>
                      <a:r>
                        <a:rPr lang="en-US" sz="2100" dirty="0" smtClean="0">
                          <a:latin typeface="Times New Roman" pitchFamily="18" charset="0"/>
                          <a:cs typeface="Times New Roman" pitchFamily="18" charset="0"/>
                        </a:rPr>
                        <a:t>Birch bark</a:t>
                      </a:r>
                      <a:endParaRPr lang="ru-RU" sz="2100" dirty="0">
                        <a:latin typeface="Times New Roman" pitchFamily="18" charset="0"/>
                        <a:cs typeface="Times New Roman" pitchFamily="18" charset="0"/>
                      </a:endParaRPr>
                    </a:p>
                  </a:txBody>
                  <a:tcPr anchor="ctr"/>
                </a:tc>
                <a:tc>
                  <a:txBody>
                    <a:bodyPr/>
                    <a:lstStyle/>
                    <a:p>
                      <a:pPr algn="ctr"/>
                      <a:r>
                        <a:rPr lang="ru-RU" sz="2100" dirty="0" smtClean="0">
                          <a:latin typeface="Times New Roman" pitchFamily="18" charset="0"/>
                          <a:cs typeface="Times New Roman" pitchFamily="18" charset="0"/>
                        </a:rPr>
                        <a:t>90</a:t>
                      </a:r>
                      <a:endParaRPr lang="ru-RU" sz="2100" dirty="0">
                        <a:latin typeface="Times New Roman" pitchFamily="18" charset="0"/>
                        <a:cs typeface="Times New Roman" pitchFamily="18" charset="0"/>
                      </a:endParaRPr>
                    </a:p>
                  </a:txBody>
                  <a:tcPr anchor="ctr"/>
                </a:tc>
                <a:tc>
                  <a:txBody>
                    <a:bodyPr/>
                    <a:lstStyle/>
                    <a:p>
                      <a:pPr algn="ctr"/>
                      <a:r>
                        <a:rPr lang="ru-RU" sz="2100" dirty="0" smtClean="0">
                          <a:latin typeface="Times New Roman" pitchFamily="18" charset="0"/>
                          <a:cs typeface="Times New Roman" pitchFamily="18" charset="0"/>
                        </a:rPr>
                        <a:t>90,1</a:t>
                      </a:r>
                      <a:r>
                        <a:rPr lang="ru-RU" sz="2000" b="0" i="0" kern="1200" dirty="0" smtClean="0">
                          <a:solidFill>
                            <a:schemeClr val="dk1"/>
                          </a:solidFill>
                          <a:latin typeface="Times New Roman" pitchFamily="18" charset="0"/>
                          <a:ea typeface="+mn-ea"/>
                          <a:cs typeface="Times New Roman" pitchFamily="18" charset="0"/>
                        </a:rPr>
                        <a:t>± 0,1</a:t>
                      </a:r>
                      <a:endParaRPr lang="ru-RU" sz="2100" dirty="0">
                        <a:latin typeface="Times New Roman" pitchFamily="18" charset="0"/>
                        <a:cs typeface="Times New Roman" pitchFamily="18" charset="0"/>
                      </a:endParaRPr>
                    </a:p>
                  </a:txBody>
                  <a:tcPr anchor="ctr"/>
                </a:tc>
                <a:tc>
                  <a:txBody>
                    <a:bodyPr/>
                    <a:lstStyle/>
                    <a:p>
                      <a:pPr algn="ctr"/>
                      <a:r>
                        <a:rPr lang="ru-RU" sz="2100" dirty="0" smtClean="0">
                          <a:latin typeface="Times New Roman" pitchFamily="18" charset="0"/>
                          <a:cs typeface="Times New Roman" pitchFamily="18" charset="0"/>
                        </a:rPr>
                        <a:t>6,3 </a:t>
                      </a:r>
                      <a:r>
                        <a:rPr lang="ru-RU" sz="2000" b="0" i="0" kern="1200" dirty="0" smtClean="0">
                          <a:solidFill>
                            <a:schemeClr val="dk1"/>
                          </a:solidFill>
                          <a:latin typeface="Times New Roman" pitchFamily="18" charset="0"/>
                          <a:ea typeface="+mn-ea"/>
                          <a:cs typeface="Times New Roman" pitchFamily="18" charset="0"/>
                        </a:rPr>
                        <a:t>±0,1</a:t>
                      </a:r>
                      <a:endParaRPr lang="ru-RU" sz="2100" dirty="0">
                        <a:latin typeface="Times New Roman" pitchFamily="18" charset="0"/>
                        <a:cs typeface="Times New Roman" pitchFamily="18" charset="0"/>
                      </a:endParaRPr>
                    </a:p>
                  </a:txBody>
                  <a:tcPr anchor="ctr"/>
                </a:tc>
              </a:tr>
              <a:tr h="493936">
                <a:tc>
                  <a:txBody>
                    <a:bodyPr/>
                    <a:lstStyle/>
                    <a:p>
                      <a:pPr algn="ctr"/>
                      <a:r>
                        <a:rPr lang="en-US" sz="2100" dirty="0" smtClean="0">
                          <a:latin typeface="Times New Roman" pitchFamily="18" charset="0"/>
                          <a:cs typeface="Times New Roman" pitchFamily="18" charset="0"/>
                        </a:rPr>
                        <a:t>Napkin</a:t>
                      </a:r>
                      <a:endParaRPr lang="ru-RU" sz="2100" dirty="0">
                        <a:latin typeface="Times New Roman" pitchFamily="18" charset="0"/>
                        <a:cs typeface="Times New Roman" pitchFamily="18" charset="0"/>
                      </a:endParaRPr>
                    </a:p>
                  </a:txBody>
                  <a:tcPr anchor="ctr"/>
                </a:tc>
                <a:tc>
                  <a:txBody>
                    <a:bodyPr/>
                    <a:lstStyle/>
                    <a:p>
                      <a:pPr algn="ctr"/>
                      <a:r>
                        <a:rPr lang="ru-RU" sz="2100" dirty="0" smtClean="0">
                          <a:latin typeface="Times New Roman" pitchFamily="18" charset="0"/>
                          <a:cs typeface="Times New Roman" pitchFamily="18" charset="0"/>
                        </a:rPr>
                        <a:t>133</a:t>
                      </a:r>
                      <a:endParaRPr lang="ru-RU" sz="2100" dirty="0">
                        <a:latin typeface="Times New Roman" pitchFamily="18" charset="0"/>
                        <a:cs typeface="Times New Roman" pitchFamily="18" charset="0"/>
                      </a:endParaRPr>
                    </a:p>
                  </a:txBody>
                  <a:tcPr anchor="ctr"/>
                </a:tc>
                <a:tc>
                  <a:txBody>
                    <a:bodyPr/>
                    <a:lstStyle/>
                    <a:p>
                      <a:pPr algn="ctr"/>
                      <a:r>
                        <a:rPr lang="ru-RU" sz="2100" dirty="0" smtClean="0">
                          <a:latin typeface="Times New Roman" pitchFamily="18" charset="0"/>
                          <a:cs typeface="Times New Roman" pitchFamily="18" charset="0"/>
                        </a:rPr>
                        <a:t>1</a:t>
                      </a:r>
                      <a:r>
                        <a:rPr lang="en-US" sz="2100" dirty="0" smtClean="0">
                          <a:latin typeface="Times New Roman" pitchFamily="18" charset="0"/>
                          <a:cs typeface="Times New Roman" pitchFamily="18" charset="0"/>
                        </a:rPr>
                        <a:t>32</a:t>
                      </a:r>
                      <a:r>
                        <a:rPr lang="ru-RU" sz="2100" dirty="0" smtClean="0">
                          <a:latin typeface="Times New Roman" pitchFamily="18" charset="0"/>
                          <a:cs typeface="Times New Roman" pitchFamily="18" charset="0"/>
                        </a:rPr>
                        <a:t>,1 </a:t>
                      </a:r>
                      <a:r>
                        <a:rPr lang="ru-RU" sz="2000" b="0" i="0" kern="1200" dirty="0" smtClean="0">
                          <a:solidFill>
                            <a:schemeClr val="dk1"/>
                          </a:solidFill>
                          <a:latin typeface="Times New Roman" pitchFamily="18" charset="0"/>
                          <a:ea typeface="+mn-ea"/>
                          <a:cs typeface="Times New Roman" pitchFamily="18" charset="0"/>
                        </a:rPr>
                        <a:t>± 0,1</a:t>
                      </a:r>
                      <a:endParaRPr lang="ru-RU" sz="2100" dirty="0">
                        <a:latin typeface="Times New Roman" pitchFamily="18" charset="0"/>
                        <a:cs typeface="Times New Roman" pitchFamily="18" charset="0"/>
                      </a:endParaRPr>
                    </a:p>
                  </a:txBody>
                  <a:tcPr anchor="ctr"/>
                </a:tc>
                <a:tc>
                  <a:txBody>
                    <a:bodyPr/>
                    <a:lstStyle/>
                    <a:p>
                      <a:pPr algn="ctr"/>
                      <a:r>
                        <a:rPr lang="ru-RU" sz="2100" dirty="0" smtClean="0">
                          <a:latin typeface="Times New Roman" pitchFamily="18" charset="0"/>
                          <a:cs typeface="Times New Roman" pitchFamily="18" charset="0"/>
                        </a:rPr>
                        <a:t>23,3 </a:t>
                      </a:r>
                      <a:r>
                        <a:rPr lang="ru-RU" sz="2000" b="0" i="0" kern="1200" dirty="0" smtClean="0">
                          <a:solidFill>
                            <a:schemeClr val="dk1"/>
                          </a:solidFill>
                          <a:latin typeface="Times New Roman" pitchFamily="18" charset="0"/>
                          <a:ea typeface="+mn-ea"/>
                          <a:cs typeface="Times New Roman" pitchFamily="18" charset="0"/>
                        </a:rPr>
                        <a:t>±0,1</a:t>
                      </a:r>
                      <a:endParaRPr lang="ru-RU" sz="2100" dirty="0" smtClean="0">
                        <a:latin typeface="Times New Roman" pitchFamily="18" charset="0"/>
                        <a:cs typeface="Times New Roman" pitchFamily="18" charset="0"/>
                      </a:endParaRPr>
                    </a:p>
                  </a:txBody>
                  <a:tcPr anchor="ctr"/>
                </a:tc>
              </a:tr>
              <a:tr h="470008">
                <a:tc>
                  <a:txBody>
                    <a:bodyPr/>
                    <a:lstStyle/>
                    <a:p>
                      <a:pPr algn="ctr"/>
                      <a:r>
                        <a:rPr lang="en-US" sz="2100" dirty="0" smtClean="0">
                          <a:latin typeface="Times New Roman" pitchFamily="18" charset="0"/>
                          <a:cs typeface="Times New Roman" pitchFamily="18" charset="0"/>
                        </a:rPr>
                        <a:t>Match</a:t>
                      </a:r>
                      <a:endParaRPr lang="ru-RU" sz="2100" dirty="0">
                        <a:latin typeface="Times New Roman" pitchFamily="18" charset="0"/>
                        <a:cs typeface="Times New Roman" pitchFamily="18" charset="0"/>
                      </a:endParaRPr>
                    </a:p>
                  </a:txBody>
                  <a:tcPr anchor="ctr"/>
                </a:tc>
                <a:tc>
                  <a:txBody>
                    <a:bodyPr/>
                    <a:lstStyle/>
                    <a:p>
                      <a:pPr algn="ctr"/>
                      <a:r>
                        <a:rPr lang="ru-RU" sz="2100" dirty="0" smtClean="0">
                          <a:latin typeface="Times New Roman" pitchFamily="18" charset="0"/>
                          <a:cs typeface="Times New Roman" pitchFamily="18" charset="0"/>
                        </a:rPr>
                        <a:t>95</a:t>
                      </a:r>
                      <a:endParaRPr lang="ru-RU" sz="2100" dirty="0">
                        <a:latin typeface="Times New Roman" pitchFamily="18" charset="0"/>
                        <a:cs typeface="Times New Roman" pitchFamily="18" charset="0"/>
                      </a:endParaRPr>
                    </a:p>
                  </a:txBody>
                  <a:tcPr anchor="ctr"/>
                </a:tc>
                <a:tc>
                  <a:txBody>
                    <a:bodyPr/>
                    <a:lstStyle/>
                    <a:p>
                      <a:pPr algn="ctr"/>
                      <a:r>
                        <a:rPr lang="ru-RU" sz="2100" dirty="0" smtClean="0">
                          <a:latin typeface="Times New Roman" pitchFamily="18" charset="0"/>
                          <a:cs typeface="Times New Roman" pitchFamily="18" charset="0"/>
                        </a:rPr>
                        <a:t>94,9 </a:t>
                      </a:r>
                      <a:r>
                        <a:rPr lang="ru-RU" sz="2000" b="0" i="0" kern="1200" dirty="0" smtClean="0">
                          <a:solidFill>
                            <a:schemeClr val="dk1"/>
                          </a:solidFill>
                          <a:latin typeface="Times New Roman" pitchFamily="18" charset="0"/>
                          <a:ea typeface="+mn-ea"/>
                          <a:cs typeface="Times New Roman" pitchFamily="18" charset="0"/>
                        </a:rPr>
                        <a:t>± 0,1</a:t>
                      </a:r>
                      <a:endParaRPr lang="ru-RU" sz="2100" dirty="0">
                        <a:latin typeface="Times New Roman" pitchFamily="18" charset="0"/>
                        <a:cs typeface="Times New Roman" pitchFamily="18" charset="0"/>
                      </a:endParaRPr>
                    </a:p>
                  </a:txBody>
                  <a:tcPr anchor="ctr"/>
                </a:tc>
                <a:tc>
                  <a:txBody>
                    <a:bodyPr/>
                    <a:lstStyle/>
                    <a:p>
                      <a:pPr algn="ctr"/>
                      <a:r>
                        <a:rPr lang="ru-RU" sz="2100" dirty="0" smtClean="0">
                          <a:latin typeface="Times New Roman" pitchFamily="18" charset="0"/>
                          <a:cs typeface="Times New Roman" pitchFamily="18" charset="0"/>
                        </a:rPr>
                        <a:t>12,</a:t>
                      </a:r>
                      <a:r>
                        <a:rPr lang="en-US" sz="2100" dirty="0" smtClean="0">
                          <a:latin typeface="Times New Roman" pitchFamily="18" charset="0"/>
                          <a:cs typeface="Times New Roman" pitchFamily="18" charset="0"/>
                        </a:rPr>
                        <a:t>1</a:t>
                      </a:r>
                      <a:r>
                        <a:rPr lang="ru-RU" sz="2100" dirty="0" smtClean="0">
                          <a:latin typeface="Times New Roman" pitchFamily="18" charset="0"/>
                          <a:cs typeface="Times New Roman" pitchFamily="18" charset="0"/>
                        </a:rPr>
                        <a:t> </a:t>
                      </a:r>
                      <a:r>
                        <a:rPr lang="ru-RU" sz="2000" b="0" i="0" kern="1200" dirty="0" smtClean="0">
                          <a:solidFill>
                            <a:schemeClr val="dk1"/>
                          </a:solidFill>
                          <a:latin typeface="Times New Roman" pitchFamily="18" charset="0"/>
                          <a:ea typeface="+mn-ea"/>
                          <a:cs typeface="Times New Roman" pitchFamily="18" charset="0"/>
                        </a:rPr>
                        <a:t>±0,1</a:t>
                      </a:r>
                      <a:endParaRPr lang="ru-RU" sz="2100" dirty="0" smtClean="0">
                        <a:latin typeface="Times New Roman" pitchFamily="18" charset="0"/>
                        <a:cs typeface="Times New Roman" pitchFamily="18" charset="0"/>
                      </a:endParaRPr>
                    </a:p>
                  </a:txBody>
                  <a:tcPr anchor="ctr"/>
                </a:tc>
              </a:tr>
              <a:tr h="493936">
                <a:tc>
                  <a:txBody>
                    <a:bodyPr/>
                    <a:lstStyle/>
                    <a:p>
                      <a:pPr algn="ctr"/>
                      <a:r>
                        <a:rPr lang="en-US" sz="2100" dirty="0" smtClean="0">
                          <a:latin typeface="Times New Roman" pitchFamily="18" charset="0"/>
                          <a:cs typeface="Times New Roman" pitchFamily="18" charset="0"/>
                        </a:rPr>
                        <a:t>Fir needles</a:t>
                      </a:r>
                      <a:endParaRPr lang="ru-RU" sz="2100" dirty="0">
                        <a:latin typeface="Times New Roman" pitchFamily="18" charset="0"/>
                        <a:cs typeface="Times New Roman" pitchFamily="18" charset="0"/>
                      </a:endParaRPr>
                    </a:p>
                  </a:txBody>
                  <a:tcPr anchor="ctr"/>
                </a:tc>
                <a:tc>
                  <a:txBody>
                    <a:bodyPr/>
                    <a:lstStyle/>
                    <a:p>
                      <a:pPr algn="ctr"/>
                      <a:r>
                        <a:rPr lang="ru-RU" sz="2100" dirty="0" smtClean="0">
                          <a:latin typeface="Times New Roman" pitchFamily="18" charset="0"/>
                          <a:cs typeface="Times New Roman" pitchFamily="18" charset="0"/>
                        </a:rPr>
                        <a:t>113</a:t>
                      </a:r>
                      <a:endParaRPr lang="ru-RU" sz="2100" dirty="0">
                        <a:latin typeface="Times New Roman" pitchFamily="18" charset="0"/>
                        <a:cs typeface="Times New Roman" pitchFamily="18" charset="0"/>
                      </a:endParaRPr>
                    </a:p>
                  </a:txBody>
                  <a:tcPr anchor="ctr"/>
                </a:tc>
                <a:tc>
                  <a:txBody>
                    <a:bodyPr/>
                    <a:lstStyle/>
                    <a:p>
                      <a:pPr algn="ctr"/>
                      <a:r>
                        <a:rPr lang="ru-RU" sz="2100" dirty="0" smtClean="0">
                          <a:latin typeface="Times New Roman" pitchFamily="18" charset="0"/>
                          <a:cs typeface="Times New Roman" pitchFamily="18" charset="0"/>
                        </a:rPr>
                        <a:t>113,4 </a:t>
                      </a:r>
                      <a:r>
                        <a:rPr lang="ru-RU" sz="2000" b="0" i="0" kern="1200" dirty="0" smtClean="0">
                          <a:solidFill>
                            <a:schemeClr val="dk1"/>
                          </a:solidFill>
                          <a:latin typeface="Times New Roman" pitchFamily="18" charset="0"/>
                          <a:ea typeface="+mn-ea"/>
                          <a:cs typeface="Times New Roman" pitchFamily="18" charset="0"/>
                        </a:rPr>
                        <a:t>± 0,1</a:t>
                      </a:r>
                      <a:endParaRPr lang="ru-RU" sz="2100" dirty="0">
                        <a:latin typeface="Times New Roman" pitchFamily="18" charset="0"/>
                        <a:cs typeface="Times New Roman" pitchFamily="18" charset="0"/>
                      </a:endParaRPr>
                    </a:p>
                  </a:txBody>
                  <a:tcPr anchor="ctr"/>
                </a:tc>
                <a:tc>
                  <a:txBody>
                    <a:bodyPr/>
                    <a:lstStyle/>
                    <a:p>
                      <a:pPr algn="ctr"/>
                      <a:r>
                        <a:rPr lang="ru-RU" sz="2100" dirty="0" smtClean="0">
                          <a:latin typeface="Times New Roman" pitchFamily="18" charset="0"/>
                          <a:cs typeface="Times New Roman" pitchFamily="18" charset="0"/>
                        </a:rPr>
                        <a:t>16,9 </a:t>
                      </a:r>
                      <a:r>
                        <a:rPr lang="ru-RU" sz="2000" b="0" i="0" kern="1200" dirty="0" smtClean="0">
                          <a:solidFill>
                            <a:schemeClr val="dk1"/>
                          </a:solidFill>
                          <a:latin typeface="Times New Roman" pitchFamily="18" charset="0"/>
                          <a:ea typeface="+mn-ea"/>
                          <a:cs typeface="Times New Roman" pitchFamily="18" charset="0"/>
                        </a:rPr>
                        <a:t>±0,1</a:t>
                      </a:r>
                      <a:endParaRPr lang="ru-RU" sz="2000" dirty="0" smtClean="0">
                        <a:latin typeface="Times New Roman" pitchFamily="18" charset="0"/>
                        <a:cs typeface="Times New Roman" pitchFamily="18" charset="0"/>
                      </a:endParaRPr>
                    </a:p>
                  </a:txBody>
                  <a:tcPr anchor="ctr"/>
                </a:tc>
              </a:tr>
            </a:tbl>
          </a:graphicData>
        </a:graphic>
      </p:graphicFrame>
      <p:sp>
        <p:nvSpPr>
          <p:cNvPr id="10" name="Объект 2"/>
          <p:cNvSpPr txBox="1">
            <a:spLocks/>
          </p:cNvSpPr>
          <p:nvPr/>
        </p:nvSpPr>
        <p:spPr>
          <a:xfrm>
            <a:off x="251520" y="5229200"/>
            <a:ext cx="8568952" cy="1556792"/>
          </a:xfrm>
          <a:prstGeom prst="rect">
            <a:avLst/>
          </a:prstGeom>
        </p:spPr>
        <p:txBody>
          <a:bodyPr vert="horz" lIns="91440" tIns="45720" rIns="91440" bIns="45720" rtlCol="0">
            <a:normAutofit/>
          </a:bodyPr>
          <a:lstStyle/>
          <a:p>
            <a:pPr lvl="0" algn="just">
              <a:spcBef>
                <a:spcPct val="20000"/>
              </a:spcBef>
              <a:defRPr/>
            </a:pPr>
            <a:r>
              <a:rPr lang="en-US" sz="2800" b="1" dirty="0" smtClean="0">
                <a:latin typeface="Times New Roman" pitchFamily="18" charset="0"/>
                <a:cs typeface="Times New Roman" pitchFamily="18" charset="0"/>
              </a:rPr>
              <a:t>Conclusion: </a:t>
            </a:r>
            <a:r>
              <a:rPr lang="en-US" sz="2800" dirty="0" smtClean="0">
                <a:latin typeface="Times New Roman" pitchFamily="18" charset="0"/>
                <a:cs typeface="Times New Roman" pitchFamily="18" charset="0"/>
              </a:rPr>
              <a:t>the most flammable tinder - dry leaves, as they have the minimal density and almost do not contain moisture.</a:t>
            </a:r>
            <a:endParaRPr kumimoji="0" lang="ru-RU" sz="260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cstate="print"/>
          <a:srcRect l="16630" t="8216" r="13102" b="44198"/>
          <a:stretch>
            <a:fillRect/>
          </a:stretch>
        </p:blipFill>
        <p:spPr bwMode="auto">
          <a:xfrm>
            <a:off x="6410515" y="1700808"/>
            <a:ext cx="2697989" cy="3249633"/>
          </a:xfrm>
          <a:prstGeom prst="rect">
            <a:avLst/>
          </a:prstGeom>
          <a:noFill/>
          <a:ln w="9525">
            <a:noFill/>
            <a:miter lim="800000"/>
            <a:headEnd/>
            <a:tailEnd/>
          </a:ln>
        </p:spPr>
      </p:pic>
      <p:sp>
        <p:nvSpPr>
          <p:cNvPr id="9" name="Shape 124"/>
          <p:cNvSpPr txBox="1">
            <a:spLocks noChangeArrowheads="1"/>
          </p:cNvSpPr>
          <p:nvPr/>
        </p:nvSpPr>
        <p:spPr bwMode="auto">
          <a:xfrm>
            <a:off x="628650" y="48741"/>
            <a:ext cx="7886700" cy="715963"/>
          </a:xfrm>
          <a:prstGeom prst="rect">
            <a:avLst/>
          </a:prstGeom>
          <a:noFill/>
          <a:ln w="9525">
            <a:noFill/>
            <a:miter lim="800000"/>
            <a:headEnd/>
            <a:tailEnd/>
          </a:ln>
        </p:spPr>
        <p:txBody>
          <a:bodyPr lIns="45700" tIns="45700" rIns="45700" bIns="45700"/>
          <a:lstStyle/>
          <a:p>
            <a:pPr algn="ctr">
              <a:buClr>
                <a:srgbClr val="0F253F"/>
              </a:buClr>
              <a:buSzPts val="4400"/>
              <a:buFont typeface="Times New Roman" pitchFamily="18" charset="0"/>
              <a:buNone/>
            </a:pPr>
            <a:r>
              <a:rPr lang="en-US" sz="4400" b="1" u="sng" dirty="0">
                <a:solidFill>
                  <a:srgbClr val="002060"/>
                </a:solidFill>
                <a:latin typeface="Times New Roman" pitchFamily="18" charset="0"/>
                <a:cs typeface="Times New Roman" pitchFamily="18" charset="0"/>
                <a:sym typeface="Times New Roman" pitchFamily="18" charset="0"/>
              </a:rPr>
              <a:t>Experiment </a:t>
            </a:r>
            <a:r>
              <a:rPr lang="ru-RU" sz="4400" b="1" u="sng" dirty="0" smtClean="0">
                <a:solidFill>
                  <a:srgbClr val="002060"/>
                </a:solidFill>
                <a:latin typeface="Times New Roman" pitchFamily="18" charset="0"/>
                <a:cs typeface="Times New Roman" pitchFamily="18" charset="0"/>
                <a:sym typeface="Times New Roman" pitchFamily="18" charset="0"/>
              </a:rPr>
              <a:t>6</a:t>
            </a:r>
            <a:r>
              <a:rPr lang="en-US" sz="4400" b="1" u="sng" dirty="0" smtClean="0">
                <a:solidFill>
                  <a:srgbClr val="002060"/>
                </a:solidFill>
                <a:latin typeface="Times New Roman" pitchFamily="18" charset="0"/>
                <a:cs typeface="Times New Roman" pitchFamily="18" charset="0"/>
                <a:sym typeface="Times New Roman" pitchFamily="18" charset="0"/>
              </a:rPr>
              <a:t>.</a:t>
            </a:r>
            <a:endParaRPr lang="ru-RU" dirty="0">
              <a:solidFill>
                <a:srgbClr val="00206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21E07446-0D20-49E5-9F2B-2E3467395826}" type="slidenum">
              <a:rPr lang="ru-RU" sz="1800" b="1" smtClean="0">
                <a:latin typeface="Times New Roman" pitchFamily="18" charset="0"/>
                <a:cs typeface="Times New Roman" pitchFamily="18" charset="0"/>
              </a:rPr>
              <a:pPr/>
              <a:t>17</a:t>
            </a:fld>
            <a:endParaRPr lang="ru-RU" sz="1800" b="1" dirty="0">
              <a:latin typeface="Times New Roman" pitchFamily="18" charset="0"/>
              <a:cs typeface="Times New Roman" pitchFamily="18" charset="0"/>
            </a:endParaRPr>
          </a:p>
        </p:txBody>
      </p:sp>
      <p:sp>
        <p:nvSpPr>
          <p:cNvPr id="6" name="Содержимое 5"/>
          <p:cNvSpPr>
            <a:spLocks noGrp="1"/>
          </p:cNvSpPr>
          <p:nvPr>
            <p:ph idx="1"/>
          </p:nvPr>
        </p:nvSpPr>
        <p:spPr>
          <a:xfrm>
            <a:off x="467544" y="1196752"/>
            <a:ext cx="8229600" cy="5069160"/>
          </a:xfrm>
        </p:spPr>
        <p:txBody>
          <a:bodyPr>
            <a:normAutofit/>
          </a:bodyPr>
          <a:lstStyle/>
          <a:p>
            <a:pPr algn="just">
              <a:lnSpc>
                <a:spcPct val="90000"/>
              </a:lnSpc>
            </a:pPr>
            <a:r>
              <a:rPr lang="en-US" altLang="ru-RU" sz="3000" dirty="0" smtClean="0">
                <a:latin typeface="Times New Roman" pitchFamily="18" charset="0"/>
                <a:cs typeface="Times New Roman" pitchFamily="18" charset="0"/>
              </a:rPr>
              <a:t>In the course of the experimental part of the study, the properties of the lens that affect the time of receiving the fire were studied.</a:t>
            </a:r>
          </a:p>
          <a:p>
            <a:pPr algn="just">
              <a:lnSpc>
                <a:spcPct val="90000"/>
              </a:lnSpc>
            </a:pPr>
            <a:r>
              <a:rPr lang="en-US" altLang="ru-RU" sz="3000" dirty="0" smtClean="0">
                <a:latin typeface="Times New Roman" pitchFamily="18" charset="0"/>
                <a:cs typeface="Times New Roman" pitchFamily="18" charset="0"/>
              </a:rPr>
              <a:t>After conducting experiments, we found out that the tinder should be placed at the focal point of the lens. The time of appearance of fire depends on the material from which the lens is made, its optical power, as well as its diameter.</a:t>
            </a:r>
          </a:p>
          <a:p>
            <a:pPr algn="just">
              <a:lnSpc>
                <a:spcPct val="90000"/>
              </a:lnSpc>
            </a:pPr>
            <a:r>
              <a:rPr lang="en-US" altLang="ru-RU" sz="3000" dirty="0" smtClean="0">
                <a:latin typeface="Times New Roman" pitchFamily="18" charset="0"/>
                <a:cs typeface="Times New Roman" pitchFamily="18" charset="0"/>
              </a:rPr>
              <a:t>The minimum ignition time of a match will be when using a system of lenses - 7.8 s.</a:t>
            </a:r>
            <a:endParaRPr lang="ru-RU" altLang="ru-RU" sz="3000" dirty="0" smtClean="0">
              <a:latin typeface="Times New Roman" pitchFamily="18" charset="0"/>
              <a:cs typeface="Times New Roman" pitchFamily="18" charset="0"/>
            </a:endParaRPr>
          </a:p>
        </p:txBody>
      </p:sp>
      <p:sp>
        <p:nvSpPr>
          <p:cNvPr id="7" name="Shape 220"/>
          <p:cNvSpPr txBox="1">
            <a:spLocks noChangeArrowheads="1"/>
          </p:cNvSpPr>
          <p:nvPr/>
        </p:nvSpPr>
        <p:spPr bwMode="auto">
          <a:xfrm>
            <a:off x="0" y="338361"/>
            <a:ext cx="9143999" cy="714375"/>
          </a:xfrm>
          <a:prstGeom prst="rect">
            <a:avLst/>
          </a:prstGeom>
          <a:noFill/>
          <a:ln w="9525">
            <a:noFill/>
            <a:miter lim="800000"/>
            <a:headEnd/>
            <a:tailEnd/>
          </a:ln>
        </p:spPr>
        <p:txBody>
          <a:bodyPr lIns="45700" tIns="45700" rIns="45700" bIns="45700"/>
          <a:lstStyle/>
          <a:p>
            <a:pPr algn="ctr">
              <a:buClr>
                <a:srgbClr val="0F253F"/>
              </a:buClr>
              <a:buSzPts val="4400"/>
              <a:buFont typeface="Times New Roman" pitchFamily="18" charset="0"/>
              <a:buNone/>
            </a:pPr>
            <a:r>
              <a:rPr lang="en-US" sz="4800" b="1" u="sng" dirty="0">
                <a:solidFill>
                  <a:srgbClr val="002060"/>
                </a:solidFill>
                <a:latin typeface="Times New Roman" pitchFamily="18" charset="0"/>
                <a:cs typeface="Times New Roman" pitchFamily="18" charset="0"/>
                <a:sym typeface="Times New Roman" pitchFamily="18" charset="0"/>
              </a:rPr>
              <a:t>Conclusions</a:t>
            </a:r>
            <a:endParaRPr lang="ru-RU" sz="2000" dirty="0">
              <a:solidFill>
                <a:srgbClr val="00206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Объект 2"/>
          <p:cNvSpPr>
            <a:spLocks noGrp="1"/>
          </p:cNvSpPr>
          <p:nvPr>
            <p:ph idx="1"/>
          </p:nvPr>
        </p:nvSpPr>
        <p:spPr>
          <a:xfrm>
            <a:off x="251520" y="980728"/>
            <a:ext cx="8640960" cy="5877272"/>
          </a:xfrm>
        </p:spPr>
        <p:txBody>
          <a:bodyPr>
            <a:noAutofit/>
          </a:bodyPr>
          <a:lstStyle/>
          <a:p>
            <a:pPr algn="just"/>
            <a:r>
              <a:rPr lang="en-US" sz="2700" dirty="0" smtClean="0">
                <a:solidFill>
                  <a:schemeClr val="dk1"/>
                </a:solidFill>
                <a:latin typeface="Times New Roman"/>
                <a:ea typeface="Times New Roman"/>
                <a:cs typeface="Times New Roman"/>
                <a:sym typeface="Times New Roman"/>
              </a:rPr>
              <a:t>The textbook "Physics-8", M. </a:t>
            </a:r>
            <a:r>
              <a:rPr lang="en-US" sz="2700" dirty="0" err="1" smtClean="0">
                <a:solidFill>
                  <a:schemeClr val="dk1"/>
                </a:solidFill>
                <a:latin typeface="Times New Roman"/>
                <a:ea typeface="Times New Roman"/>
                <a:cs typeface="Times New Roman"/>
                <a:sym typeface="Times New Roman"/>
              </a:rPr>
              <a:t>Peryshkin</a:t>
            </a:r>
            <a:r>
              <a:rPr lang="en-US" sz="2700" dirty="0" smtClean="0">
                <a:solidFill>
                  <a:schemeClr val="dk1"/>
                </a:solidFill>
                <a:latin typeface="Times New Roman"/>
                <a:ea typeface="Times New Roman"/>
                <a:cs typeface="Times New Roman"/>
                <a:sym typeface="Times New Roman"/>
              </a:rPr>
              <a:t>. Enlightenment, 2017</a:t>
            </a:r>
          </a:p>
          <a:p>
            <a:pPr algn="just"/>
            <a:r>
              <a:rPr lang="en-US" sz="2700" dirty="0" smtClean="0">
                <a:solidFill>
                  <a:schemeClr val="dk1"/>
                </a:solidFill>
                <a:latin typeface="Times New Roman"/>
                <a:ea typeface="Times New Roman"/>
                <a:cs typeface="Times New Roman"/>
                <a:sym typeface="Times New Roman"/>
              </a:rPr>
              <a:t>Lens Brief - Copyright © 2005-2019 Cambridge in Color</a:t>
            </a:r>
          </a:p>
          <a:p>
            <a:pPr algn="just"/>
            <a:r>
              <a:rPr lang="en-US" sz="2700" dirty="0" smtClean="0">
                <a:solidFill>
                  <a:schemeClr val="dk1"/>
                </a:solidFill>
                <a:latin typeface="Times New Roman"/>
                <a:ea typeface="Times New Roman"/>
                <a:cs typeface="Times New Roman"/>
                <a:sym typeface="Times New Roman"/>
              </a:rPr>
              <a:t>Lens focal length - A. </a:t>
            </a:r>
            <a:r>
              <a:rPr lang="en-US" sz="2700" dirty="0" err="1" smtClean="0">
                <a:solidFill>
                  <a:schemeClr val="dk1"/>
                </a:solidFill>
                <a:latin typeface="Times New Roman"/>
                <a:ea typeface="Times New Roman"/>
                <a:cs typeface="Times New Roman"/>
                <a:sym typeface="Times New Roman"/>
              </a:rPr>
              <a:t>Shapoval</a:t>
            </a:r>
            <a:endParaRPr lang="ru-RU" sz="2700" dirty="0" smtClean="0">
              <a:solidFill>
                <a:schemeClr val="dk1"/>
              </a:solidFill>
              <a:latin typeface="Times New Roman"/>
              <a:ea typeface="Times New Roman"/>
              <a:cs typeface="Times New Roman"/>
              <a:sym typeface="Times New Roman"/>
            </a:endParaRPr>
          </a:p>
          <a:p>
            <a:pPr algn="just"/>
            <a:r>
              <a:rPr lang="en-US" sz="2700" dirty="0" smtClean="0">
                <a:latin typeface="Times New Roman" pitchFamily="18" charset="0"/>
                <a:cs typeface="Times New Roman" pitchFamily="18" charset="0"/>
                <a:hlinkClick r:id="rId2"/>
              </a:rPr>
              <a:t>https://www.betaenergy.ru/insolation/novosibirsk/</a:t>
            </a:r>
            <a:endParaRPr lang="en-US" sz="2700" dirty="0" smtClean="0">
              <a:solidFill>
                <a:schemeClr val="dk1"/>
              </a:solidFill>
              <a:latin typeface="Times New Roman" pitchFamily="18" charset="0"/>
              <a:ea typeface="Times New Roman"/>
              <a:cs typeface="Times New Roman" pitchFamily="18" charset="0"/>
              <a:sym typeface="Times New Roman"/>
            </a:endParaRPr>
          </a:p>
          <a:p>
            <a:pPr algn="just"/>
            <a:r>
              <a:rPr lang="en-US" sz="2700" dirty="0" smtClean="0">
                <a:latin typeface="Times New Roman" pitchFamily="18" charset="0"/>
                <a:cs typeface="Times New Roman" pitchFamily="18" charset="0"/>
                <a:hlinkClick r:id="rId3"/>
              </a:rPr>
              <a:t>http://optikarf.ru/lenses/</a:t>
            </a:r>
            <a:endParaRPr lang="ru-RU" sz="2700" dirty="0" smtClean="0">
              <a:latin typeface="Times New Roman" pitchFamily="18" charset="0"/>
              <a:cs typeface="Times New Roman" pitchFamily="18" charset="0"/>
            </a:endParaRPr>
          </a:p>
          <a:p>
            <a:pPr algn="just"/>
            <a:r>
              <a:rPr lang="en-US" sz="2700" dirty="0" smtClean="0">
                <a:latin typeface="Times New Roman" pitchFamily="18" charset="0"/>
                <a:cs typeface="Times New Roman" pitchFamily="18" charset="0"/>
                <a:hlinkClick r:id="rId4"/>
              </a:rPr>
              <a:t>http://optica100.ru/sovety/kak_podobrat_lupu</a:t>
            </a:r>
            <a:endParaRPr lang="ru-RU" sz="2700" dirty="0" smtClean="0">
              <a:latin typeface="Times New Roman" pitchFamily="18" charset="0"/>
              <a:cs typeface="Times New Roman" pitchFamily="18" charset="0"/>
            </a:endParaRPr>
          </a:p>
          <a:p>
            <a:pPr algn="just"/>
            <a:r>
              <a:rPr lang="en-US" sz="2700" dirty="0" smtClean="0">
                <a:latin typeface="Times New Roman" pitchFamily="18" charset="0"/>
                <a:cs typeface="Times New Roman" pitchFamily="18" charset="0"/>
                <a:hlinkClick r:id="rId5"/>
              </a:rPr>
              <a:t>http://glazzdorov.ru/ochki/kakie-vybrat-stekla-dlya-ochkov-plastik-ili-steklo.html</a:t>
            </a:r>
            <a:r>
              <a:rPr lang="en-US" sz="2700" dirty="0" smtClean="0">
                <a:latin typeface="Times New Roman" pitchFamily="18" charset="0"/>
                <a:cs typeface="Times New Roman" pitchFamily="18" charset="0"/>
              </a:rPr>
              <a:t> </a:t>
            </a:r>
          </a:p>
          <a:p>
            <a:pPr algn="just"/>
            <a:r>
              <a:rPr lang="ru-RU" altLang="ru-RU" sz="2700" dirty="0" smtClean="0">
                <a:solidFill>
                  <a:srgbClr val="10253F"/>
                </a:solidFill>
                <a:latin typeface="Times New Roman" pitchFamily="18" charset="0"/>
                <a:hlinkClick r:id="rId6"/>
              </a:rPr>
              <a:t>https://brodude.ru/9-sposobov-razzhech-ogon-bez-spichek/</a:t>
            </a:r>
            <a:r>
              <a:rPr lang="ru-RU" altLang="ru-RU" sz="2700" dirty="0" smtClean="0">
                <a:solidFill>
                  <a:srgbClr val="10253F"/>
                </a:solidFill>
                <a:latin typeface="Times New Roman" pitchFamily="18" charset="0"/>
              </a:rPr>
              <a:t> </a:t>
            </a:r>
            <a:endParaRPr lang="en-US" altLang="ru-RU" sz="2700" dirty="0" smtClean="0">
              <a:solidFill>
                <a:srgbClr val="10253F"/>
              </a:solidFill>
              <a:latin typeface="Times New Roman" pitchFamily="18" charset="0"/>
            </a:endParaRPr>
          </a:p>
          <a:p>
            <a:pPr algn="just"/>
            <a:r>
              <a:rPr lang="ru-RU" altLang="ru-RU" sz="2700" dirty="0" smtClean="0">
                <a:solidFill>
                  <a:srgbClr val="10253F"/>
                </a:solidFill>
                <a:latin typeface="Times New Roman" pitchFamily="18" charset="0"/>
                <a:hlinkClick r:id="rId7"/>
              </a:rPr>
              <a:t>http://chem21.info/</a:t>
            </a:r>
            <a:r>
              <a:rPr lang="ru-RU" altLang="ru-RU" sz="2700" dirty="0" smtClean="0">
                <a:solidFill>
                  <a:srgbClr val="10253F"/>
                </a:solidFill>
                <a:latin typeface="Times New Roman" pitchFamily="18" charset="0"/>
              </a:rPr>
              <a:t> </a:t>
            </a:r>
          </a:p>
          <a:p>
            <a:pPr algn="just"/>
            <a:endParaRPr lang="ru-RU" sz="2700" dirty="0" smtClean="0">
              <a:latin typeface="Times New Roman" pitchFamily="18" charset="0"/>
              <a:cs typeface="Times New Roman" pitchFamily="18" charset="0"/>
            </a:endParaRPr>
          </a:p>
          <a:p>
            <a:pPr algn="just"/>
            <a:endParaRPr lang="ru-RU" sz="2700" dirty="0" smtClean="0">
              <a:latin typeface="Times New Roman" pitchFamily="18" charset="0"/>
              <a:cs typeface="Times New Roman" pitchFamily="18" charset="0"/>
            </a:endParaRPr>
          </a:p>
          <a:p>
            <a:pPr algn="just"/>
            <a:endParaRPr lang="en-US" sz="2700" dirty="0" smtClean="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21E07446-0D20-49E5-9F2B-2E3467395826}" type="slidenum">
              <a:rPr lang="ru-RU" sz="1800" b="1" smtClean="0">
                <a:latin typeface="Times New Roman" pitchFamily="18" charset="0"/>
                <a:cs typeface="Times New Roman" pitchFamily="18" charset="0"/>
              </a:rPr>
              <a:pPr/>
              <a:t>18</a:t>
            </a:fld>
            <a:endParaRPr lang="ru-RU" sz="1400" b="1" dirty="0">
              <a:latin typeface="Times New Roman" pitchFamily="18" charset="0"/>
              <a:cs typeface="Times New Roman" pitchFamily="18" charset="0"/>
            </a:endParaRPr>
          </a:p>
        </p:txBody>
      </p:sp>
      <p:sp>
        <p:nvSpPr>
          <p:cNvPr id="6" name="Shape 229"/>
          <p:cNvSpPr txBox="1">
            <a:spLocks noChangeArrowheads="1"/>
          </p:cNvSpPr>
          <p:nvPr/>
        </p:nvSpPr>
        <p:spPr bwMode="auto">
          <a:xfrm>
            <a:off x="628650" y="214313"/>
            <a:ext cx="7886700" cy="781050"/>
          </a:xfrm>
          <a:prstGeom prst="rect">
            <a:avLst/>
          </a:prstGeom>
          <a:noFill/>
          <a:ln w="9525">
            <a:noFill/>
            <a:miter lim="800000"/>
            <a:headEnd/>
            <a:tailEnd/>
          </a:ln>
        </p:spPr>
        <p:txBody>
          <a:bodyPr lIns="45700" tIns="45700" rIns="45700" bIns="45700"/>
          <a:lstStyle/>
          <a:p>
            <a:pPr algn="ctr">
              <a:buClr>
                <a:srgbClr val="0F253F"/>
              </a:buClr>
              <a:buSzPts val="4400"/>
              <a:buFont typeface="Times New Roman" pitchFamily="18" charset="0"/>
              <a:buNone/>
            </a:pPr>
            <a:r>
              <a:rPr lang="en-US" sz="4400" b="1" u="sng" dirty="0">
                <a:solidFill>
                  <a:srgbClr val="002060"/>
                </a:solidFill>
                <a:latin typeface="Times New Roman" pitchFamily="18" charset="0"/>
                <a:cs typeface="Times New Roman" pitchFamily="18" charset="0"/>
                <a:sym typeface="Times New Roman" pitchFamily="18" charset="0"/>
              </a:rPr>
              <a:t>References</a:t>
            </a:r>
            <a:endParaRPr lang="ru-RU" dirty="0">
              <a:solidFill>
                <a:srgbClr val="00206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14313" y="3644900"/>
            <a:ext cx="4733925" cy="2952750"/>
          </a:xfrm>
          <a:prstGeom prst="rect">
            <a:avLst/>
          </a:prstGeom>
          <a:noFill/>
          <a:ln w="9525">
            <a:noFill/>
            <a:miter lim="800000"/>
            <a:headEnd/>
            <a:tailEnd/>
          </a:ln>
        </p:spPr>
      </p:pic>
      <p:sp>
        <p:nvSpPr>
          <p:cNvPr id="2052" name="Shape 60"/>
          <p:cNvSpPr txBox="1">
            <a:spLocks noChangeArrowheads="1"/>
          </p:cNvSpPr>
          <p:nvPr/>
        </p:nvSpPr>
        <p:spPr bwMode="auto">
          <a:xfrm>
            <a:off x="1303338" y="1643063"/>
            <a:ext cx="6537325" cy="1600200"/>
          </a:xfrm>
          <a:prstGeom prst="rect">
            <a:avLst/>
          </a:prstGeom>
          <a:noFill/>
          <a:ln w="9525">
            <a:noFill/>
            <a:miter lim="800000"/>
            <a:headEnd/>
            <a:tailEnd/>
          </a:ln>
        </p:spPr>
        <p:txBody>
          <a:bodyPr lIns="45700" tIns="45700" rIns="45700" bIns="45700"/>
          <a:lstStyle/>
          <a:p>
            <a:pPr algn="ctr">
              <a:buClr>
                <a:srgbClr val="0F253F"/>
              </a:buClr>
              <a:buSzPts val="4000"/>
            </a:pPr>
            <a:r>
              <a:rPr lang="en-US" sz="4400" b="1" u="sng" dirty="0">
                <a:solidFill>
                  <a:srgbClr val="002060"/>
                </a:solidFill>
                <a:latin typeface="Times New Roman" pitchFamily="18" charset="0"/>
                <a:cs typeface="Times New Roman" pitchFamily="18" charset="0"/>
                <a:sym typeface="Times New Roman" pitchFamily="18" charset="0"/>
              </a:rPr>
              <a:t>Problem № </a:t>
            </a:r>
            <a:r>
              <a:rPr lang="ru-RU" sz="4400" b="1" u="sng" dirty="0" smtClean="0">
                <a:solidFill>
                  <a:srgbClr val="002060"/>
                </a:solidFill>
                <a:latin typeface="Times New Roman" pitchFamily="18" charset="0"/>
                <a:cs typeface="Times New Roman" pitchFamily="18" charset="0"/>
                <a:sym typeface="Times New Roman" pitchFamily="18" charset="0"/>
              </a:rPr>
              <a:t>7</a:t>
            </a:r>
            <a:r>
              <a:rPr lang="en-US" sz="4400" b="1" u="sng" dirty="0">
                <a:solidFill>
                  <a:srgbClr val="002060"/>
                </a:solidFill>
                <a:latin typeface="Times New Roman" pitchFamily="18" charset="0"/>
                <a:cs typeface="Times New Roman" pitchFamily="18" charset="0"/>
                <a:sym typeface="Times New Roman" pitchFamily="18" charset="0"/>
              </a:rPr>
              <a:t/>
            </a:r>
            <a:br>
              <a:rPr lang="en-US" sz="4400" b="1" u="sng" dirty="0">
                <a:solidFill>
                  <a:srgbClr val="002060"/>
                </a:solidFill>
                <a:latin typeface="Times New Roman" pitchFamily="18" charset="0"/>
                <a:cs typeface="Times New Roman" pitchFamily="18" charset="0"/>
                <a:sym typeface="Times New Roman" pitchFamily="18" charset="0"/>
              </a:rPr>
            </a:br>
            <a:r>
              <a:rPr lang="en-US" sz="4400" b="1" dirty="0" smtClean="0">
                <a:solidFill>
                  <a:srgbClr val="002060"/>
                </a:solidFill>
                <a:latin typeface="Times New Roman" pitchFamily="18" charset="0"/>
                <a:cs typeface="Times New Roman" pitchFamily="18" charset="0"/>
                <a:sym typeface="Times New Roman" pitchFamily="18" charset="0"/>
              </a:rPr>
              <a:t>«</a:t>
            </a:r>
            <a:r>
              <a:rPr lang="en-US" sz="4400" b="1" dirty="0" smtClean="0">
                <a:solidFill>
                  <a:srgbClr val="002060"/>
                </a:solidFill>
                <a:latin typeface="Times New Roman" pitchFamily="18" charset="0"/>
                <a:cs typeface="Times New Roman" pitchFamily="18" charset="0"/>
              </a:rPr>
              <a:t>Burning glass</a:t>
            </a:r>
            <a:r>
              <a:rPr lang="en-US" sz="4400" b="1" dirty="0" smtClean="0">
                <a:solidFill>
                  <a:srgbClr val="002060"/>
                </a:solidFill>
                <a:latin typeface="Times New Roman" pitchFamily="18" charset="0"/>
                <a:cs typeface="Times New Roman" pitchFamily="18" charset="0"/>
                <a:sym typeface="Times New Roman" pitchFamily="18" charset="0"/>
              </a:rPr>
              <a:t>»</a:t>
            </a:r>
            <a:endParaRPr lang="ru-RU" sz="2000" dirty="0">
              <a:solidFill>
                <a:srgbClr val="002060"/>
              </a:solidFill>
            </a:endParaRPr>
          </a:p>
        </p:txBody>
      </p:sp>
      <p:sp>
        <p:nvSpPr>
          <p:cNvPr id="2053" name="Shape 59"/>
          <p:cNvSpPr txBox="1">
            <a:spLocks noChangeArrowheads="1"/>
          </p:cNvSpPr>
          <p:nvPr/>
        </p:nvSpPr>
        <p:spPr bwMode="auto">
          <a:xfrm>
            <a:off x="563438" y="3500884"/>
            <a:ext cx="8401050" cy="3024460"/>
          </a:xfrm>
          <a:prstGeom prst="rect">
            <a:avLst/>
          </a:prstGeom>
          <a:noFill/>
          <a:ln w="9525">
            <a:noFill/>
            <a:miter lim="800000"/>
            <a:headEnd/>
            <a:tailEnd/>
          </a:ln>
        </p:spPr>
        <p:txBody>
          <a:bodyPr lIns="45700" tIns="45700" rIns="45700" bIns="45700"/>
          <a:lstStyle/>
          <a:p>
            <a:pPr marL="342900" indent="-342900" algn="r">
              <a:buClr>
                <a:srgbClr val="000000"/>
              </a:buClr>
              <a:buSzPts val="3600"/>
              <a:buFont typeface="Times New Roman" pitchFamily="18" charset="0"/>
              <a:buNone/>
            </a:pPr>
            <a:r>
              <a:rPr lang="en-US" sz="3800" b="1" i="1" dirty="0" err="1">
                <a:solidFill>
                  <a:srgbClr val="000000"/>
                </a:solidFill>
                <a:latin typeface="Times New Roman" pitchFamily="18" charset="0"/>
                <a:cs typeface="Times New Roman" pitchFamily="18" charset="0"/>
                <a:sym typeface="Times New Roman" pitchFamily="18" charset="0"/>
              </a:rPr>
              <a:t>Alina</a:t>
            </a:r>
            <a:r>
              <a:rPr lang="en-US" sz="3800" b="1" i="1" dirty="0">
                <a:solidFill>
                  <a:srgbClr val="000000"/>
                </a:solidFill>
                <a:latin typeface="Times New Roman" pitchFamily="18" charset="0"/>
                <a:cs typeface="Times New Roman" pitchFamily="18" charset="0"/>
                <a:sym typeface="Times New Roman" pitchFamily="18" charset="0"/>
              </a:rPr>
              <a:t> </a:t>
            </a:r>
            <a:r>
              <a:rPr lang="en-US" sz="3800" b="1" i="1" dirty="0" err="1">
                <a:solidFill>
                  <a:srgbClr val="000000"/>
                </a:solidFill>
                <a:latin typeface="Times New Roman" pitchFamily="18" charset="0"/>
                <a:cs typeface="Times New Roman" pitchFamily="18" charset="0"/>
                <a:sym typeface="Times New Roman" pitchFamily="18" charset="0"/>
              </a:rPr>
              <a:t>Nedikova</a:t>
            </a:r>
            <a:endParaRPr lang="ru-RU" sz="3800" b="1" i="1" dirty="0">
              <a:solidFill>
                <a:srgbClr val="000000"/>
              </a:solidFill>
              <a:latin typeface="Times New Roman" pitchFamily="18" charset="0"/>
              <a:cs typeface="Times New Roman" pitchFamily="18" charset="0"/>
              <a:sym typeface="Times New Roman" pitchFamily="18" charset="0"/>
            </a:endParaRPr>
          </a:p>
          <a:p>
            <a:pPr marL="342900" indent="-342900" algn="r">
              <a:buClr>
                <a:srgbClr val="000000"/>
              </a:buClr>
              <a:buSzPts val="3600"/>
              <a:buFont typeface="Times New Roman" pitchFamily="18" charset="0"/>
              <a:buNone/>
            </a:pPr>
            <a:endParaRPr lang="ru-RU" sz="3600" b="1" i="1" dirty="0">
              <a:solidFill>
                <a:srgbClr val="000000"/>
              </a:solidFill>
              <a:latin typeface="Times New Roman" pitchFamily="18" charset="0"/>
              <a:cs typeface="Times New Roman" pitchFamily="18" charset="0"/>
              <a:sym typeface="Times New Roman" pitchFamily="18" charset="0"/>
            </a:endParaRPr>
          </a:p>
          <a:p>
            <a:pPr marL="342900" indent="-342900" algn="r">
              <a:buClr>
                <a:srgbClr val="000000"/>
              </a:buClr>
              <a:buSzPts val="3600"/>
              <a:buFont typeface="Times New Roman" pitchFamily="18" charset="0"/>
              <a:buNone/>
            </a:pPr>
            <a:r>
              <a:rPr lang="en-US" sz="3600" b="1" i="1" dirty="0">
                <a:solidFill>
                  <a:srgbClr val="000000"/>
                </a:solidFill>
                <a:latin typeface="Times New Roman" pitchFamily="18" charset="0"/>
                <a:cs typeface="Times New Roman" pitchFamily="18" charset="0"/>
                <a:sym typeface="Times New Roman" pitchFamily="18" charset="0"/>
              </a:rPr>
              <a:t>Team </a:t>
            </a:r>
            <a:r>
              <a:rPr lang="ru-RU" sz="3600" b="1" i="1" dirty="0" smtClean="0">
                <a:solidFill>
                  <a:srgbClr val="000000"/>
                </a:solidFill>
                <a:latin typeface="Times New Roman" pitchFamily="18" charset="0"/>
                <a:cs typeface="Times New Roman" pitchFamily="18" charset="0"/>
                <a:sym typeface="Times New Roman" pitchFamily="18" charset="0"/>
              </a:rPr>
              <a:t>«</a:t>
            </a:r>
            <a:r>
              <a:rPr lang="en-US" sz="3600" b="1" i="1" dirty="0" smtClean="0">
                <a:solidFill>
                  <a:srgbClr val="000000"/>
                </a:solidFill>
                <a:latin typeface="Times New Roman" pitchFamily="18" charset="0"/>
                <a:cs typeface="Times New Roman" pitchFamily="18" charset="0"/>
                <a:sym typeface="Times New Roman" pitchFamily="18" charset="0"/>
              </a:rPr>
              <a:t>Element»</a:t>
            </a:r>
            <a:endParaRPr lang="ru-RU" b="1" i="1" dirty="0"/>
          </a:p>
          <a:p>
            <a:pPr marL="342900" indent="-342900" algn="r">
              <a:spcBef>
                <a:spcPts val="800"/>
              </a:spcBef>
              <a:buClr>
                <a:srgbClr val="000000"/>
              </a:buClr>
              <a:buSzPts val="3600"/>
              <a:buFont typeface="Times New Roman" pitchFamily="18" charset="0"/>
              <a:buNone/>
            </a:pPr>
            <a:r>
              <a:rPr lang="en-US" sz="3600" b="1" i="1" dirty="0">
                <a:solidFill>
                  <a:srgbClr val="000000"/>
                </a:solidFill>
                <a:latin typeface="Times New Roman" pitchFamily="18" charset="0"/>
                <a:cs typeface="Times New Roman" pitchFamily="18" charset="0"/>
                <a:sym typeface="Times New Roman" pitchFamily="18" charset="0"/>
              </a:rPr>
              <a:t>Russia, Novosibirsk</a:t>
            </a:r>
            <a:endParaRPr lang="ru-RU" sz="3600" b="1" i="1" dirty="0">
              <a:solidFill>
                <a:srgbClr val="000000"/>
              </a:solidFill>
              <a:latin typeface="Times New Roman" pitchFamily="18" charset="0"/>
              <a:cs typeface="Times New Roman" pitchFamily="18" charset="0"/>
              <a:sym typeface="Times New Roman" pitchFamily="18" charset="0"/>
            </a:endParaRPr>
          </a:p>
          <a:p>
            <a:pPr marL="342900" indent="-342900" algn="r">
              <a:spcBef>
                <a:spcPts val="800"/>
              </a:spcBef>
              <a:buClr>
                <a:srgbClr val="0000FF"/>
              </a:buClr>
              <a:buSzPts val="3600"/>
              <a:buFont typeface="Times New Roman" pitchFamily="18" charset="0"/>
              <a:buNone/>
            </a:pPr>
            <a:r>
              <a:rPr lang="en-US" sz="3600" b="1" i="1" u="sng" dirty="0">
                <a:solidFill>
                  <a:schemeClr val="hlink"/>
                </a:solidFill>
                <a:latin typeface="Times New Roman" pitchFamily="18" charset="0"/>
                <a:cs typeface="Times New Roman" pitchFamily="18" charset="0"/>
                <a:sym typeface="Times New Roman" pitchFamily="18" charset="0"/>
                <a:hlinkClick r:id="rId3"/>
              </a:rPr>
              <a:t>chnmk@mail.ru</a:t>
            </a:r>
            <a:r>
              <a:rPr lang="en-US" sz="3600" b="1" i="1" dirty="0">
                <a:solidFill>
                  <a:srgbClr val="000000"/>
                </a:solidFill>
                <a:latin typeface="Times New Roman" pitchFamily="18" charset="0"/>
                <a:cs typeface="Times New Roman" pitchFamily="18" charset="0"/>
                <a:sym typeface="Times New Roman" pitchFamily="18" charset="0"/>
              </a:rPr>
              <a:t> </a:t>
            </a:r>
            <a:endParaRPr lang="ru-RU" dirty="0"/>
          </a:p>
        </p:txBody>
      </p:sp>
      <p:sp>
        <p:nvSpPr>
          <p:cNvPr id="2054" name="TextBox 7"/>
          <p:cNvSpPr txBox="1">
            <a:spLocks noChangeArrowheads="1"/>
          </p:cNvSpPr>
          <p:nvPr/>
        </p:nvSpPr>
        <p:spPr bwMode="auto">
          <a:xfrm>
            <a:off x="1123950" y="230733"/>
            <a:ext cx="6896100" cy="461963"/>
          </a:xfrm>
          <a:prstGeom prst="rect">
            <a:avLst/>
          </a:prstGeom>
          <a:noFill/>
          <a:ln w="9525">
            <a:noFill/>
            <a:miter lim="800000"/>
            <a:headEnd/>
            <a:tailEnd/>
          </a:ln>
        </p:spPr>
        <p:txBody>
          <a:bodyPr>
            <a:spAutoFit/>
          </a:bodyPr>
          <a:lstStyle/>
          <a:p>
            <a:pPr algn="ctr"/>
            <a:r>
              <a:rPr lang="en-US" sz="2400" i="1" dirty="0">
                <a:latin typeface="Times New Roman" pitchFamily="18" charset="0"/>
                <a:cs typeface="Times New Roman" pitchFamily="18" charset="0"/>
              </a:rPr>
              <a:t>The </a:t>
            </a:r>
            <a:r>
              <a:rPr lang="ru-RU" sz="2400" i="1" dirty="0" smtClean="0">
                <a:latin typeface="Times New Roman" pitchFamily="18" charset="0"/>
                <a:cs typeface="Times New Roman" pitchFamily="18" charset="0"/>
              </a:rPr>
              <a:t>7</a:t>
            </a:r>
            <a:r>
              <a:rPr lang="en-US" sz="2400" i="1" baseline="30000" dirty="0" err="1" smtClean="0">
                <a:latin typeface="Times New Roman" pitchFamily="18" charset="0"/>
                <a:cs typeface="Times New Roman" pitchFamily="18" charset="0"/>
              </a:rPr>
              <a:t>th</a:t>
            </a:r>
            <a:r>
              <a:rPr lang="en-US" sz="2400" i="1" dirty="0" smtClean="0">
                <a:latin typeface="Times New Roman" pitchFamily="18" charset="0"/>
                <a:cs typeface="Times New Roman" pitchFamily="18" charset="0"/>
              </a:rPr>
              <a:t> </a:t>
            </a:r>
            <a:r>
              <a:rPr lang="en-US" sz="2400" i="1" dirty="0">
                <a:latin typeface="Times New Roman" pitchFamily="18" charset="0"/>
                <a:cs typeface="Times New Roman" pitchFamily="18" charset="0"/>
              </a:rPr>
              <a:t>International Young Naturalists' Tournament</a:t>
            </a:r>
            <a:r>
              <a:rPr lang="ru-RU" sz="2400" i="1" dirty="0">
                <a:latin typeface="Times New Roman" pitchFamily="18" charset="0"/>
                <a:cs typeface="Times New Roman" pitchFamily="18" charset="0"/>
              </a:rPr>
              <a:t> </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Объект 2"/>
          <p:cNvSpPr>
            <a:spLocks noGrp="1"/>
          </p:cNvSpPr>
          <p:nvPr>
            <p:ph idx="1"/>
          </p:nvPr>
        </p:nvSpPr>
        <p:spPr>
          <a:xfrm>
            <a:off x="395536" y="1124744"/>
            <a:ext cx="8229600" cy="1296144"/>
          </a:xfrm>
        </p:spPr>
        <p:txBody>
          <a:bodyPr/>
          <a:lstStyle/>
          <a:p>
            <a:pPr marL="0" indent="0" algn="just">
              <a:buNone/>
            </a:pPr>
            <a:r>
              <a:rPr lang="en-US" dirty="0" smtClean="0">
                <a:latin typeface="Times New Roman" pitchFamily="18" charset="0"/>
                <a:cs typeface="Times New Roman" pitchFamily="18" charset="0"/>
              </a:rPr>
              <a:t>Propose and test various methods to start a fire with a magnifying glass.</a:t>
            </a:r>
            <a:endParaRPr lang="ru-RU" dirty="0" smtClean="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21E07446-0D20-49E5-9F2B-2E3467395826}" type="slidenum">
              <a:rPr lang="ru-RU" sz="1800" b="1" smtClean="0">
                <a:latin typeface="Times New Roman" pitchFamily="18" charset="0"/>
                <a:cs typeface="Times New Roman" pitchFamily="18" charset="0"/>
              </a:rPr>
              <a:pPr/>
              <a:t>2</a:t>
            </a:fld>
            <a:endParaRPr lang="ru-RU" sz="1800" b="1" dirty="0">
              <a:latin typeface="Times New Roman" pitchFamily="18" charset="0"/>
              <a:cs typeface="Times New Roman" pitchFamily="18" charset="0"/>
            </a:endParaRPr>
          </a:p>
        </p:txBody>
      </p:sp>
      <p:sp>
        <p:nvSpPr>
          <p:cNvPr id="8" name="Объект 2"/>
          <p:cNvSpPr txBox="1">
            <a:spLocks/>
          </p:cNvSpPr>
          <p:nvPr/>
        </p:nvSpPr>
        <p:spPr bwMode="auto">
          <a:xfrm>
            <a:off x="323528" y="4005064"/>
            <a:ext cx="8518525" cy="1612900"/>
          </a:xfrm>
          <a:prstGeom prst="rect">
            <a:avLst/>
          </a:prstGeom>
          <a:noFill/>
          <a:ln w="9525">
            <a:noFill/>
            <a:miter lim="800000"/>
            <a:headEnd/>
            <a:tailEnd/>
          </a:ln>
        </p:spPr>
        <p:txBody>
          <a:bodyPr/>
          <a:lstStyle/>
          <a:p>
            <a:pPr lvl="0" algn="just" fontAlgn="base"/>
            <a:r>
              <a:rPr lang="en-US" sz="3200" dirty="0" smtClean="0">
                <a:latin typeface="Times New Roman" pitchFamily="18" charset="0"/>
                <a:cs typeface="Times New Roman" pitchFamily="18" charset="0"/>
              </a:rPr>
              <a:t>If you change the characteristics of the collecting lens, you can influence the time of fire.</a:t>
            </a:r>
            <a:endParaRPr lang="ru-RU" sz="3200" dirty="0">
              <a:latin typeface="Times New Roman" pitchFamily="18" charset="0"/>
              <a:cs typeface="Times New Roman" pitchFamily="18" charset="0"/>
            </a:endParaRPr>
          </a:p>
        </p:txBody>
      </p:sp>
      <p:sp>
        <p:nvSpPr>
          <p:cNvPr id="9" name="Shape 66"/>
          <p:cNvSpPr txBox="1">
            <a:spLocks noChangeArrowheads="1"/>
          </p:cNvSpPr>
          <p:nvPr/>
        </p:nvSpPr>
        <p:spPr bwMode="auto">
          <a:xfrm>
            <a:off x="457200" y="476672"/>
            <a:ext cx="8229600" cy="776288"/>
          </a:xfrm>
          <a:prstGeom prst="rect">
            <a:avLst/>
          </a:prstGeom>
          <a:noFill/>
          <a:ln w="9525">
            <a:noFill/>
            <a:miter lim="800000"/>
            <a:headEnd/>
            <a:tailEnd/>
          </a:ln>
        </p:spPr>
        <p:txBody>
          <a:bodyPr lIns="45700" tIns="45700" rIns="45700" bIns="45700"/>
          <a:lstStyle/>
          <a:p>
            <a:pPr algn="ctr">
              <a:lnSpc>
                <a:spcPct val="90000"/>
              </a:lnSpc>
              <a:buClr>
                <a:srgbClr val="0F253F"/>
              </a:buClr>
              <a:buSzPts val="4400"/>
              <a:buFont typeface="Times New Roman" pitchFamily="18" charset="0"/>
              <a:buNone/>
            </a:pPr>
            <a:r>
              <a:rPr lang="en-US" sz="4400" b="1" u="sng" dirty="0">
                <a:solidFill>
                  <a:srgbClr val="002060"/>
                </a:solidFill>
                <a:latin typeface="Times New Roman" pitchFamily="18" charset="0"/>
                <a:cs typeface="Times New Roman" pitchFamily="18" charset="0"/>
                <a:sym typeface="Times New Roman" pitchFamily="18" charset="0"/>
              </a:rPr>
              <a:t>The task</a:t>
            </a:r>
            <a:endParaRPr lang="ru-RU" dirty="0">
              <a:solidFill>
                <a:srgbClr val="002060"/>
              </a:solidFill>
            </a:endParaRPr>
          </a:p>
        </p:txBody>
      </p:sp>
      <p:sp>
        <p:nvSpPr>
          <p:cNvPr id="11" name="Название 1"/>
          <p:cNvSpPr txBox="1">
            <a:spLocks/>
          </p:cNvSpPr>
          <p:nvPr/>
        </p:nvSpPr>
        <p:spPr>
          <a:xfrm>
            <a:off x="3021806" y="3122414"/>
            <a:ext cx="3100388" cy="882650"/>
          </a:xfrm>
          <a:prstGeom prst="rect">
            <a:avLst/>
          </a:prstGeom>
        </p:spPr>
        <p:txBody>
          <a:bodyPr>
            <a:normAutofit/>
          </a:bodyPr>
          <a:lstStyle/>
          <a:p>
            <a:pPr algn="ctr" eaLnBrk="1" fontAlgn="auto" hangingPunct="1">
              <a:spcAft>
                <a:spcPts val="0"/>
              </a:spcAft>
              <a:defRPr/>
            </a:pPr>
            <a:r>
              <a:rPr lang="en-US" sz="4400" b="1" u="sng" dirty="0">
                <a:solidFill>
                  <a:srgbClr val="002060"/>
                </a:solidFill>
                <a:latin typeface="Times New Roman"/>
                <a:ea typeface="Times New Roman"/>
                <a:cs typeface="Times New Roman"/>
                <a:sym typeface="Times New Roman"/>
              </a:rPr>
              <a:t>Hypothesis</a:t>
            </a:r>
            <a:endParaRPr lang="ru-RU" sz="4400" b="1" u="sng" dirty="0">
              <a:solidFill>
                <a:srgbClr val="002060"/>
              </a:solidFill>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idx="1"/>
          </p:nvPr>
        </p:nvGraphicFramePr>
        <p:xfrm>
          <a:off x="827584" y="692696"/>
          <a:ext cx="7488831" cy="4302405"/>
        </p:xfrm>
        <a:graphic>
          <a:graphicData uri="http://schemas.openxmlformats.org/drawingml/2006/table">
            <a:tbl>
              <a:tblPr/>
              <a:tblGrid>
                <a:gridCol w="2496277"/>
                <a:gridCol w="2496277"/>
                <a:gridCol w="2496277"/>
              </a:tblGrid>
              <a:tr h="617121">
                <a:tc>
                  <a:txBody>
                    <a:bodyPr/>
                    <a:lstStyle/>
                    <a:p>
                      <a:pPr algn="ctr"/>
                      <a:r>
                        <a:rPr lang="en-US" sz="2200" dirty="0" smtClean="0">
                          <a:latin typeface="Times New Roman" pitchFamily="18" charset="0"/>
                          <a:cs typeface="Times New Roman" pitchFamily="18" charset="0"/>
                        </a:rPr>
                        <a:t>Marking</a:t>
                      </a:r>
                      <a:endParaRPr lang="ru-RU" sz="2200" dirty="0">
                        <a:latin typeface="Times New Roman" pitchFamily="18" charset="0"/>
                        <a:cs typeface="Times New Roman" pitchFamily="18" charset="0"/>
                      </a:endParaRPr>
                    </a:p>
                  </a:txBody>
                  <a:tcPr marL="74196" marR="74196" marT="37098" marB="370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US" sz="2200" dirty="0" smtClean="0">
                          <a:latin typeface="Times New Roman" pitchFamily="18" charset="0"/>
                          <a:cs typeface="Times New Roman" pitchFamily="18" charset="0"/>
                        </a:rPr>
                        <a:t>Focal length</a:t>
                      </a:r>
                      <a:r>
                        <a:rPr lang="ru-RU"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sm</a:t>
                      </a:r>
                      <a:endParaRPr lang="ru-RU" sz="2200" dirty="0">
                        <a:latin typeface="Times New Roman" pitchFamily="18" charset="0"/>
                        <a:cs typeface="Times New Roman" pitchFamily="18" charset="0"/>
                      </a:endParaRPr>
                    </a:p>
                  </a:txBody>
                  <a:tcPr marL="74196" marR="74196" marT="37098" marB="370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US" sz="2200" dirty="0" smtClean="0">
                          <a:latin typeface="Times New Roman" pitchFamily="18" charset="0"/>
                          <a:cs typeface="Times New Roman" pitchFamily="18" charset="0"/>
                        </a:rPr>
                        <a:t>Optical power</a:t>
                      </a:r>
                      <a:r>
                        <a:rPr lang="ru-RU"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dptr</a:t>
                      </a:r>
                      <a:endParaRPr lang="ru-RU" sz="2200" dirty="0">
                        <a:latin typeface="Times New Roman" pitchFamily="18" charset="0"/>
                        <a:cs typeface="Times New Roman" pitchFamily="18" charset="0"/>
                      </a:endParaRPr>
                    </a:p>
                  </a:txBody>
                  <a:tcPr marL="74196" marR="74196" marT="37098" marB="370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r>
              <a:tr h="339476">
                <a:tc>
                  <a:txBody>
                    <a:bodyPr/>
                    <a:lstStyle/>
                    <a:p>
                      <a:r>
                        <a:rPr lang="ru-RU" sz="2200" dirty="0">
                          <a:latin typeface="Times New Roman" pitchFamily="18" charset="0"/>
                          <a:cs typeface="Times New Roman" pitchFamily="18" charset="0"/>
                        </a:rPr>
                        <a:t>2×</a:t>
                      </a:r>
                    </a:p>
                  </a:txBody>
                  <a:tcPr marL="74196" marR="74196" marT="37098" marB="370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ru-RU" sz="2200">
                          <a:latin typeface="Times New Roman" pitchFamily="18" charset="0"/>
                          <a:cs typeface="Times New Roman" pitchFamily="18" charset="0"/>
                        </a:rPr>
                        <a:t>25</a:t>
                      </a:r>
                    </a:p>
                  </a:txBody>
                  <a:tcPr marL="74196" marR="74196" marT="37098" marB="370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ru-RU" sz="2200" dirty="0">
                          <a:latin typeface="Times New Roman" pitchFamily="18" charset="0"/>
                          <a:cs typeface="Times New Roman" pitchFamily="18" charset="0"/>
                        </a:rPr>
                        <a:t>4</a:t>
                      </a:r>
                    </a:p>
                  </a:txBody>
                  <a:tcPr marL="74196" marR="74196" marT="37098" marB="370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339476">
                <a:tc>
                  <a:txBody>
                    <a:bodyPr/>
                    <a:lstStyle/>
                    <a:p>
                      <a:r>
                        <a:rPr lang="ru-RU" sz="2200" dirty="0">
                          <a:latin typeface="Times New Roman" pitchFamily="18" charset="0"/>
                          <a:cs typeface="Times New Roman" pitchFamily="18" charset="0"/>
                        </a:rPr>
                        <a:t>2.5×</a:t>
                      </a:r>
                    </a:p>
                  </a:txBody>
                  <a:tcPr marL="74196" marR="74196" marT="37098" marB="370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ru-RU" sz="2200" dirty="0">
                          <a:latin typeface="Times New Roman" pitchFamily="18" charset="0"/>
                          <a:cs typeface="Times New Roman" pitchFamily="18" charset="0"/>
                        </a:rPr>
                        <a:t>16,67</a:t>
                      </a:r>
                    </a:p>
                  </a:txBody>
                  <a:tcPr marL="74196" marR="74196" marT="37098" marB="370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ru-RU" sz="2200" dirty="0">
                          <a:latin typeface="Times New Roman" pitchFamily="18" charset="0"/>
                          <a:cs typeface="Times New Roman" pitchFamily="18" charset="0"/>
                        </a:rPr>
                        <a:t>6</a:t>
                      </a:r>
                    </a:p>
                  </a:txBody>
                  <a:tcPr marL="74196" marR="74196" marT="37098" marB="370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339476">
                <a:tc>
                  <a:txBody>
                    <a:bodyPr/>
                    <a:lstStyle/>
                    <a:p>
                      <a:r>
                        <a:rPr lang="ru-RU" sz="2200">
                          <a:latin typeface="Times New Roman" pitchFamily="18" charset="0"/>
                          <a:cs typeface="Times New Roman" pitchFamily="18" charset="0"/>
                        </a:rPr>
                        <a:t>3×</a:t>
                      </a:r>
                    </a:p>
                  </a:txBody>
                  <a:tcPr marL="74196" marR="74196" marT="37098" marB="370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ru-RU" sz="2200">
                          <a:latin typeface="Times New Roman" pitchFamily="18" charset="0"/>
                          <a:cs typeface="Times New Roman" pitchFamily="18" charset="0"/>
                        </a:rPr>
                        <a:t>12,5</a:t>
                      </a:r>
                    </a:p>
                  </a:txBody>
                  <a:tcPr marL="74196" marR="74196" marT="37098" marB="370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ru-RU" sz="2200" dirty="0">
                          <a:latin typeface="Times New Roman" pitchFamily="18" charset="0"/>
                          <a:cs typeface="Times New Roman" pitchFamily="18" charset="0"/>
                        </a:rPr>
                        <a:t>8</a:t>
                      </a:r>
                    </a:p>
                  </a:txBody>
                  <a:tcPr marL="74196" marR="74196" marT="37098" marB="370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339476">
                <a:tc>
                  <a:txBody>
                    <a:bodyPr/>
                    <a:lstStyle/>
                    <a:p>
                      <a:r>
                        <a:rPr lang="ru-RU" sz="2200">
                          <a:latin typeface="Times New Roman" pitchFamily="18" charset="0"/>
                          <a:cs typeface="Times New Roman" pitchFamily="18" charset="0"/>
                        </a:rPr>
                        <a:t>4×</a:t>
                      </a:r>
                    </a:p>
                  </a:txBody>
                  <a:tcPr marL="74196" marR="74196" marT="37098" marB="370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ru-RU" sz="2200" dirty="0">
                          <a:latin typeface="Times New Roman" pitchFamily="18" charset="0"/>
                          <a:cs typeface="Times New Roman" pitchFamily="18" charset="0"/>
                        </a:rPr>
                        <a:t>8,33</a:t>
                      </a:r>
                    </a:p>
                  </a:txBody>
                  <a:tcPr marL="74196" marR="74196" marT="37098" marB="370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ru-RU" sz="2200" dirty="0">
                          <a:latin typeface="Times New Roman" pitchFamily="18" charset="0"/>
                          <a:cs typeface="Times New Roman" pitchFamily="18" charset="0"/>
                        </a:rPr>
                        <a:t>12</a:t>
                      </a:r>
                    </a:p>
                  </a:txBody>
                  <a:tcPr marL="74196" marR="74196" marT="37098" marB="370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339476">
                <a:tc>
                  <a:txBody>
                    <a:bodyPr/>
                    <a:lstStyle/>
                    <a:p>
                      <a:r>
                        <a:rPr lang="ru-RU" sz="2200" dirty="0">
                          <a:latin typeface="Times New Roman" pitchFamily="18" charset="0"/>
                          <a:cs typeface="Times New Roman" pitchFamily="18" charset="0"/>
                        </a:rPr>
                        <a:t>5×</a:t>
                      </a:r>
                    </a:p>
                  </a:txBody>
                  <a:tcPr marL="74196" marR="74196" marT="37098" marB="370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ru-RU" sz="2200">
                          <a:latin typeface="Times New Roman" pitchFamily="18" charset="0"/>
                          <a:cs typeface="Times New Roman" pitchFamily="18" charset="0"/>
                        </a:rPr>
                        <a:t>6,25</a:t>
                      </a:r>
                    </a:p>
                  </a:txBody>
                  <a:tcPr marL="74196" marR="74196" marT="37098" marB="370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ru-RU" sz="2200" dirty="0">
                          <a:latin typeface="Times New Roman" pitchFamily="18" charset="0"/>
                          <a:cs typeface="Times New Roman" pitchFamily="18" charset="0"/>
                        </a:rPr>
                        <a:t>16</a:t>
                      </a:r>
                    </a:p>
                  </a:txBody>
                  <a:tcPr marL="74196" marR="74196" marT="37098" marB="370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339476">
                <a:tc>
                  <a:txBody>
                    <a:bodyPr/>
                    <a:lstStyle/>
                    <a:p>
                      <a:r>
                        <a:rPr lang="ru-RU" sz="2200" dirty="0">
                          <a:latin typeface="Times New Roman" pitchFamily="18" charset="0"/>
                          <a:cs typeface="Times New Roman" pitchFamily="18" charset="0"/>
                        </a:rPr>
                        <a:t>7×</a:t>
                      </a:r>
                    </a:p>
                  </a:txBody>
                  <a:tcPr marL="74196" marR="74196" marT="37098" marB="370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ru-RU" sz="2200" dirty="0">
                          <a:latin typeface="Times New Roman" pitchFamily="18" charset="0"/>
                          <a:cs typeface="Times New Roman" pitchFamily="18" charset="0"/>
                        </a:rPr>
                        <a:t>4,17</a:t>
                      </a:r>
                    </a:p>
                  </a:txBody>
                  <a:tcPr marL="74196" marR="74196" marT="37098" marB="370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ru-RU" sz="2200" dirty="0">
                          <a:latin typeface="Times New Roman" pitchFamily="18" charset="0"/>
                          <a:cs typeface="Times New Roman" pitchFamily="18" charset="0"/>
                        </a:rPr>
                        <a:t>24</a:t>
                      </a:r>
                    </a:p>
                  </a:txBody>
                  <a:tcPr marL="74196" marR="74196" marT="37098" marB="370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339476">
                <a:tc>
                  <a:txBody>
                    <a:bodyPr/>
                    <a:lstStyle/>
                    <a:p>
                      <a:r>
                        <a:rPr lang="ru-RU" sz="2200">
                          <a:latin typeface="Times New Roman" pitchFamily="18" charset="0"/>
                          <a:cs typeface="Times New Roman" pitchFamily="18" charset="0"/>
                        </a:rPr>
                        <a:t>7.5×</a:t>
                      </a:r>
                    </a:p>
                  </a:txBody>
                  <a:tcPr marL="74196" marR="74196" marT="37098" marB="370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ru-RU" sz="2200" dirty="0">
                          <a:latin typeface="Times New Roman" pitchFamily="18" charset="0"/>
                          <a:cs typeface="Times New Roman" pitchFamily="18" charset="0"/>
                        </a:rPr>
                        <a:t>3,85</a:t>
                      </a:r>
                    </a:p>
                  </a:txBody>
                  <a:tcPr marL="74196" marR="74196" marT="37098" marB="370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ru-RU" sz="2200" dirty="0">
                          <a:latin typeface="Times New Roman" pitchFamily="18" charset="0"/>
                          <a:cs typeface="Times New Roman" pitchFamily="18" charset="0"/>
                        </a:rPr>
                        <a:t>26</a:t>
                      </a:r>
                    </a:p>
                  </a:txBody>
                  <a:tcPr marL="74196" marR="74196" marT="37098" marB="370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339476">
                <a:tc>
                  <a:txBody>
                    <a:bodyPr/>
                    <a:lstStyle/>
                    <a:p>
                      <a:r>
                        <a:rPr lang="ru-RU" sz="2200">
                          <a:latin typeface="Times New Roman" pitchFamily="18" charset="0"/>
                          <a:cs typeface="Times New Roman" pitchFamily="18" charset="0"/>
                        </a:rPr>
                        <a:t>10×</a:t>
                      </a:r>
                    </a:p>
                  </a:txBody>
                  <a:tcPr marL="74196" marR="74196" marT="37098" marB="370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ru-RU" sz="2200">
                          <a:latin typeface="Times New Roman" pitchFamily="18" charset="0"/>
                          <a:cs typeface="Times New Roman" pitchFamily="18" charset="0"/>
                        </a:rPr>
                        <a:t>2,78</a:t>
                      </a:r>
                    </a:p>
                  </a:txBody>
                  <a:tcPr marL="74196" marR="74196" marT="37098" marB="370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ru-RU" sz="2200" dirty="0">
                          <a:latin typeface="Times New Roman" pitchFamily="18" charset="0"/>
                          <a:cs typeface="Times New Roman" pitchFamily="18" charset="0"/>
                        </a:rPr>
                        <a:t>36</a:t>
                      </a:r>
                    </a:p>
                  </a:txBody>
                  <a:tcPr marL="74196" marR="74196" marT="37098" marB="370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339476">
                <a:tc>
                  <a:txBody>
                    <a:bodyPr/>
                    <a:lstStyle/>
                    <a:p>
                      <a:r>
                        <a:rPr lang="ru-RU" sz="2200">
                          <a:latin typeface="Times New Roman" pitchFamily="18" charset="0"/>
                          <a:cs typeface="Times New Roman" pitchFamily="18" charset="0"/>
                        </a:rPr>
                        <a:t>12×</a:t>
                      </a:r>
                    </a:p>
                  </a:txBody>
                  <a:tcPr marL="74196" marR="74196" marT="37098" marB="370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ru-RU" sz="2200">
                          <a:latin typeface="Times New Roman" pitchFamily="18" charset="0"/>
                          <a:cs typeface="Times New Roman" pitchFamily="18" charset="0"/>
                        </a:rPr>
                        <a:t>2,27</a:t>
                      </a:r>
                    </a:p>
                  </a:txBody>
                  <a:tcPr marL="74196" marR="74196" marT="37098" marB="370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ru-RU" sz="2200" dirty="0">
                          <a:latin typeface="Times New Roman" pitchFamily="18" charset="0"/>
                          <a:cs typeface="Times New Roman" pitchFamily="18" charset="0"/>
                        </a:rPr>
                        <a:t>44</a:t>
                      </a:r>
                    </a:p>
                  </a:txBody>
                  <a:tcPr marL="74196" marR="74196" marT="37098" marB="370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bl>
          </a:graphicData>
        </a:graphic>
      </p:graphicFrame>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Прямоугольник 3"/>
          <p:cNvSpPr>
            <a:spLocks noChangeArrowheads="1"/>
          </p:cNvSpPr>
          <p:nvPr/>
        </p:nvSpPr>
        <p:spPr bwMode="auto">
          <a:xfrm>
            <a:off x="395536" y="980728"/>
            <a:ext cx="8435975" cy="1077218"/>
          </a:xfrm>
          <a:prstGeom prst="rect">
            <a:avLst/>
          </a:prstGeom>
          <a:noFill/>
          <a:ln w="9525">
            <a:noFill/>
            <a:miter lim="800000"/>
            <a:headEnd/>
            <a:tailEnd/>
          </a:ln>
        </p:spPr>
        <p:txBody>
          <a:bodyPr>
            <a:spAutoFit/>
          </a:bodyPr>
          <a:lstStyle/>
          <a:p>
            <a:pPr algn="just"/>
            <a:r>
              <a:rPr lang="en-US" sz="3200" dirty="0" smtClean="0">
                <a:latin typeface="Times New Roman" pitchFamily="18" charset="0"/>
                <a:cs typeface="Times New Roman" pitchFamily="18" charset="0"/>
              </a:rPr>
              <a:t>Get the fire by using the collecting lens in the shortest time.</a:t>
            </a:r>
            <a:endParaRPr lang="ru-RU" sz="3200" dirty="0">
              <a:latin typeface="Times New Roman" pitchFamily="18" charset="0"/>
              <a:cs typeface="Times New Roman" pitchFamily="18" charset="0"/>
            </a:endParaRPr>
          </a:p>
        </p:txBody>
      </p:sp>
      <p:sp>
        <p:nvSpPr>
          <p:cNvPr id="6" name="Номер слайда 5"/>
          <p:cNvSpPr>
            <a:spLocks noGrp="1"/>
          </p:cNvSpPr>
          <p:nvPr>
            <p:ph type="sldNum" sz="quarter" idx="12"/>
          </p:nvPr>
        </p:nvSpPr>
        <p:spPr/>
        <p:txBody>
          <a:bodyPr/>
          <a:lstStyle/>
          <a:p>
            <a:fld id="{21E07446-0D20-49E5-9F2B-2E3467395826}" type="slidenum">
              <a:rPr lang="ru-RU" sz="1800" b="1" smtClean="0">
                <a:latin typeface="Times New Roman" pitchFamily="18" charset="0"/>
                <a:cs typeface="Times New Roman" pitchFamily="18" charset="0"/>
              </a:rPr>
              <a:pPr/>
              <a:t>3</a:t>
            </a:fld>
            <a:endParaRPr lang="ru-RU" sz="1800" b="1" dirty="0">
              <a:latin typeface="Times New Roman" pitchFamily="18" charset="0"/>
              <a:cs typeface="Times New Roman" pitchFamily="18" charset="0"/>
            </a:endParaRPr>
          </a:p>
        </p:txBody>
      </p:sp>
      <p:sp>
        <p:nvSpPr>
          <p:cNvPr id="7" name="Прямоугольник 9"/>
          <p:cNvSpPr>
            <a:spLocks noChangeArrowheads="1"/>
          </p:cNvSpPr>
          <p:nvPr/>
        </p:nvSpPr>
        <p:spPr bwMode="auto">
          <a:xfrm>
            <a:off x="468313" y="3324005"/>
            <a:ext cx="8207375" cy="3285387"/>
          </a:xfrm>
          <a:prstGeom prst="rect">
            <a:avLst/>
          </a:prstGeom>
          <a:noFill/>
          <a:ln w="9525">
            <a:noFill/>
            <a:miter lim="800000"/>
            <a:headEnd/>
            <a:tailEnd/>
          </a:ln>
        </p:spPr>
        <p:txBody>
          <a:bodyPr>
            <a:spAutoFit/>
          </a:bodyPr>
          <a:lstStyle/>
          <a:p>
            <a:pPr marL="514350" indent="-514350" algn="just">
              <a:lnSpc>
                <a:spcPct val="114000"/>
              </a:lnSpc>
              <a:buFont typeface="Calibri" pitchFamily="34" charset="0"/>
              <a:buAutoNum type="arabicPeriod"/>
            </a:pPr>
            <a:r>
              <a:rPr lang="en-US" sz="2600" dirty="0" smtClean="0">
                <a:latin typeface="Times New Roman" pitchFamily="18" charset="0"/>
                <a:cs typeface="Times New Roman" pitchFamily="18" charset="0"/>
              </a:rPr>
              <a:t>Study the theoretical material on the research topic.</a:t>
            </a:r>
          </a:p>
          <a:p>
            <a:pPr marL="514350" indent="-514350" algn="just">
              <a:lnSpc>
                <a:spcPct val="114000"/>
              </a:lnSpc>
              <a:buFont typeface="Calibri" pitchFamily="34" charset="0"/>
              <a:buAutoNum type="arabicPeriod"/>
            </a:pPr>
            <a:r>
              <a:rPr lang="en-US" sz="2600" dirty="0" smtClean="0">
                <a:latin typeface="Times New Roman" pitchFamily="18" charset="0"/>
                <a:cs typeface="Times New Roman" pitchFamily="18" charset="0"/>
              </a:rPr>
              <a:t>Consider how to make fire with a magnifying glass.</a:t>
            </a:r>
          </a:p>
          <a:p>
            <a:pPr marL="514350" indent="-514350" algn="just">
              <a:lnSpc>
                <a:spcPct val="114000"/>
              </a:lnSpc>
              <a:buFont typeface="Calibri" pitchFamily="34" charset="0"/>
              <a:buAutoNum type="arabicPeriod"/>
            </a:pPr>
            <a:r>
              <a:rPr lang="en-US" sz="2600" dirty="0" smtClean="0">
                <a:latin typeface="Times New Roman" pitchFamily="18" charset="0"/>
                <a:cs typeface="Times New Roman" pitchFamily="18" charset="0"/>
              </a:rPr>
              <a:t>Experimentally obtain conditions under which the time of firing of the tinder will be minimal.</a:t>
            </a:r>
            <a:endParaRPr lang="ru-RU" sz="2600" dirty="0" smtClean="0">
              <a:latin typeface="Times New Roman" pitchFamily="18" charset="0"/>
              <a:cs typeface="Times New Roman" pitchFamily="18" charset="0"/>
            </a:endParaRPr>
          </a:p>
          <a:p>
            <a:pPr marL="514350" indent="-514350" algn="just">
              <a:lnSpc>
                <a:spcPct val="114000"/>
              </a:lnSpc>
              <a:buFont typeface="Calibri" pitchFamily="34" charset="0"/>
              <a:buAutoNum type="arabicPeriod"/>
            </a:pPr>
            <a:r>
              <a:rPr lang="en-US" sz="2600" dirty="0" smtClean="0">
                <a:latin typeface="Times New Roman" pitchFamily="18" charset="0"/>
                <a:cs typeface="Times New Roman" pitchFamily="18" charset="0"/>
              </a:rPr>
              <a:t>Identify the most suitable tinder for effective fire with a magnifying glass.</a:t>
            </a:r>
          </a:p>
          <a:p>
            <a:pPr marL="514350" indent="-514350" algn="just">
              <a:lnSpc>
                <a:spcPct val="114000"/>
              </a:lnSpc>
              <a:buFont typeface="Calibri" pitchFamily="34" charset="0"/>
              <a:buAutoNum type="arabicPeriod"/>
            </a:pPr>
            <a:r>
              <a:rPr lang="en-US" sz="2600" dirty="0" smtClean="0">
                <a:latin typeface="Times New Roman" pitchFamily="18" charset="0"/>
                <a:cs typeface="Times New Roman" pitchFamily="18" charset="0"/>
              </a:rPr>
              <a:t>Do conclusions on the results of work.</a:t>
            </a:r>
            <a:endParaRPr lang="ru-RU" altLang="ru-RU" sz="2600" dirty="0">
              <a:latin typeface="Times New Roman" pitchFamily="18" charset="0"/>
              <a:cs typeface="Times New Roman" pitchFamily="18" charset="0"/>
            </a:endParaRPr>
          </a:p>
        </p:txBody>
      </p:sp>
      <p:sp>
        <p:nvSpPr>
          <p:cNvPr id="8" name="Название 1"/>
          <p:cNvSpPr txBox="1">
            <a:spLocks/>
          </p:cNvSpPr>
          <p:nvPr/>
        </p:nvSpPr>
        <p:spPr bwMode="auto">
          <a:xfrm>
            <a:off x="2475384" y="384523"/>
            <a:ext cx="4193232" cy="884237"/>
          </a:xfrm>
          <a:prstGeom prst="rect">
            <a:avLst/>
          </a:prstGeom>
          <a:noFill/>
          <a:ln w="9525">
            <a:noFill/>
            <a:miter lim="800000"/>
            <a:headEnd/>
            <a:tailEnd/>
          </a:ln>
        </p:spPr>
        <p:txBody>
          <a:bodyPr/>
          <a:lstStyle/>
          <a:p>
            <a:pPr algn="ctr">
              <a:lnSpc>
                <a:spcPct val="90000"/>
              </a:lnSpc>
              <a:buClr>
                <a:srgbClr val="0F253F"/>
              </a:buClr>
              <a:buSzPts val="4400"/>
            </a:pPr>
            <a:r>
              <a:rPr lang="en-US" sz="4400" b="1" u="sng" dirty="0">
                <a:solidFill>
                  <a:srgbClr val="002060"/>
                </a:solidFill>
                <a:latin typeface="Times New Roman" pitchFamily="18" charset="0"/>
                <a:cs typeface="Times New Roman" pitchFamily="18" charset="0"/>
                <a:sym typeface="Times New Roman" pitchFamily="18" charset="0"/>
              </a:rPr>
              <a:t>Aim of the study</a:t>
            </a:r>
            <a:endParaRPr lang="en-US" sz="4400" dirty="0">
              <a:solidFill>
                <a:srgbClr val="002060"/>
              </a:solidFill>
            </a:endParaRPr>
          </a:p>
        </p:txBody>
      </p:sp>
      <p:sp>
        <p:nvSpPr>
          <p:cNvPr id="11" name="Shape 82"/>
          <p:cNvSpPr txBox="1">
            <a:spLocks noChangeArrowheads="1"/>
          </p:cNvSpPr>
          <p:nvPr/>
        </p:nvSpPr>
        <p:spPr bwMode="auto">
          <a:xfrm>
            <a:off x="1223963" y="2621980"/>
            <a:ext cx="6696075" cy="735012"/>
          </a:xfrm>
          <a:prstGeom prst="rect">
            <a:avLst/>
          </a:prstGeom>
          <a:noFill/>
          <a:ln w="9525">
            <a:noFill/>
            <a:miter lim="800000"/>
            <a:headEnd/>
            <a:tailEnd/>
          </a:ln>
        </p:spPr>
        <p:txBody>
          <a:bodyPr lIns="45700" tIns="45700" rIns="45700" bIns="45700"/>
          <a:lstStyle/>
          <a:p>
            <a:pPr algn="ctr">
              <a:lnSpc>
                <a:spcPct val="90000"/>
              </a:lnSpc>
              <a:buClr>
                <a:srgbClr val="002060"/>
              </a:buClr>
              <a:buSzPts val="4400"/>
              <a:buFont typeface="Times New Roman" pitchFamily="18" charset="0"/>
              <a:buNone/>
            </a:pPr>
            <a:r>
              <a:rPr lang="en-US" sz="4400" b="1" u="sng" dirty="0">
                <a:solidFill>
                  <a:srgbClr val="002060"/>
                </a:solidFill>
                <a:latin typeface="Times New Roman" pitchFamily="18" charset="0"/>
                <a:cs typeface="Times New Roman" pitchFamily="18" charset="0"/>
                <a:sym typeface="Times New Roman" pitchFamily="18" charset="0"/>
              </a:rPr>
              <a:t>Objectives</a:t>
            </a:r>
            <a:endParaRPr lang="ru-RU" dirty="0">
              <a:solidFill>
                <a:srgbClr val="00206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21E07446-0D20-49E5-9F2B-2E3467395826}" type="slidenum">
              <a:rPr lang="ru-RU" sz="1800" b="1" smtClean="0">
                <a:latin typeface="Times New Roman" pitchFamily="18" charset="0"/>
                <a:cs typeface="Times New Roman" pitchFamily="18" charset="0"/>
              </a:rPr>
              <a:pPr/>
              <a:t>4</a:t>
            </a:fld>
            <a:endParaRPr lang="ru-RU" sz="1800" b="1" dirty="0">
              <a:latin typeface="Times New Roman" pitchFamily="18" charset="0"/>
              <a:cs typeface="Times New Roman" pitchFamily="18" charset="0"/>
            </a:endParaRPr>
          </a:p>
        </p:txBody>
      </p:sp>
      <p:sp>
        <p:nvSpPr>
          <p:cNvPr id="6" name="Прямоугольник 5"/>
          <p:cNvSpPr/>
          <p:nvPr/>
        </p:nvSpPr>
        <p:spPr>
          <a:xfrm>
            <a:off x="323528" y="908720"/>
            <a:ext cx="8424936" cy="1477328"/>
          </a:xfrm>
          <a:prstGeom prst="rect">
            <a:avLst/>
          </a:prstGeom>
        </p:spPr>
        <p:txBody>
          <a:bodyPr wrap="square">
            <a:spAutoFit/>
          </a:bodyPr>
          <a:lstStyle/>
          <a:p>
            <a:pPr algn="just"/>
            <a:r>
              <a:rPr lang="en-US" altLang="ru-RU" sz="3000" b="1" dirty="0" smtClean="0">
                <a:latin typeface="Times New Roman" pitchFamily="18" charset="0"/>
                <a:cs typeface="Times New Roman" pitchFamily="18" charset="0"/>
              </a:rPr>
              <a:t>Fire</a:t>
            </a:r>
            <a:r>
              <a:rPr lang="en-US" altLang="ru-RU" sz="3000" dirty="0" smtClean="0">
                <a:latin typeface="Times New Roman" pitchFamily="18" charset="0"/>
                <a:cs typeface="Times New Roman" pitchFamily="18" charset="0"/>
              </a:rPr>
              <a:t> – is an intensive oxidation process, accompanied by radiation in the visible range and the release of thermal energy.</a:t>
            </a:r>
            <a:endParaRPr lang="ru-RU" altLang="ru-RU" sz="3000" dirty="0" smtClean="0">
              <a:latin typeface="Times New Roman" pitchFamily="18" charset="0"/>
              <a:cs typeface="Times New Roman" pitchFamily="18" charset="0"/>
            </a:endParaRPr>
          </a:p>
        </p:txBody>
      </p:sp>
      <p:sp>
        <p:nvSpPr>
          <p:cNvPr id="7" name="Прямоугольник 6"/>
          <p:cNvSpPr/>
          <p:nvPr/>
        </p:nvSpPr>
        <p:spPr>
          <a:xfrm>
            <a:off x="107504" y="2746663"/>
            <a:ext cx="8352928" cy="2554545"/>
          </a:xfrm>
          <a:prstGeom prst="rect">
            <a:avLst/>
          </a:prstGeom>
        </p:spPr>
        <p:txBody>
          <a:bodyPr wrap="square">
            <a:spAutoFit/>
          </a:bodyPr>
          <a:lstStyle/>
          <a:p>
            <a:pPr algn="just">
              <a:spcAft>
                <a:spcPts val="600"/>
              </a:spcAft>
            </a:pPr>
            <a:r>
              <a:rPr lang="ru-RU" altLang="ru-RU" sz="2600" dirty="0" smtClean="0">
                <a:latin typeface="Times New Roman" pitchFamily="18" charset="0"/>
                <a:cs typeface="Times New Roman" pitchFamily="18" charset="0"/>
              </a:rPr>
              <a:t> </a:t>
            </a:r>
            <a:r>
              <a:rPr lang="en-US" altLang="ru-RU" sz="2600" dirty="0" smtClean="0">
                <a:latin typeface="Times New Roman" pitchFamily="18" charset="0"/>
                <a:cs typeface="Times New Roman" pitchFamily="18" charset="0"/>
              </a:rPr>
              <a:t>This process is only possible with arbitrary (involuntary):</a:t>
            </a:r>
            <a:endParaRPr lang="ru-RU" altLang="ru-RU" sz="2600" dirty="0" smtClean="0">
              <a:latin typeface="Times New Roman" pitchFamily="18" charset="0"/>
              <a:cs typeface="Times New Roman" pitchFamily="18" charset="0"/>
            </a:endParaRPr>
          </a:p>
          <a:p>
            <a:pPr algn="just">
              <a:spcBef>
                <a:spcPts val="600"/>
              </a:spcBef>
              <a:spcAft>
                <a:spcPts val="600"/>
              </a:spcAft>
              <a:buFont typeface="Arial" pitchFamily="34" charset="0"/>
              <a:buChar char="•"/>
            </a:pPr>
            <a:r>
              <a:rPr lang="ru-RU" altLang="ru-RU" sz="2600" dirty="0" smtClean="0">
                <a:latin typeface="Times New Roman" pitchFamily="18" charset="0"/>
                <a:cs typeface="Times New Roman" pitchFamily="18" charset="0"/>
              </a:rPr>
              <a:t> </a:t>
            </a:r>
            <a:r>
              <a:rPr lang="en-US" altLang="ru-RU" sz="2600" dirty="0" smtClean="0">
                <a:latin typeface="Times New Roman" pitchFamily="18" charset="0"/>
                <a:cs typeface="Times New Roman" pitchFamily="18" charset="0"/>
              </a:rPr>
              <a:t>heating the combustible material to a certain point in the presence of oxygen;</a:t>
            </a:r>
            <a:endParaRPr lang="ru-RU" altLang="ru-RU" sz="2600" dirty="0" smtClean="0">
              <a:latin typeface="Times New Roman" pitchFamily="18" charset="0"/>
              <a:cs typeface="Times New Roman" pitchFamily="18" charset="0"/>
            </a:endParaRPr>
          </a:p>
          <a:p>
            <a:pPr algn="just">
              <a:spcBef>
                <a:spcPts val="600"/>
              </a:spcBef>
              <a:spcAft>
                <a:spcPts val="600"/>
              </a:spcAft>
              <a:buFont typeface="Arial" pitchFamily="34" charset="0"/>
              <a:buChar char="•"/>
            </a:pPr>
            <a:r>
              <a:rPr lang="en-US" altLang="ru-RU" sz="2600" dirty="0" smtClean="0">
                <a:latin typeface="Times New Roman" pitchFamily="18" charset="0"/>
                <a:cs typeface="Times New Roman" pitchFamily="18" charset="0"/>
              </a:rPr>
              <a:t>during a chemical reaction;</a:t>
            </a:r>
          </a:p>
          <a:p>
            <a:pPr algn="just">
              <a:spcBef>
                <a:spcPts val="600"/>
              </a:spcBef>
              <a:spcAft>
                <a:spcPts val="600"/>
              </a:spcAft>
              <a:buFont typeface="Arial" pitchFamily="34" charset="0"/>
              <a:buChar char="•"/>
            </a:pPr>
            <a:r>
              <a:rPr lang="en-US" altLang="ru-RU" sz="2600" dirty="0" smtClean="0">
                <a:latin typeface="Times New Roman" pitchFamily="18" charset="0"/>
                <a:cs typeface="Times New Roman" pitchFamily="18" charset="0"/>
              </a:rPr>
              <a:t>the flow of electric current in the environment.</a:t>
            </a:r>
            <a:endParaRPr lang="ru-RU" sz="2600" dirty="0"/>
          </a:p>
        </p:txBody>
      </p:sp>
      <p:pic>
        <p:nvPicPr>
          <p:cNvPr id="8" name="Picture 5" descr="http://pipnalip.ru/uploads/images/default/2457_firephotoshop17.jpg"/>
          <p:cNvPicPr>
            <a:picLocks noChangeAspect="1" noChangeArrowheads="1"/>
          </p:cNvPicPr>
          <p:nvPr/>
        </p:nvPicPr>
        <p:blipFill>
          <a:blip r:embed="rId2" cstate="screen">
            <a:extLst/>
          </a:blip>
          <a:srcRect/>
          <a:stretch>
            <a:fillRect/>
          </a:stretch>
        </p:blipFill>
        <p:spPr bwMode="auto">
          <a:xfrm>
            <a:off x="6407696" y="3789040"/>
            <a:ext cx="2736304" cy="2736304"/>
          </a:xfrm>
          <a:prstGeom prst="rect">
            <a:avLst/>
          </a:prstGeom>
          <a:ln>
            <a:noFill/>
          </a:ln>
          <a:effectLst>
            <a:softEdge rad="112500"/>
          </a:effectLst>
          <a:extLst/>
        </p:spPr>
      </p:pic>
      <p:sp>
        <p:nvSpPr>
          <p:cNvPr id="9" name="Shape 90"/>
          <p:cNvSpPr txBox="1">
            <a:spLocks noChangeArrowheads="1"/>
          </p:cNvSpPr>
          <p:nvPr/>
        </p:nvSpPr>
        <p:spPr bwMode="auto">
          <a:xfrm>
            <a:off x="0" y="44624"/>
            <a:ext cx="9144000" cy="792088"/>
          </a:xfrm>
          <a:prstGeom prst="rect">
            <a:avLst/>
          </a:prstGeom>
          <a:noFill/>
          <a:ln w="9525">
            <a:noFill/>
            <a:miter lim="800000"/>
            <a:headEnd/>
            <a:tailEnd/>
          </a:ln>
        </p:spPr>
        <p:txBody>
          <a:bodyPr lIns="45700" tIns="45700" rIns="45700" bIns="45700"/>
          <a:lstStyle/>
          <a:p>
            <a:pPr algn="ctr">
              <a:buClr>
                <a:srgbClr val="0F253F"/>
              </a:buClr>
              <a:buSzPts val="4200"/>
              <a:buFont typeface="Times New Roman" pitchFamily="18" charset="0"/>
              <a:buNone/>
            </a:pPr>
            <a:r>
              <a:rPr lang="en-US" sz="4400" b="1" u="sng" dirty="0">
                <a:solidFill>
                  <a:srgbClr val="002060"/>
                </a:solidFill>
                <a:latin typeface="Times New Roman" pitchFamily="18" charset="0"/>
                <a:cs typeface="Times New Roman" pitchFamily="18" charset="0"/>
                <a:sym typeface="Times New Roman" pitchFamily="18" charset="0"/>
              </a:rPr>
              <a:t>Theory</a:t>
            </a:r>
            <a:endParaRPr lang="ru-RU" sz="2000" dirty="0">
              <a:solidFill>
                <a:srgbClr val="00206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cstate="print">
            <a:lum contrast="20000"/>
          </a:blip>
          <a:srcRect l="59731" t="6999" r="6179" b="6999"/>
          <a:stretch>
            <a:fillRect/>
          </a:stretch>
        </p:blipFill>
        <p:spPr bwMode="auto">
          <a:xfrm>
            <a:off x="6156176" y="2636912"/>
            <a:ext cx="2376264" cy="2759532"/>
          </a:xfrm>
          <a:prstGeom prst="rect">
            <a:avLst/>
          </a:prstGeom>
          <a:noFill/>
          <a:ln w="9525">
            <a:noFill/>
            <a:miter lim="800000"/>
            <a:headEnd/>
            <a:tailEnd/>
          </a:ln>
        </p:spPr>
      </p:pic>
      <p:pic>
        <p:nvPicPr>
          <p:cNvPr id="5129" name="Picture 9"/>
          <p:cNvPicPr>
            <a:picLocks noChangeAspect="1" noChangeArrowheads="1"/>
          </p:cNvPicPr>
          <p:nvPr/>
        </p:nvPicPr>
        <p:blipFill>
          <a:blip r:embed="rId3" cstate="print"/>
          <a:srcRect l="2362" t="10709" r="4724" b="14488"/>
          <a:stretch>
            <a:fillRect/>
          </a:stretch>
        </p:blipFill>
        <p:spPr bwMode="auto">
          <a:xfrm rot="5400000">
            <a:off x="-598435" y="3415758"/>
            <a:ext cx="4220189" cy="2664296"/>
          </a:xfrm>
          <a:prstGeom prst="rect">
            <a:avLst/>
          </a:prstGeom>
          <a:noFill/>
          <a:ln w="9525">
            <a:noFill/>
            <a:miter lim="800000"/>
            <a:headEnd/>
            <a:tailEnd/>
          </a:ln>
        </p:spPr>
      </p:pic>
      <p:sp>
        <p:nvSpPr>
          <p:cNvPr id="9218" name="Заголовок 1"/>
          <p:cNvSpPr>
            <a:spLocks noGrp="1"/>
          </p:cNvSpPr>
          <p:nvPr>
            <p:ph type="title"/>
          </p:nvPr>
        </p:nvSpPr>
        <p:spPr>
          <a:xfrm>
            <a:off x="179512" y="332656"/>
            <a:ext cx="8640960" cy="2592288"/>
          </a:xfrm>
        </p:spPr>
        <p:txBody>
          <a:bodyPr>
            <a:normAutofit/>
          </a:bodyPr>
          <a:lstStyle/>
          <a:p>
            <a:pPr algn="just"/>
            <a:r>
              <a:rPr lang="en-US" sz="3200" b="1" dirty="0" smtClean="0">
                <a:latin typeface="Times New Roman" pitchFamily="18" charset="0"/>
                <a:cs typeface="Times New Roman" pitchFamily="18" charset="0"/>
              </a:rPr>
              <a:t>A</a:t>
            </a:r>
            <a:r>
              <a:rPr lang="en-US" sz="3200"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magnifier</a:t>
            </a:r>
            <a:r>
              <a:rPr lang="ru-RU" sz="3200" b="1"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 </a:t>
            </a:r>
            <a:r>
              <a:rPr lang="en-US" sz="3000" dirty="0" smtClean="0">
                <a:latin typeface="Times New Roman" pitchFamily="18" charset="0"/>
                <a:cs typeface="Times New Roman" pitchFamily="18" charset="0"/>
              </a:rPr>
              <a:t>is an optical system consisting of a lens or several lenses designed to enlarge and observe small objects at a finite distance.</a:t>
            </a:r>
            <a:endParaRPr lang="ru-RU" sz="3000" dirty="0" smtClean="0">
              <a:latin typeface="Times New Roman" pitchFamily="18" charset="0"/>
              <a:cs typeface="Times New Roman" pitchFamily="18" charset="0"/>
            </a:endParaRPr>
          </a:p>
        </p:txBody>
      </p:sp>
      <p:sp>
        <p:nvSpPr>
          <p:cNvPr id="5122" name="AutoShape 2" descr="https://www.mnogozor.ru/upload/iblock/e19/e19ed9ccaf2b33577ed2fc869d87bfa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5124" name="AutoShape 4" descr="https://wiki.mininuniver.ru/images/thumb/9/9a/%D0%9B%D1%83%D0%BD%D0%B0_%D0%B0%D0%BB%D0%B5%D0%B9%D0%BD%D0%B8%D0%BA%D0%BE%D0%B2%D0%B0_%D0%BC%D0%BF%D0%B8.png/1000px-%D0%9B%D1%83%D0%BD%D0%B0_%D0%B0%D0%BB%D0%B5%D0%B9%D0%BD%D0%B8%D0%BA%D0%BE%D0%B2%D0%B0_%D0%BC%D0%BF%D0%B8.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5126" name="AutoShape 6" descr="https://myslide.ru/documents_2/44732881a7ae7fba95ab92bc71c2d68c/img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5128" name="AutoShape 8" descr="https://myslide.ru/documents_2/44732881a7ae7fba95ab92bc71c2d68c/img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10" name="Номер слайда 9"/>
          <p:cNvSpPr>
            <a:spLocks noGrp="1"/>
          </p:cNvSpPr>
          <p:nvPr>
            <p:ph type="sldNum" sz="quarter" idx="12"/>
          </p:nvPr>
        </p:nvSpPr>
        <p:spPr/>
        <p:txBody>
          <a:bodyPr/>
          <a:lstStyle/>
          <a:p>
            <a:fld id="{21E07446-0D20-49E5-9F2B-2E3467395826}" type="slidenum">
              <a:rPr lang="ru-RU" sz="1800" b="1" smtClean="0">
                <a:latin typeface="Times New Roman" pitchFamily="18" charset="0"/>
                <a:cs typeface="Times New Roman" pitchFamily="18" charset="0"/>
              </a:rPr>
              <a:pPr/>
              <a:t>5</a:t>
            </a:fld>
            <a:endParaRPr lang="ru-RU" sz="1800" b="1" dirty="0">
              <a:latin typeface="Times New Roman" pitchFamily="18" charset="0"/>
              <a:cs typeface="Times New Roman" pitchFamily="18" charset="0"/>
            </a:endParaRPr>
          </a:p>
        </p:txBody>
      </p:sp>
      <p:pic>
        <p:nvPicPr>
          <p:cNvPr id="12" name="Picture 2"/>
          <p:cNvPicPr>
            <a:picLocks noChangeAspect="1" noChangeArrowheads="1"/>
          </p:cNvPicPr>
          <p:nvPr/>
        </p:nvPicPr>
        <p:blipFill>
          <a:blip r:embed="rId2" cstate="print">
            <a:lum contrast="20000"/>
          </a:blip>
          <a:srcRect l="5149" t="6999" r="60761" b="6999"/>
          <a:stretch>
            <a:fillRect/>
          </a:stretch>
        </p:blipFill>
        <p:spPr bwMode="auto">
          <a:xfrm>
            <a:off x="3347864" y="2636912"/>
            <a:ext cx="2376264" cy="2724328"/>
          </a:xfrm>
          <a:prstGeom prst="rect">
            <a:avLst/>
          </a:prstGeom>
          <a:noFill/>
          <a:ln w="9525">
            <a:noFill/>
            <a:miter lim="800000"/>
            <a:headEnd/>
            <a:tailEnd/>
          </a:ln>
        </p:spPr>
      </p:pic>
      <p:sp>
        <p:nvSpPr>
          <p:cNvPr id="15" name="Прямоугольник 14"/>
          <p:cNvSpPr/>
          <p:nvPr/>
        </p:nvSpPr>
        <p:spPr>
          <a:xfrm>
            <a:off x="3851920" y="5373216"/>
            <a:ext cx="4392488" cy="738664"/>
          </a:xfrm>
          <a:prstGeom prst="rect">
            <a:avLst/>
          </a:prstGeom>
        </p:spPr>
        <p:txBody>
          <a:bodyPr wrap="square">
            <a:spAutoFit/>
          </a:bodyPr>
          <a:lstStyle/>
          <a:p>
            <a:pPr algn="just"/>
            <a:r>
              <a:rPr lang="en-US" sz="2100" dirty="0" smtClean="0">
                <a:latin typeface="Times New Roman" pitchFamily="18" charset="0"/>
                <a:cs typeface="Times New Roman" pitchFamily="18" charset="0"/>
              </a:rPr>
              <a:t>Types of lenses: </a:t>
            </a:r>
            <a:r>
              <a:rPr lang="en-US" sz="2100" b="1" dirty="0" smtClean="0">
                <a:latin typeface="Times New Roman" pitchFamily="18" charset="0"/>
                <a:cs typeface="Times New Roman" pitchFamily="18" charset="0"/>
              </a:rPr>
              <a:t>Collecting: 1</a:t>
            </a:r>
            <a:r>
              <a:rPr lang="ru-RU" sz="2100" b="1" dirty="0" smtClean="0">
                <a:latin typeface="Times New Roman" pitchFamily="18" charset="0"/>
                <a:cs typeface="Times New Roman" pitchFamily="18" charset="0"/>
              </a:rPr>
              <a:t> – </a:t>
            </a:r>
            <a:r>
              <a:rPr lang="en-US" sz="2100" b="1" dirty="0" smtClean="0">
                <a:latin typeface="Times New Roman" pitchFamily="18" charset="0"/>
                <a:cs typeface="Times New Roman" pitchFamily="18" charset="0"/>
              </a:rPr>
              <a:t>3</a:t>
            </a:r>
          </a:p>
          <a:p>
            <a:pPr algn="just"/>
            <a:r>
              <a:rPr lang="ru-RU" sz="2100" b="1" dirty="0" smtClean="0">
                <a:latin typeface="Times New Roman" pitchFamily="18" charset="0"/>
                <a:cs typeface="Times New Roman" pitchFamily="18" charset="0"/>
              </a:rPr>
              <a:t>                            </a:t>
            </a:r>
            <a:r>
              <a:rPr lang="en-US" sz="2100" b="1" dirty="0" smtClean="0">
                <a:latin typeface="Times New Roman" pitchFamily="18" charset="0"/>
                <a:cs typeface="Times New Roman" pitchFamily="18" charset="0"/>
              </a:rPr>
              <a:t>Scattering: 4</a:t>
            </a:r>
            <a:r>
              <a:rPr lang="ru-RU" sz="2100" b="1" dirty="0" smtClean="0">
                <a:latin typeface="Times New Roman" pitchFamily="18" charset="0"/>
                <a:cs typeface="Times New Roman" pitchFamily="18" charset="0"/>
              </a:rPr>
              <a:t> – </a:t>
            </a:r>
            <a:r>
              <a:rPr lang="en-US" sz="2100" b="1" dirty="0" smtClean="0">
                <a:latin typeface="Times New Roman" pitchFamily="18" charset="0"/>
                <a:cs typeface="Times New Roman" pitchFamily="18" charset="0"/>
              </a:rPr>
              <a:t>6</a:t>
            </a:r>
            <a:endParaRPr lang="ru-RU" sz="2100" b="1" dirty="0">
              <a:latin typeface="Times New Roman" pitchFamily="18" charset="0"/>
              <a:cs typeface="Times New Roman" pitchFamily="18" charset="0"/>
            </a:endParaRPr>
          </a:p>
        </p:txBody>
      </p:sp>
      <p:sp>
        <p:nvSpPr>
          <p:cNvPr id="14" name="Shape 90"/>
          <p:cNvSpPr txBox="1">
            <a:spLocks noChangeArrowheads="1"/>
          </p:cNvSpPr>
          <p:nvPr/>
        </p:nvSpPr>
        <p:spPr bwMode="auto">
          <a:xfrm>
            <a:off x="0" y="44624"/>
            <a:ext cx="9144000" cy="792088"/>
          </a:xfrm>
          <a:prstGeom prst="rect">
            <a:avLst/>
          </a:prstGeom>
          <a:noFill/>
          <a:ln w="9525">
            <a:noFill/>
            <a:miter lim="800000"/>
            <a:headEnd/>
            <a:tailEnd/>
          </a:ln>
        </p:spPr>
        <p:txBody>
          <a:bodyPr lIns="45700" tIns="45700" rIns="45700" bIns="45700"/>
          <a:lstStyle/>
          <a:p>
            <a:pPr algn="ctr">
              <a:buClr>
                <a:srgbClr val="0F253F"/>
              </a:buClr>
              <a:buSzPts val="4200"/>
              <a:buFont typeface="Times New Roman" pitchFamily="18" charset="0"/>
              <a:buNone/>
            </a:pPr>
            <a:r>
              <a:rPr lang="en-US" sz="4400" b="1" u="sng" dirty="0">
                <a:solidFill>
                  <a:srgbClr val="002060"/>
                </a:solidFill>
                <a:latin typeface="Times New Roman" pitchFamily="18" charset="0"/>
                <a:cs typeface="Times New Roman" pitchFamily="18" charset="0"/>
                <a:sym typeface="Times New Roman" pitchFamily="18" charset="0"/>
              </a:rPr>
              <a:t>Theory</a:t>
            </a:r>
            <a:endParaRPr lang="ru-RU" sz="2000" dirty="0">
              <a:solidFill>
                <a:srgbClr val="00206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r="19844" b="31222"/>
          <a:stretch>
            <a:fillRect/>
          </a:stretch>
        </p:blipFill>
        <p:spPr bwMode="auto">
          <a:xfrm>
            <a:off x="1445614" y="692696"/>
            <a:ext cx="6252773" cy="3013503"/>
          </a:xfrm>
          <a:prstGeom prst="rect">
            <a:avLst/>
          </a:prstGeom>
          <a:noFill/>
          <a:ln w="9525">
            <a:noFill/>
            <a:miter lim="800000"/>
            <a:headEnd/>
            <a:tailEnd/>
          </a:ln>
        </p:spPr>
      </p:pic>
      <p:sp>
        <p:nvSpPr>
          <p:cNvPr id="10" name="Прямоугольник 9"/>
          <p:cNvSpPr/>
          <p:nvPr/>
        </p:nvSpPr>
        <p:spPr>
          <a:xfrm>
            <a:off x="0" y="5013176"/>
            <a:ext cx="6444208" cy="400110"/>
          </a:xfrm>
          <a:prstGeom prst="rect">
            <a:avLst/>
          </a:prstGeom>
        </p:spPr>
        <p:txBody>
          <a:bodyPr wrap="square">
            <a:spAutoFit/>
          </a:bodyPr>
          <a:lstStyle/>
          <a:p>
            <a:pPr algn="just"/>
            <a:r>
              <a:rPr lang="ru-RU" sz="2000" dirty="0" smtClean="0">
                <a:latin typeface="Times New Roman" pitchFamily="18" charset="0"/>
                <a:cs typeface="Times New Roman" pitchFamily="18" charset="0"/>
              </a:rPr>
              <a:t> </a:t>
            </a:r>
            <a:endParaRPr lang="ru-RU" sz="2000" dirty="0">
              <a:latin typeface="Times New Roman" pitchFamily="18" charset="0"/>
              <a:cs typeface="Times New Roman" pitchFamily="18" charset="0"/>
            </a:endParaRPr>
          </a:p>
        </p:txBody>
      </p:sp>
      <p:sp>
        <p:nvSpPr>
          <p:cNvPr id="13" name="Прямоугольник 12"/>
          <p:cNvSpPr/>
          <p:nvPr/>
        </p:nvSpPr>
        <p:spPr>
          <a:xfrm>
            <a:off x="0" y="3573016"/>
            <a:ext cx="9144000" cy="2492990"/>
          </a:xfrm>
          <a:prstGeom prst="rect">
            <a:avLst/>
          </a:prstGeom>
        </p:spPr>
        <p:txBody>
          <a:bodyPr wrap="square">
            <a:spAutoFit/>
          </a:bodyPr>
          <a:lstStyle/>
          <a:p>
            <a:pPr algn="just"/>
            <a:r>
              <a:rPr lang="en-US" sz="2600" b="1" dirty="0" smtClean="0">
                <a:latin typeface="Times New Roman" pitchFamily="18" charset="0"/>
                <a:cs typeface="Times New Roman" pitchFamily="18" charset="0"/>
              </a:rPr>
              <a:t>The focus of a lens</a:t>
            </a:r>
            <a:r>
              <a:rPr lang="ru-RU" sz="2600" b="1" dirty="0" smtClean="0">
                <a:latin typeface="Times New Roman" pitchFamily="18" charset="0"/>
                <a:cs typeface="Times New Roman" pitchFamily="18" charset="0"/>
              </a:rPr>
              <a:t> – </a:t>
            </a:r>
            <a:r>
              <a:rPr lang="en-US" sz="2600" dirty="0" smtClean="0">
                <a:latin typeface="Times New Roman" pitchFamily="18" charset="0"/>
                <a:cs typeface="Times New Roman" pitchFamily="18" charset="0"/>
              </a:rPr>
              <a:t>is the point at which the rays are collected after refraction.</a:t>
            </a:r>
            <a:endParaRPr lang="ru-RU" sz="2600" dirty="0" smtClean="0">
              <a:latin typeface="Times New Roman" pitchFamily="18" charset="0"/>
              <a:cs typeface="Times New Roman" pitchFamily="18" charset="0"/>
            </a:endParaRPr>
          </a:p>
          <a:p>
            <a:pPr algn="just"/>
            <a:r>
              <a:rPr lang="en-US" sz="2600" b="1" dirty="0" smtClean="0">
                <a:latin typeface="Times New Roman" pitchFamily="18" charset="0"/>
                <a:cs typeface="Times New Roman" pitchFamily="18" charset="0"/>
              </a:rPr>
              <a:t>The focal length</a:t>
            </a:r>
            <a:r>
              <a:rPr lang="ru-RU" sz="2600" b="1" dirty="0" smtClean="0">
                <a:latin typeface="Times New Roman" pitchFamily="18" charset="0"/>
                <a:cs typeface="Times New Roman" pitchFamily="18" charset="0"/>
              </a:rPr>
              <a:t> </a:t>
            </a:r>
            <a:r>
              <a:rPr lang="ru-RU" sz="2600" dirty="0" smtClean="0">
                <a:latin typeface="Times New Roman" pitchFamily="18" charset="0"/>
                <a:cs typeface="Times New Roman" pitchFamily="18" charset="0"/>
              </a:rPr>
              <a:t>– </a:t>
            </a:r>
            <a:r>
              <a:rPr lang="en-US" sz="2600" dirty="0" smtClean="0">
                <a:latin typeface="Times New Roman" pitchFamily="18" charset="0"/>
                <a:cs typeface="Times New Roman" pitchFamily="18" charset="0"/>
              </a:rPr>
              <a:t>is the distance from the optical center of the lens to the focus.</a:t>
            </a:r>
            <a:endParaRPr lang="ru-RU" sz="2600" dirty="0" smtClean="0">
              <a:latin typeface="Times New Roman" pitchFamily="18" charset="0"/>
              <a:cs typeface="Times New Roman" pitchFamily="18" charset="0"/>
            </a:endParaRPr>
          </a:p>
          <a:p>
            <a:pPr algn="just"/>
            <a:r>
              <a:rPr lang="en-US" sz="2600" b="1" dirty="0" smtClean="0">
                <a:latin typeface="Times New Roman" pitchFamily="18" charset="0"/>
                <a:cs typeface="Times New Roman" pitchFamily="18" charset="0"/>
              </a:rPr>
              <a:t>Optical power</a:t>
            </a:r>
            <a:r>
              <a:rPr lang="ru-RU" sz="2600" b="1" dirty="0" smtClean="0">
                <a:latin typeface="Times New Roman" pitchFamily="18" charset="0"/>
                <a:cs typeface="Times New Roman" pitchFamily="18" charset="0"/>
              </a:rPr>
              <a:t> – </a:t>
            </a:r>
            <a:r>
              <a:rPr lang="en-US" sz="2600" dirty="0" smtClean="0">
                <a:latin typeface="Times New Roman" pitchFamily="18" charset="0"/>
                <a:cs typeface="Times New Roman" pitchFamily="18" charset="0"/>
              </a:rPr>
              <a:t>is a physical quantity that characterizes the refractive power of a lens.</a:t>
            </a:r>
            <a:endParaRPr lang="ru-RU" sz="2600" dirty="0" smtClean="0">
              <a:latin typeface="Times New Roman" pitchFamily="18" charset="0"/>
              <a:cs typeface="Times New Roman" pitchFamily="18" charset="0"/>
            </a:endParaRPr>
          </a:p>
        </p:txBody>
      </p:sp>
      <p:sp>
        <p:nvSpPr>
          <p:cNvPr id="14" name="TextBox 13"/>
          <p:cNvSpPr txBox="1"/>
          <p:nvPr/>
        </p:nvSpPr>
        <p:spPr>
          <a:xfrm>
            <a:off x="2699792" y="6146140"/>
            <a:ext cx="1872208"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D =</a:t>
            </a:r>
            <a:endParaRPr lang="ru-RU" sz="2800" dirty="0">
              <a:latin typeface="Times New Roman" pitchFamily="18" charset="0"/>
              <a:cs typeface="Times New Roman" pitchFamily="18" charset="0"/>
            </a:endParaRPr>
          </a:p>
        </p:txBody>
      </p:sp>
      <p:sp>
        <p:nvSpPr>
          <p:cNvPr id="1536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5364"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404363" y="6021288"/>
            <a:ext cx="207161" cy="792088"/>
          </a:xfrm>
          <a:prstGeom prst="rect">
            <a:avLst/>
          </a:prstGeom>
          <a:noFill/>
        </p:spPr>
      </p:pic>
      <p:sp>
        <p:nvSpPr>
          <p:cNvPr id="15366" name="Rectangle 6"/>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TextBox 18"/>
          <p:cNvSpPr txBox="1"/>
          <p:nvPr/>
        </p:nvSpPr>
        <p:spPr>
          <a:xfrm>
            <a:off x="3852936" y="6033482"/>
            <a:ext cx="4823520" cy="707886"/>
          </a:xfrm>
          <a:prstGeom prst="rect">
            <a:avLst/>
          </a:prstGeom>
          <a:noFill/>
        </p:spPr>
        <p:txBody>
          <a:bodyPr wrap="square" rtlCol="0">
            <a:spAutoFit/>
          </a:bodyPr>
          <a:lstStyle/>
          <a:p>
            <a:pPr algn="just"/>
            <a:r>
              <a:rPr lang="en-US" sz="2000" dirty="0" smtClean="0">
                <a:latin typeface="Times New Roman" pitchFamily="18" charset="0"/>
                <a:cs typeface="Times New Roman" pitchFamily="18" charset="0"/>
              </a:rPr>
              <a:t>F</a:t>
            </a:r>
            <a:r>
              <a:rPr lang="ru-RU" sz="2000" dirty="0" smtClean="0">
                <a:latin typeface="Times New Roman" pitchFamily="18" charset="0"/>
                <a:cs typeface="Times New Roman" pitchFamily="18" charset="0"/>
              </a:rPr>
              <a:t> – </a:t>
            </a:r>
            <a:r>
              <a:rPr lang="en-US" sz="2000" dirty="0" smtClean="0">
                <a:latin typeface="Times New Roman" pitchFamily="18" charset="0"/>
                <a:cs typeface="Times New Roman" pitchFamily="18" charset="0"/>
              </a:rPr>
              <a:t>focal length of lens, [m]</a:t>
            </a:r>
            <a:endParaRPr lang="ru-RU"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D</a:t>
            </a:r>
            <a:r>
              <a:rPr lang="ru-RU" sz="2000" dirty="0" smtClean="0">
                <a:latin typeface="Times New Roman" pitchFamily="18" charset="0"/>
                <a:cs typeface="Times New Roman" pitchFamily="18" charset="0"/>
              </a:rPr>
              <a:t> – </a:t>
            </a:r>
            <a:r>
              <a:rPr lang="en-US" sz="2000" dirty="0" smtClean="0">
                <a:latin typeface="Times New Roman" pitchFamily="18" charset="0"/>
                <a:cs typeface="Times New Roman" pitchFamily="18" charset="0"/>
              </a:rPr>
              <a:t>optical power of the lens, [</a:t>
            </a:r>
            <a:r>
              <a:rPr lang="en-US" sz="2000" dirty="0" err="1" smtClean="0">
                <a:latin typeface="Times New Roman" pitchFamily="18" charset="0"/>
                <a:cs typeface="Times New Roman" pitchFamily="18" charset="0"/>
              </a:rPr>
              <a:t>dptr</a:t>
            </a:r>
            <a:r>
              <a:rPr lang="en-US"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sp>
        <p:nvSpPr>
          <p:cNvPr id="12" name="Номер слайда 9"/>
          <p:cNvSpPr>
            <a:spLocks noGrp="1"/>
          </p:cNvSpPr>
          <p:nvPr>
            <p:ph type="sldNum" sz="quarter" idx="12"/>
          </p:nvPr>
        </p:nvSpPr>
        <p:spPr>
          <a:xfrm>
            <a:off x="6553200" y="6356350"/>
            <a:ext cx="2133600" cy="365125"/>
          </a:xfrm>
        </p:spPr>
        <p:txBody>
          <a:bodyPr/>
          <a:lstStyle/>
          <a:p>
            <a:fld id="{21E07446-0D20-49E5-9F2B-2E3467395826}" type="slidenum">
              <a:rPr lang="ru-RU" sz="1800" b="1" smtClean="0">
                <a:latin typeface="Times New Roman" pitchFamily="18" charset="0"/>
                <a:cs typeface="Times New Roman" pitchFamily="18" charset="0"/>
              </a:rPr>
              <a:pPr/>
              <a:t>6</a:t>
            </a:fld>
            <a:endParaRPr lang="ru-RU" sz="1800" b="1" dirty="0">
              <a:latin typeface="Times New Roman" pitchFamily="18" charset="0"/>
              <a:cs typeface="Times New Roman" pitchFamily="18" charset="0"/>
            </a:endParaRPr>
          </a:p>
        </p:txBody>
      </p:sp>
      <p:sp>
        <p:nvSpPr>
          <p:cNvPr id="15" name="Shape 90"/>
          <p:cNvSpPr txBox="1">
            <a:spLocks noChangeArrowheads="1"/>
          </p:cNvSpPr>
          <p:nvPr/>
        </p:nvSpPr>
        <p:spPr bwMode="auto">
          <a:xfrm>
            <a:off x="0" y="44624"/>
            <a:ext cx="9144000" cy="792088"/>
          </a:xfrm>
          <a:prstGeom prst="rect">
            <a:avLst/>
          </a:prstGeom>
          <a:noFill/>
          <a:ln w="9525">
            <a:noFill/>
            <a:miter lim="800000"/>
            <a:headEnd/>
            <a:tailEnd/>
          </a:ln>
        </p:spPr>
        <p:txBody>
          <a:bodyPr lIns="45700" tIns="45700" rIns="45700" bIns="45700"/>
          <a:lstStyle/>
          <a:p>
            <a:pPr algn="ctr">
              <a:buClr>
                <a:srgbClr val="0F253F"/>
              </a:buClr>
              <a:buSzPts val="4200"/>
              <a:buFont typeface="Times New Roman" pitchFamily="18" charset="0"/>
              <a:buNone/>
            </a:pPr>
            <a:r>
              <a:rPr lang="en-US" sz="4400" b="1" u="sng" dirty="0">
                <a:solidFill>
                  <a:srgbClr val="002060"/>
                </a:solidFill>
                <a:latin typeface="Times New Roman" pitchFamily="18" charset="0"/>
                <a:cs typeface="Times New Roman" pitchFamily="18" charset="0"/>
                <a:sym typeface="Times New Roman" pitchFamily="18" charset="0"/>
              </a:rPr>
              <a:t>Theory</a:t>
            </a:r>
            <a:endParaRPr lang="ru-RU" sz="2000" dirty="0">
              <a:solidFill>
                <a:srgbClr val="00206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бъект 2"/>
          <p:cNvSpPr txBox="1">
            <a:spLocks/>
          </p:cNvSpPr>
          <p:nvPr/>
        </p:nvSpPr>
        <p:spPr>
          <a:xfrm>
            <a:off x="4644008" y="3068960"/>
            <a:ext cx="4392488" cy="2376264"/>
          </a:xfrm>
          <a:prstGeom prst="rect">
            <a:avLst/>
          </a:prstGeom>
        </p:spPr>
        <p:txBody>
          <a:bodyPr vert="horz" lIns="91440" tIns="45720" rIns="91440" bIns="45720" rtlCol="0">
            <a:noAutofit/>
          </a:bodyPr>
          <a:lstStyle/>
          <a:p>
            <a:pPr lvl="0" algn="just">
              <a:spcBef>
                <a:spcPct val="20000"/>
              </a:spcBef>
              <a:defRPr/>
            </a:pPr>
            <a:r>
              <a:rPr lang="en-US" sz="2800" b="1" dirty="0" smtClean="0">
                <a:latin typeface="Times New Roman" pitchFamily="18" charset="0"/>
                <a:cs typeface="Times New Roman" pitchFamily="18" charset="0"/>
              </a:rPr>
              <a:t>Conclusion: </a:t>
            </a:r>
            <a:r>
              <a:rPr lang="en-US" sz="2700" dirty="0" smtClean="0">
                <a:latin typeface="Times New Roman" pitchFamily="18" charset="0"/>
                <a:cs typeface="Times New Roman" pitchFamily="18" charset="0"/>
              </a:rPr>
              <a:t>a magnifier with a glass lens can be faster to get a fire</a:t>
            </a:r>
            <a:r>
              <a:rPr lang="ru-RU" sz="2700" dirty="0" smtClean="0">
                <a:latin typeface="Times New Roman" pitchFamily="18" charset="0"/>
                <a:cs typeface="Times New Roman" pitchFamily="18" charset="0"/>
              </a:rPr>
              <a:t>,</a:t>
            </a:r>
            <a:r>
              <a:rPr lang="en-US" sz="2700" dirty="0" smtClean="0">
                <a:latin typeface="Times New Roman" pitchFamily="18" charset="0"/>
                <a:cs typeface="Times New Roman" pitchFamily="18" charset="0"/>
              </a:rPr>
              <a:t> than a magnifier with a lens made of acrylic plastic.</a:t>
            </a:r>
            <a:endParaRPr kumimoji="0" lang="ru-RU" sz="270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graphicFrame>
        <p:nvGraphicFramePr>
          <p:cNvPr id="8" name="Диаграмма 7"/>
          <p:cNvGraphicFramePr/>
          <p:nvPr/>
        </p:nvGraphicFramePr>
        <p:xfrm>
          <a:off x="0" y="2276872"/>
          <a:ext cx="4968552" cy="4581128"/>
        </p:xfrm>
        <a:graphic>
          <a:graphicData uri="http://schemas.openxmlformats.org/drawingml/2006/chart">
            <c:chart xmlns:c="http://schemas.openxmlformats.org/drawingml/2006/chart" xmlns:r="http://schemas.openxmlformats.org/officeDocument/2006/relationships" r:id="rId2"/>
          </a:graphicData>
        </a:graphic>
      </p:graphicFrame>
      <p:sp>
        <p:nvSpPr>
          <p:cNvPr id="9" name="Номер слайда 8"/>
          <p:cNvSpPr>
            <a:spLocks noGrp="1"/>
          </p:cNvSpPr>
          <p:nvPr>
            <p:ph type="sldNum" sz="quarter" idx="12"/>
          </p:nvPr>
        </p:nvSpPr>
        <p:spPr/>
        <p:txBody>
          <a:bodyPr/>
          <a:lstStyle/>
          <a:p>
            <a:fld id="{21E07446-0D20-49E5-9F2B-2E3467395826}" type="slidenum">
              <a:rPr lang="ru-RU" sz="1800" b="1" smtClean="0">
                <a:latin typeface="Times New Roman" pitchFamily="18" charset="0"/>
                <a:cs typeface="Times New Roman" pitchFamily="18" charset="0"/>
              </a:rPr>
              <a:pPr/>
              <a:t>7</a:t>
            </a:fld>
            <a:endParaRPr lang="ru-RU" sz="1800" b="1" dirty="0">
              <a:latin typeface="Times New Roman" pitchFamily="18" charset="0"/>
              <a:cs typeface="Times New Roman" pitchFamily="18" charset="0"/>
            </a:endParaRPr>
          </a:p>
        </p:txBody>
      </p:sp>
      <p:sp>
        <p:nvSpPr>
          <p:cNvPr id="12" name="Shape 124"/>
          <p:cNvSpPr txBox="1">
            <a:spLocks noChangeArrowheads="1"/>
          </p:cNvSpPr>
          <p:nvPr/>
        </p:nvSpPr>
        <p:spPr bwMode="auto">
          <a:xfrm>
            <a:off x="628650" y="48741"/>
            <a:ext cx="7886700" cy="715963"/>
          </a:xfrm>
          <a:prstGeom prst="rect">
            <a:avLst/>
          </a:prstGeom>
          <a:noFill/>
          <a:ln w="9525">
            <a:noFill/>
            <a:miter lim="800000"/>
            <a:headEnd/>
            <a:tailEnd/>
          </a:ln>
        </p:spPr>
        <p:txBody>
          <a:bodyPr lIns="45700" tIns="45700" rIns="45700" bIns="45700"/>
          <a:lstStyle/>
          <a:p>
            <a:pPr algn="ctr">
              <a:buClr>
                <a:srgbClr val="0F253F"/>
              </a:buClr>
              <a:buSzPts val="4400"/>
              <a:buFont typeface="Times New Roman" pitchFamily="18" charset="0"/>
              <a:buNone/>
            </a:pPr>
            <a:r>
              <a:rPr lang="en-US" sz="4400" b="1" u="sng" dirty="0">
                <a:solidFill>
                  <a:srgbClr val="002060"/>
                </a:solidFill>
                <a:latin typeface="Times New Roman" pitchFamily="18" charset="0"/>
                <a:cs typeface="Times New Roman" pitchFamily="18" charset="0"/>
                <a:sym typeface="Times New Roman" pitchFamily="18" charset="0"/>
              </a:rPr>
              <a:t>Experiment 1.</a:t>
            </a:r>
            <a:endParaRPr lang="ru-RU" dirty="0">
              <a:solidFill>
                <a:srgbClr val="002060"/>
              </a:solidFill>
            </a:endParaRPr>
          </a:p>
        </p:txBody>
      </p:sp>
      <p:sp>
        <p:nvSpPr>
          <p:cNvPr id="13" name="Прямоугольник 12"/>
          <p:cNvSpPr/>
          <p:nvPr/>
        </p:nvSpPr>
        <p:spPr>
          <a:xfrm>
            <a:off x="144016" y="685145"/>
            <a:ext cx="8892480" cy="1015663"/>
          </a:xfrm>
          <a:prstGeom prst="rect">
            <a:avLst/>
          </a:prstGeom>
        </p:spPr>
        <p:txBody>
          <a:bodyPr wrap="square">
            <a:spAutoFit/>
          </a:bodyPr>
          <a:lstStyle/>
          <a:p>
            <a:pPr algn="just"/>
            <a:r>
              <a:rPr lang="en-US" sz="3000" b="1" dirty="0" smtClean="0">
                <a:solidFill>
                  <a:srgbClr val="000000"/>
                </a:solidFill>
                <a:latin typeface="Times New Roman" pitchFamily="18" charset="0"/>
                <a:ea typeface="Times New Roman"/>
                <a:cs typeface="Times New Roman" pitchFamily="18" charset="0"/>
                <a:sym typeface="Times New Roman"/>
              </a:rPr>
              <a:t>Purpose:</a:t>
            </a:r>
            <a:r>
              <a:rPr lang="en-US" sz="3000" b="1" dirty="0" smtClean="0">
                <a:latin typeface="Times New Roman" pitchFamily="18" charset="0"/>
                <a:cs typeface="Times New Roman" pitchFamily="18" charset="0"/>
                <a:sym typeface="Times New Roman"/>
              </a:rPr>
              <a:t> </a:t>
            </a:r>
            <a:r>
              <a:rPr lang="en-US" sz="3000" dirty="0" smtClean="0">
                <a:latin typeface="Times New Roman" pitchFamily="18" charset="0"/>
                <a:cs typeface="Times New Roman" pitchFamily="18" charset="0"/>
                <a:sym typeface="Times New Roman"/>
              </a:rPr>
              <a:t>measure the time of occurrence of fire from the lens material.</a:t>
            </a:r>
            <a:endParaRPr lang="ru-RU" sz="3000" dirty="0"/>
          </a:p>
        </p:txBody>
      </p:sp>
      <p:sp>
        <p:nvSpPr>
          <p:cNvPr id="14" name="Прямоугольник 13"/>
          <p:cNvSpPr/>
          <p:nvPr/>
        </p:nvSpPr>
        <p:spPr>
          <a:xfrm>
            <a:off x="107504" y="1559114"/>
            <a:ext cx="8784976" cy="861774"/>
          </a:xfrm>
          <a:prstGeom prst="rect">
            <a:avLst/>
          </a:prstGeom>
        </p:spPr>
        <p:txBody>
          <a:bodyPr wrap="square">
            <a:spAutoFit/>
          </a:bodyPr>
          <a:lstStyle/>
          <a:p>
            <a:pPr algn="just"/>
            <a:r>
              <a:rPr lang="en-US" altLang="ru-RU" sz="2500" u="sng" dirty="0" smtClean="0">
                <a:latin typeface="Times New Roman" panose="02020603050405020304" pitchFamily="18" charset="0"/>
                <a:cs typeface="Times New Roman" panose="02020603050405020304" pitchFamily="18" charset="0"/>
              </a:rPr>
              <a:t>Equipment</a:t>
            </a:r>
            <a:r>
              <a:rPr lang="ru-RU" altLang="ru-RU" sz="2500" dirty="0" smtClean="0">
                <a:latin typeface="Times New Roman" panose="02020603050405020304" pitchFamily="18" charset="0"/>
                <a:cs typeface="Times New Roman" panose="02020603050405020304" pitchFamily="18" charset="0"/>
              </a:rPr>
              <a:t>: </a:t>
            </a:r>
            <a:r>
              <a:rPr lang="en-US" altLang="ru-RU" sz="2500" dirty="0" smtClean="0">
                <a:latin typeface="Times New Roman" panose="02020603050405020304" pitchFamily="18" charset="0"/>
                <a:cs typeface="Times New Roman" panose="02020603050405020304" pitchFamily="18" charset="0"/>
              </a:rPr>
              <a:t>lens fixing device</a:t>
            </a:r>
            <a:r>
              <a:rPr lang="ru-RU" altLang="ru-RU" sz="2500" dirty="0" smtClean="0">
                <a:latin typeface="Times New Roman" panose="02020603050405020304" pitchFamily="18" charset="0"/>
                <a:cs typeface="Times New Roman" panose="02020603050405020304" pitchFamily="18" charset="0"/>
              </a:rPr>
              <a:t>, </a:t>
            </a:r>
            <a:r>
              <a:rPr lang="en-US" altLang="ru-RU" sz="2500" dirty="0" smtClean="0">
                <a:latin typeface="Times New Roman" panose="02020603050405020304" pitchFamily="18" charset="0"/>
                <a:cs typeface="Times New Roman" panose="02020603050405020304" pitchFamily="18" charset="0"/>
              </a:rPr>
              <a:t>lens</a:t>
            </a:r>
            <a:r>
              <a:rPr lang="ru-RU" altLang="ru-RU" sz="2500" dirty="0" smtClean="0">
                <a:latin typeface="Times New Roman" panose="02020603050405020304" pitchFamily="18" charset="0"/>
                <a:cs typeface="Times New Roman" panose="02020603050405020304" pitchFamily="18" charset="0"/>
              </a:rPr>
              <a:t> </a:t>
            </a:r>
            <a:r>
              <a:rPr lang="ru-RU" sz="2500" dirty="0" smtClean="0">
                <a:latin typeface="Times New Roman" pitchFamily="18" charset="0"/>
                <a:cs typeface="Times New Roman" pitchFamily="18" charset="0"/>
              </a:rPr>
              <a:t>(</a:t>
            </a:r>
            <a:r>
              <a:rPr lang="en-US" sz="2500" dirty="0" smtClean="0">
                <a:latin typeface="Times New Roman" pitchFamily="18" charset="0"/>
                <a:cs typeface="Times New Roman" pitchFamily="18" charset="0"/>
              </a:rPr>
              <a:t>d</a:t>
            </a:r>
            <a:r>
              <a:rPr lang="ru-RU" sz="2500" dirty="0" smtClean="0">
                <a:latin typeface="Times New Roman" pitchFamily="18" charset="0"/>
                <a:cs typeface="Times New Roman" pitchFamily="18" charset="0"/>
              </a:rPr>
              <a:t>=60</a:t>
            </a:r>
            <a:r>
              <a:rPr lang="en-US" sz="2500" dirty="0" smtClean="0">
                <a:latin typeface="Times New Roman" pitchFamily="18" charset="0"/>
                <a:cs typeface="Times New Roman" pitchFamily="18" charset="0"/>
              </a:rPr>
              <a:t>mm</a:t>
            </a:r>
            <a:r>
              <a:rPr lang="ru-RU" sz="2500" dirty="0" smtClean="0">
                <a:latin typeface="Times New Roman" pitchFamily="18" charset="0"/>
                <a:cs typeface="Times New Roman" pitchFamily="18" charset="0"/>
              </a:rPr>
              <a:t>, </a:t>
            </a:r>
            <a:r>
              <a:rPr lang="en-US" sz="2500" dirty="0" smtClean="0">
                <a:latin typeface="Times New Roman" pitchFamily="18" charset="0"/>
                <a:cs typeface="Times New Roman" pitchFamily="18" charset="0"/>
              </a:rPr>
              <a:t>D</a:t>
            </a:r>
            <a:r>
              <a:rPr lang="ru-RU" sz="2500" dirty="0" smtClean="0">
                <a:latin typeface="Times New Roman" pitchFamily="18" charset="0"/>
                <a:cs typeface="Times New Roman" pitchFamily="18" charset="0"/>
              </a:rPr>
              <a:t>=4</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diopter</a:t>
            </a:r>
            <a:r>
              <a:rPr lang="ru-RU" sz="2500" dirty="0" smtClean="0">
                <a:latin typeface="Times New Roman" pitchFamily="18" charset="0"/>
                <a:cs typeface="Times New Roman" pitchFamily="18" charset="0"/>
              </a:rPr>
              <a:t>), </a:t>
            </a:r>
            <a:r>
              <a:rPr lang="en-US" sz="2500" dirty="0" smtClean="0">
                <a:latin typeface="Times New Roman" pitchFamily="18" charset="0"/>
                <a:cs typeface="Times New Roman" pitchFamily="18" charset="0"/>
              </a:rPr>
              <a:t>matches</a:t>
            </a:r>
            <a:r>
              <a:rPr lang="ru-RU" sz="2500" dirty="0" smtClean="0">
                <a:latin typeface="Times New Roman" pitchFamily="18" charset="0"/>
                <a:cs typeface="Times New Roman" pitchFamily="18" charset="0"/>
              </a:rPr>
              <a:t>, </a:t>
            </a:r>
            <a:r>
              <a:rPr lang="en-US" sz="2500" dirty="0" smtClean="0">
                <a:latin typeface="Times New Roman" pitchFamily="18" charset="0"/>
                <a:cs typeface="Times New Roman" pitchFamily="18" charset="0"/>
              </a:rPr>
              <a:t>thermometer</a:t>
            </a:r>
            <a:r>
              <a:rPr lang="ru-RU" sz="2500" dirty="0" smtClean="0">
                <a:latin typeface="Times New Roman" pitchFamily="18" charset="0"/>
                <a:cs typeface="Times New Roman" pitchFamily="18" charset="0"/>
              </a:rPr>
              <a:t>.</a:t>
            </a:r>
            <a:endParaRPr lang="ru-RU" sz="25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2"/>
          <p:cNvSpPr txBox="1">
            <a:spLocks/>
          </p:cNvSpPr>
          <p:nvPr/>
        </p:nvSpPr>
        <p:spPr>
          <a:xfrm>
            <a:off x="107504" y="764704"/>
            <a:ext cx="8964488" cy="1440160"/>
          </a:xfrm>
          <a:prstGeom prst="rect">
            <a:avLst/>
          </a:prstGeom>
        </p:spPr>
        <p:txBody>
          <a:bodyPr vert="horz" lIns="91440" tIns="45720" rIns="91440" bIns="45720" rtlCol="0">
            <a:normAutofit/>
          </a:bodyPr>
          <a:lstStyle/>
          <a:p>
            <a:pPr lvl="0" algn="just">
              <a:spcBef>
                <a:spcPct val="20000"/>
              </a:spcBef>
              <a:defRPr/>
            </a:pPr>
            <a:r>
              <a:rPr lang="en-US" sz="3000" b="1" dirty="0" smtClean="0">
                <a:solidFill>
                  <a:srgbClr val="000000"/>
                </a:solidFill>
                <a:latin typeface="Times New Roman" pitchFamily="18" charset="0"/>
                <a:ea typeface="Times New Roman"/>
                <a:cs typeface="Times New Roman" pitchFamily="18" charset="0"/>
                <a:sym typeface="Times New Roman"/>
              </a:rPr>
              <a:t>Purpose:</a:t>
            </a:r>
            <a:r>
              <a:rPr lang="en-US" sz="3000" b="1" dirty="0" smtClean="0">
                <a:latin typeface="Times New Roman" pitchFamily="18" charset="0"/>
                <a:cs typeface="Times New Roman" pitchFamily="18" charset="0"/>
              </a:rPr>
              <a:t> </a:t>
            </a:r>
            <a:r>
              <a:rPr lang="en-US" sz="3000" dirty="0" smtClean="0">
                <a:latin typeface="Times New Roman" pitchFamily="18" charset="0"/>
                <a:cs typeface="Times New Roman" pitchFamily="18" charset="0"/>
              </a:rPr>
              <a:t>establish the dependence of the time of fire from the optical power of the lenses.</a:t>
            </a:r>
            <a:endParaRPr kumimoji="0" lang="ru-RU" sz="30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endParaRPr>
          </a:p>
        </p:txBody>
      </p:sp>
      <p:sp>
        <p:nvSpPr>
          <p:cNvPr id="5" name="Номер слайда 4"/>
          <p:cNvSpPr>
            <a:spLocks noGrp="1"/>
          </p:cNvSpPr>
          <p:nvPr>
            <p:ph type="sldNum" sz="quarter" idx="12"/>
          </p:nvPr>
        </p:nvSpPr>
        <p:spPr/>
        <p:txBody>
          <a:bodyPr/>
          <a:lstStyle/>
          <a:p>
            <a:fld id="{21E07446-0D20-49E5-9F2B-2E3467395826}" type="slidenum">
              <a:rPr lang="ru-RU" sz="1800" b="1" smtClean="0">
                <a:latin typeface="Times New Roman" pitchFamily="18" charset="0"/>
                <a:cs typeface="Times New Roman" pitchFamily="18" charset="0"/>
              </a:rPr>
              <a:pPr/>
              <a:t>8</a:t>
            </a:fld>
            <a:endParaRPr lang="ru-RU" sz="1800" b="1" dirty="0">
              <a:latin typeface="Times New Roman" pitchFamily="18" charset="0"/>
              <a:cs typeface="Times New Roman" pitchFamily="18" charset="0"/>
            </a:endParaRPr>
          </a:p>
        </p:txBody>
      </p:sp>
      <p:sp>
        <p:nvSpPr>
          <p:cNvPr id="24" name="Shape 124"/>
          <p:cNvSpPr txBox="1">
            <a:spLocks noChangeArrowheads="1"/>
          </p:cNvSpPr>
          <p:nvPr/>
        </p:nvSpPr>
        <p:spPr bwMode="auto">
          <a:xfrm>
            <a:off x="628650" y="48741"/>
            <a:ext cx="7886700" cy="715963"/>
          </a:xfrm>
          <a:prstGeom prst="rect">
            <a:avLst/>
          </a:prstGeom>
          <a:noFill/>
          <a:ln w="9525">
            <a:noFill/>
            <a:miter lim="800000"/>
            <a:headEnd/>
            <a:tailEnd/>
          </a:ln>
        </p:spPr>
        <p:txBody>
          <a:bodyPr lIns="45700" tIns="45700" rIns="45700" bIns="45700"/>
          <a:lstStyle/>
          <a:p>
            <a:pPr algn="ctr">
              <a:buClr>
                <a:srgbClr val="0F253F"/>
              </a:buClr>
              <a:buSzPts val="4400"/>
              <a:buFont typeface="Times New Roman" pitchFamily="18" charset="0"/>
              <a:buNone/>
            </a:pPr>
            <a:r>
              <a:rPr lang="en-US" sz="4400" b="1" u="sng" dirty="0">
                <a:solidFill>
                  <a:srgbClr val="002060"/>
                </a:solidFill>
                <a:latin typeface="Times New Roman" pitchFamily="18" charset="0"/>
                <a:cs typeface="Times New Roman" pitchFamily="18" charset="0"/>
                <a:sym typeface="Times New Roman" pitchFamily="18" charset="0"/>
              </a:rPr>
              <a:t>Experiment </a:t>
            </a:r>
            <a:r>
              <a:rPr lang="ru-RU" sz="4400" b="1" u="sng" dirty="0" smtClean="0">
                <a:solidFill>
                  <a:srgbClr val="002060"/>
                </a:solidFill>
                <a:latin typeface="Times New Roman" pitchFamily="18" charset="0"/>
                <a:cs typeface="Times New Roman" pitchFamily="18" charset="0"/>
                <a:sym typeface="Times New Roman" pitchFamily="18" charset="0"/>
              </a:rPr>
              <a:t>2</a:t>
            </a:r>
            <a:r>
              <a:rPr lang="en-US" sz="4400" b="1" u="sng" dirty="0" smtClean="0">
                <a:solidFill>
                  <a:srgbClr val="002060"/>
                </a:solidFill>
                <a:latin typeface="Times New Roman" pitchFamily="18" charset="0"/>
                <a:cs typeface="Times New Roman" pitchFamily="18" charset="0"/>
                <a:sym typeface="Times New Roman" pitchFamily="18" charset="0"/>
              </a:rPr>
              <a:t>.</a:t>
            </a:r>
            <a:endParaRPr lang="ru-RU" dirty="0">
              <a:solidFill>
                <a:srgbClr val="002060"/>
              </a:solidFill>
            </a:endParaRPr>
          </a:p>
        </p:txBody>
      </p:sp>
      <p:sp>
        <p:nvSpPr>
          <p:cNvPr id="7" name="Прямоугольник 6"/>
          <p:cNvSpPr/>
          <p:nvPr/>
        </p:nvSpPr>
        <p:spPr>
          <a:xfrm>
            <a:off x="107504" y="1733907"/>
            <a:ext cx="8856984" cy="892552"/>
          </a:xfrm>
          <a:prstGeom prst="rect">
            <a:avLst/>
          </a:prstGeom>
        </p:spPr>
        <p:txBody>
          <a:bodyPr wrap="square">
            <a:spAutoFit/>
          </a:bodyPr>
          <a:lstStyle/>
          <a:p>
            <a:pPr algn="just"/>
            <a:r>
              <a:rPr lang="en-US" altLang="ru-RU" sz="2600" u="sng" dirty="0" smtClean="0">
                <a:latin typeface="Times New Roman" panose="02020603050405020304" pitchFamily="18" charset="0"/>
                <a:cs typeface="Times New Roman" panose="02020603050405020304" pitchFamily="18" charset="0"/>
              </a:rPr>
              <a:t>Equipment</a:t>
            </a:r>
            <a:r>
              <a:rPr lang="ru-RU" altLang="ru-RU" sz="2600" dirty="0" smtClean="0">
                <a:latin typeface="Times New Roman" panose="02020603050405020304" pitchFamily="18" charset="0"/>
                <a:cs typeface="Times New Roman" panose="02020603050405020304" pitchFamily="18" charset="0"/>
              </a:rPr>
              <a:t>: </a:t>
            </a:r>
            <a:r>
              <a:rPr lang="en-US" altLang="ru-RU" sz="2600" dirty="0" smtClean="0">
                <a:latin typeface="Times New Roman" panose="02020603050405020304" pitchFamily="18" charset="0"/>
                <a:cs typeface="Times New Roman" panose="02020603050405020304" pitchFamily="18" charset="0"/>
              </a:rPr>
              <a:t>lens fixing device</a:t>
            </a:r>
            <a:r>
              <a:rPr lang="ru-RU" altLang="ru-RU" sz="2600" dirty="0" smtClean="0">
                <a:latin typeface="Times New Roman" panose="02020603050405020304" pitchFamily="18" charset="0"/>
                <a:cs typeface="Times New Roman" panose="02020603050405020304" pitchFamily="18" charset="0"/>
              </a:rPr>
              <a:t>, </a:t>
            </a:r>
            <a:r>
              <a:rPr lang="en-US" altLang="ru-RU" sz="2600" dirty="0" smtClean="0">
                <a:latin typeface="Times New Roman" panose="02020603050405020304" pitchFamily="18" charset="0"/>
                <a:cs typeface="Times New Roman" panose="02020603050405020304" pitchFamily="18" charset="0"/>
              </a:rPr>
              <a:t>lens</a:t>
            </a:r>
            <a:r>
              <a:rPr lang="ru-RU" altLang="ru-RU" sz="2600" dirty="0" smtClean="0">
                <a:latin typeface="Times New Roman" panose="02020603050405020304" pitchFamily="18" charset="0"/>
                <a:cs typeface="Times New Roman" panose="02020603050405020304" pitchFamily="18" charset="0"/>
              </a:rPr>
              <a:t> </a:t>
            </a:r>
            <a:r>
              <a:rPr lang="ru-RU" sz="2600" dirty="0" smtClean="0">
                <a:latin typeface="Times New Roman" pitchFamily="18" charset="0"/>
                <a:cs typeface="Times New Roman" pitchFamily="18" charset="0"/>
              </a:rPr>
              <a:t>(</a:t>
            </a:r>
            <a:r>
              <a:rPr lang="en-US" sz="2600" dirty="0" smtClean="0">
                <a:latin typeface="Times New Roman" pitchFamily="18" charset="0"/>
                <a:cs typeface="Times New Roman" pitchFamily="18" charset="0"/>
              </a:rPr>
              <a:t>d</a:t>
            </a:r>
            <a:r>
              <a:rPr lang="ru-RU" sz="2600" dirty="0" smtClean="0">
                <a:latin typeface="Times New Roman" pitchFamily="18" charset="0"/>
                <a:cs typeface="Times New Roman" pitchFamily="18" charset="0"/>
              </a:rPr>
              <a:t>=60</a:t>
            </a:r>
            <a:r>
              <a:rPr lang="en-US" sz="2600" dirty="0" smtClean="0">
                <a:latin typeface="Times New Roman" pitchFamily="18" charset="0"/>
                <a:cs typeface="Times New Roman" pitchFamily="18" charset="0"/>
              </a:rPr>
              <a:t>mm</a:t>
            </a:r>
            <a:r>
              <a:rPr lang="ru-RU" sz="2600" dirty="0" smtClean="0">
                <a:latin typeface="Times New Roman" pitchFamily="18" charset="0"/>
                <a:cs typeface="Times New Roman" pitchFamily="18" charset="0"/>
              </a:rPr>
              <a:t>; </a:t>
            </a:r>
            <a:r>
              <a:rPr lang="en-US" sz="2600" dirty="0" smtClean="0">
                <a:latin typeface="Times New Roman" pitchFamily="18" charset="0"/>
                <a:cs typeface="Times New Roman" pitchFamily="18" charset="0"/>
              </a:rPr>
              <a:t>D</a:t>
            </a:r>
            <a:r>
              <a:rPr lang="ru-RU" sz="2600" dirty="0" smtClean="0">
                <a:latin typeface="Times New Roman" pitchFamily="18" charset="0"/>
                <a:cs typeface="Times New Roman" pitchFamily="18" charset="0"/>
              </a:rPr>
              <a:t>=4, 6, 8, 12 </a:t>
            </a:r>
            <a:r>
              <a:rPr lang="en-US" sz="2600" dirty="0" err="1" smtClean="0">
                <a:latin typeface="Times New Roman" pitchFamily="18" charset="0"/>
                <a:cs typeface="Times New Roman" pitchFamily="18" charset="0"/>
              </a:rPr>
              <a:t>diopter</a:t>
            </a:r>
            <a:r>
              <a:rPr lang="ru-RU" sz="2600" dirty="0" smtClean="0">
                <a:latin typeface="Times New Roman" pitchFamily="18" charset="0"/>
                <a:cs typeface="Times New Roman" pitchFamily="18" charset="0"/>
              </a:rPr>
              <a:t>), </a:t>
            </a:r>
            <a:r>
              <a:rPr lang="en-US" sz="2600" dirty="0" smtClean="0">
                <a:latin typeface="Times New Roman" pitchFamily="18" charset="0"/>
                <a:cs typeface="Times New Roman" pitchFamily="18" charset="0"/>
              </a:rPr>
              <a:t>matches</a:t>
            </a:r>
            <a:r>
              <a:rPr lang="ru-RU" sz="2600" dirty="0" smtClean="0">
                <a:latin typeface="Times New Roman" pitchFamily="18" charset="0"/>
                <a:cs typeface="Times New Roman" pitchFamily="18" charset="0"/>
              </a:rPr>
              <a:t>, </a:t>
            </a:r>
            <a:r>
              <a:rPr lang="en-US" sz="2600" dirty="0" smtClean="0">
                <a:latin typeface="Times New Roman" pitchFamily="18" charset="0"/>
                <a:cs typeface="Times New Roman" pitchFamily="18" charset="0"/>
              </a:rPr>
              <a:t>thermometer</a:t>
            </a:r>
            <a:r>
              <a:rPr lang="ru-RU" sz="2600" dirty="0" smtClean="0">
                <a:latin typeface="Times New Roman" pitchFamily="18" charset="0"/>
                <a:cs typeface="Times New Roman" pitchFamily="18" charset="0"/>
              </a:rPr>
              <a:t>.</a:t>
            </a:r>
            <a:endParaRPr lang="ru-RU" sz="2600" dirty="0">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2" cstate="print"/>
          <a:srcRect b="2392"/>
          <a:stretch>
            <a:fillRect/>
          </a:stretch>
        </p:blipFill>
        <p:spPr bwMode="auto">
          <a:xfrm>
            <a:off x="4129980" y="2852936"/>
            <a:ext cx="4762500" cy="3022274"/>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179512" y="2852936"/>
            <a:ext cx="3857625" cy="3009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idx="1"/>
          </p:nvPr>
        </p:nvGraphicFramePr>
        <p:xfrm>
          <a:off x="179512" y="620688"/>
          <a:ext cx="8712968" cy="4320480"/>
        </p:xfrm>
        <a:graphic>
          <a:graphicData uri="http://schemas.openxmlformats.org/drawingml/2006/chart">
            <c:chart xmlns:c="http://schemas.openxmlformats.org/drawingml/2006/chart" xmlns:r="http://schemas.openxmlformats.org/officeDocument/2006/relationships" r:id="rId2"/>
          </a:graphicData>
        </a:graphic>
      </p:graphicFrame>
      <p:sp>
        <p:nvSpPr>
          <p:cNvPr id="6" name="Номер слайда 5"/>
          <p:cNvSpPr>
            <a:spLocks noGrp="1"/>
          </p:cNvSpPr>
          <p:nvPr>
            <p:ph type="sldNum" sz="quarter" idx="12"/>
          </p:nvPr>
        </p:nvSpPr>
        <p:spPr/>
        <p:txBody>
          <a:bodyPr/>
          <a:lstStyle/>
          <a:p>
            <a:fld id="{21E07446-0D20-49E5-9F2B-2E3467395826}" type="slidenum">
              <a:rPr lang="ru-RU" sz="1800" b="1" smtClean="0">
                <a:latin typeface="Times New Roman" pitchFamily="18" charset="0"/>
                <a:cs typeface="Times New Roman" pitchFamily="18" charset="0"/>
              </a:rPr>
              <a:pPr/>
              <a:t>9</a:t>
            </a:fld>
            <a:endParaRPr lang="ru-RU" sz="1800" b="1" dirty="0">
              <a:latin typeface="Times New Roman" pitchFamily="18" charset="0"/>
              <a:cs typeface="Times New Roman" pitchFamily="18" charset="0"/>
            </a:endParaRPr>
          </a:p>
        </p:txBody>
      </p:sp>
      <p:sp>
        <p:nvSpPr>
          <p:cNvPr id="7" name="Объект 2"/>
          <p:cNvSpPr txBox="1">
            <a:spLocks/>
          </p:cNvSpPr>
          <p:nvPr/>
        </p:nvSpPr>
        <p:spPr>
          <a:xfrm>
            <a:off x="323528" y="5229200"/>
            <a:ext cx="8496944" cy="1368152"/>
          </a:xfrm>
          <a:prstGeom prst="rect">
            <a:avLst/>
          </a:prstGeom>
        </p:spPr>
        <p:txBody>
          <a:bodyPr vert="horz" lIns="91440" tIns="45720" rIns="91440" bIns="45720" rtlCol="0">
            <a:normAutofit/>
          </a:bodyPr>
          <a:lstStyle/>
          <a:p>
            <a:pPr lvl="0" algn="just">
              <a:spcBef>
                <a:spcPct val="20000"/>
              </a:spcBef>
              <a:defRPr/>
            </a:pPr>
            <a:r>
              <a:rPr lang="en-US" sz="2800" b="1" dirty="0" smtClean="0">
                <a:latin typeface="Times New Roman" pitchFamily="18" charset="0"/>
                <a:cs typeface="Times New Roman" pitchFamily="18" charset="0"/>
              </a:rPr>
              <a:t>Conclusion</a:t>
            </a:r>
            <a:r>
              <a:rPr lang="ru-RU" sz="2800" b="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that the greater the optical power of the lens, the less time it takes to get the fire.</a:t>
            </a:r>
            <a:endParaRPr kumimoji="0" lang="ru-RU"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sp>
        <p:nvSpPr>
          <p:cNvPr id="8" name="Shape 124"/>
          <p:cNvSpPr txBox="1">
            <a:spLocks noChangeArrowheads="1"/>
          </p:cNvSpPr>
          <p:nvPr/>
        </p:nvSpPr>
        <p:spPr bwMode="auto">
          <a:xfrm>
            <a:off x="628650" y="48741"/>
            <a:ext cx="7886700" cy="715963"/>
          </a:xfrm>
          <a:prstGeom prst="rect">
            <a:avLst/>
          </a:prstGeom>
          <a:noFill/>
          <a:ln w="9525">
            <a:noFill/>
            <a:miter lim="800000"/>
            <a:headEnd/>
            <a:tailEnd/>
          </a:ln>
        </p:spPr>
        <p:txBody>
          <a:bodyPr lIns="45700" tIns="45700" rIns="45700" bIns="45700"/>
          <a:lstStyle/>
          <a:p>
            <a:pPr algn="ctr">
              <a:buClr>
                <a:srgbClr val="0F253F"/>
              </a:buClr>
              <a:buSzPts val="4400"/>
              <a:buFont typeface="Times New Roman" pitchFamily="18" charset="0"/>
              <a:buNone/>
            </a:pPr>
            <a:r>
              <a:rPr lang="en-US" sz="4400" b="1" u="sng" dirty="0">
                <a:solidFill>
                  <a:srgbClr val="002060"/>
                </a:solidFill>
                <a:latin typeface="Times New Roman" pitchFamily="18" charset="0"/>
                <a:cs typeface="Times New Roman" pitchFamily="18" charset="0"/>
                <a:sym typeface="Times New Roman" pitchFamily="18" charset="0"/>
              </a:rPr>
              <a:t>Experiment </a:t>
            </a:r>
            <a:r>
              <a:rPr lang="ru-RU" sz="4400" b="1" u="sng" dirty="0" smtClean="0">
                <a:solidFill>
                  <a:srgbClr val="002060"/>
                </a:solidFill>
                <a:latin typeface="Times New Roman" pitchFamily="18" charset="0"/>
                <a:cs typeface="Times New Roman" pitchFamily="18" charset="0"/>
                <a:sym typeface="Times New Roman" pitchFamily="18" charset="0"/>
              </a:rPr>
              <a:t>2</a:t>
            </a:r>
            <a:r>
              <a:rPr lang="en-US" sz="4400" b="1" u="sng" dirty="0" smtClean="0">
                <a:solidFill>
                  <a:srgbClr val="002060"/>
                </a:solidFill>
                <a:latin typeface="Times New Roman" pitchFamily="18" charset="0"/>
                <a:cs typeface="Times New Roman" pitchFamily="18" charset="0"/>
                <a:sym typeface="Times New Roman" pitchFamily="18" charset="0"/>
              </a:rPr>
              <a:t>.</a:t>
            </a:r>
            <a:endParaRPr lang="ru-RU" dirty="0">
              <a:solidFill>
                <a:srgbClr val="00206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4426</TotalTime>
  <Words>1038</Words>
  <Application>Microsoft Office PowerPoint</Application>
  <PresentationFormat>Экран (4:3)</PresentationFormat>
  <Paragraphs>182</Paragraphs>
  <Slides>20</Slides>
  <Notes>0</Notes>
  <HiddenSlides>1</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Слайд 1</vt:lpstr>
      <vt:lpstr>Слайд 2</vt:lpstr>
      <vt:lpstr>Слайд 3</vt:lpstr>
      <vt:lpstr>Слайд 4</vt:lpstr>
      <vt:lpstr>A magnifier – is an optical system consisting of a lens or several lenses designed to enlarge and observe small objects at a finite distance.</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Задача №7  «Увеличительное стекло» </dc:title>
  <dc:creator>Недики</dc:creator>
  <cp:lastModifiedBy>Недики</cp:lastModifiedBy>
  <cp:revision>92</cp:revision>
  <dcterms:created xsi:type="dcterms:W3CDTF">2018-07-14T08:03:26Z</dcterms:created>
  <dcterms:modified xsi:type="dcterms:W3CDTF">2019-08-16T18:50:19Z</dcterms:modified>
</cp:coreProperties>
</file>