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29" r:id="rId1"/>
  </p:sldMasterIdLst>
  <p:notesMasterIdLst>
    <p:notesMasterId r:id="rId13"/>
  </p:notesMasterIdLst>
  <p:sldIdLst>
    <p:sldId id="256" r:id="rId2"/>
    <p:sldId id="257" r:id="rId3"/>
    <p:sldId id="259" r:id="rId4"/>
    <p:sldId id="274" r:id="rId5"/>
    <p:sldId id="262" r:id="rId6"/>
    <p:sldId id="275" r:id="rId7"/>
    <p:sldId id="276" r:id="rId8"/>
    <p:sldId id="277" r:id="rId9"/>
    <p:sldId id="278" r:id="rId10"/>
    <p:sldId id="273" r:id="rId11"/>
    <p:sldId id="267" r:id="rId12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58B6C0"/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8" autoAdjust="0"/>
    <p:restoredTop sz="91052" autoAdjust="0"/>
  </p:normalViewPr>
  <p:slideViewPr>
    <p:cSldViewPr snapToGrid="0">
      <p:cViewPr varScale="1">
        <p:scale>
          <a:sx n="79" d="100"/>
          <a:sy n="79" d="100"/>
        </p:scale>
        <p:origin x="77" y="47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ko\Documents\GRFOVI.od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ko\Documents\GRFOVI.od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List1!$M$5:$M$10</c:f>
                <c:numCache>
                  <c:formatCode>General</c:formatCode>
                  <c:ptCount val="6"/>
                  <c:pt idx="0">
                    <c:v>7.4312347560819303</c:v>
                  </c:pt>
                  <c:pt idx="1">
                    <c:v>3.3329137831204534</c:v>
                  </c:pt>
                  <c:pt idx="2">
                    <c:v>12.724119952728696</c:v>
                  </c:pt>
                  <c:pt idx="3">
                    <c:v>17.382292251845627</c:v>
                  </c:pt>
                  <c:pt idx="4">
                    <c:v>11.458992413945353</c:v>
                  </c:pt>
                  <c:pt idx="5">
                    <c:v>18.773826337673853</c:v>
                  </c:pt>
                </c:numCache>
              </c:numRef>
            </c:plus>
            <c:minus>
              <c:numRef>
                <c:f>List1!$M$5:$M$10</c:f>
                <c:numCache>
                  <c:formatCode>General</c:formatCode>
                  <c:ptCount val="6"/>
                  <c:pt idx="0">
                    <c:v>7.4312347560819303</c:v>
                  </c:pt>
                  <c:pt idx="1">
                    <c:v>3.3329137831204534</c:v>
                  </c:pt>
                  <c:pt idx="2">
                    <c:v>12.724119952728696</c:v>
                  </c:pt>
                  <c:pt idx="3">
                    <c:v>17.382292251845627</c:v>
                  </c:pt>
                  <c:pt idx="4">
                    <c:v>11.458992413945353</c:v>
                  </c:pt>
                  <c:pt idx="5">
                    <c:v>18.773826337673853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List1!$C$5:$C$10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List1!$L$5:$L$10</c:f>
              <c:numCache>
                <c:formatCode>General</c:formatCode>
                <c:ptCount val="6"/>
                <c:pt idx="0">
                  <c:v>18.232499999999998</c:v>
                </c:pt>
                <c:pt idx="1">
                  <c:v>38.545000000000002</c:v>
                </c:pt>
                <c:pt idx="2">
                  <c:v>99.655000000000001</c:v>
                </c:pt>
                <c:pt idx="3">
                  <c:v>119.10374999999999</c:v>
                </c:pt>
                <c:pt idx="4">
                  <c:v>126.6425</c:v>
                </c:pt>
                <c:pt idx="5">
                  <c:v>166.48125000000002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07-4FF8-834E-32576CE24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3565023"/>
        <c:axId val="1243561695"/>
      </c:scatterChart>
      <c:valAx>
        <c:axId val="124356169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Time (sec)</a:t>
                </a:r>
              </a:p>
            </c:rich>
          </c:tx>
          <c:layout>
            <c:manualLayout>
              <c:xMode val="edge"/>
              <c:yMode val="edge"/>
              <c:x val="7.7580150884230458E-3"/>
              <c:y val="0.34124695360756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565023"/>
        <c:crosses val="autoZero"/>
        <c:crossBetween val="midCat"/>
      </c:valAx>
      <c:valAx>
        <c:axId val="1243565023"/>
        <c:scaling>
          <c:orientation val="minMax"/>
          <c:max val="5.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Distance (m)</a:t>
                </a:r>
              </a:p>
            </c:rich>
          </c:tx>
          <c:layout>
            <c:manualLayout>
              <c:xMode val="edge"/>
              <c:yMode val="edge"/>
              <c:x val="0.46269697926105413"/>
              <c:y val="0.915191925450931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5616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List1!$M$19:$M$25</c:f>
                <c:numCache>
                  <c:formatCode>General</c:formatCode>
                  <c:ptCount val="7"/>
                  <c:pt idx="0">
                    <c:v>12.175945841816848</c:v>
                  </c:pt>
                  <c:pt idx="1">
                    <c:v>12.210461556737792</c:v>
                  </c:pt>
                  <c:pt idx="2">
                    <c:v>6.3532887996240799</c:v>
                  </c:pt>
                  <c:pt idx="3">
                    <c:v>6.3989820619042019</c:v>
                  </c:pt>
                  <c:pt idx="4">
                    <c:v>8.7617541459621933</c:v>
                  </c:pt>
                  <c:pt idx="5">
                    <c:v>12.919883900407159</c:v>
                  </c:pt>
                  <c:pt idx="6">
                    <c:v>17.319253324386874</c:v>
                  </c:pt>
                </c:numCache>
              </c:numRef>
            </c:plus>
            <c:minus>
              <c:numRef>
                <c:f>List1!$M$19:$M$25</c:f>
                <c:numCache>
                  <c:formatCode>General</c:formatCode>
                  <c:ptCount val="7"/>
                  <c:pt idx="0">
                    <c:v>12.175945841816848</c:v>
                  </c:pt>
                  <c:pt idx="1">
                    <c:v>12.210461556737792</c:v>
                  </c:pt>
                  <c:pt idx="2">
                    <c:v>6.3532887996240799</c:v>
                  </c:pt>
                  <c:pt idx="3">
                    <c:v>6.3989820619042019</c:v>
                  </c:pt>
                  <c:pt idx="4">
                    <c:v>8.7617541459621933</c:v>
                  </c:pt>
                  <c:pt idx="5">
                    <c:v>12.919883900407159</c:v>
                  </c:pt>
                  <c:pt idx="6">
                    <c:v>17.319253324386874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List1!$C$19:$C$25</c:f>
              <c:numCache>
                <c:formatCode>General</c:formatCode>
                <c:ptCount val="7"/>
                <c:pt idx="0">
                  <c:v>15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55</c:v>
                </c:pt>
                <c:pt idx="5">
                  <c:v>65</c:v>
                </c:pt>
                <c:pt idx="6">
                  <c:v>75</c:v>
                </c:pt>
              </c:numCache>
            </c:numRef>
          </c:xVal>
          <c:yVal>
            <c:numRef>
              <c:f>List1!$L$19:$L$25</c:f>
              <c:numCache>
                <c:formatCode>General</c:formatCode>
                <c:ptCount val="7"/>
                <c:pt idx="0">
                  <c:v>135.83000000000001</c:v>
                </c:pt>
                <c:pt idx="1">
                  <c:v>96.78</c:v>
                </c:pt>
                <c:pt idx="2">
                  <c:v>25.777499999999996</c:v>
                </c:pt>
                <c:pt idx="3">
                  <c:v>23.439999999999998</c:v>
                </c:pt>
                <c:pt idx="4">
                  <c:v>88.667500000000004</c:v>
                </c:pt>
                <c:pt idx="5">
                  <c:v>157.91499999999999</c:v>
                </c:pt>
                <c:pt idx="6">
                  <c:v>192.3175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0A-4CAC-8489-20E9D1866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3564607"/>
        <c:axId val="1243560447"/>
      </c:scatterChart>
      <c:valAx>
        <c:axId val="124356044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Time (sec)</a:t>
                </a:r>
              </a:p>
            </c:rich>
          </c:tx>
          <c:layout>
            <c:manualLayout>
              <c:xMode val="edge"/>
              <c:yMode val="edge"/>
              <c:x val="7.9408680424756396E-3"/>
              <c:y val="0.335419160781162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564607"/>
        <c:crosses val="autoZero"/>
        <c:crossBetween val="midCat"/>
      </c:valAx>
      <c:valAx>
        <c:axId val="1243564607"/>
        <c:scaling>
          <c:orientation val="minMax"/>
          <c:max val="76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Solution temperature (°C)</a:t>
                </a:r>
              </a:p>
            </c:rich>
          </c:tx>
          <c:layout>
            <c:manualLayout>
              <c:xMode val="edge"/>
              <c:yMode val="edge"/>
              <c:x val="0.34996308463159292"/>
              <c:y val="0.919919961996498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560447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F02F2-B092-49F4-A352-404FE572758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5CFF719-71D4-44D8-883E-877AE403F6A4}">
      <dgm:prSet phldrT="[Tekst]"/>
      <dgm:spPr>
        <a:solidFill>
          <a:srgbClr val="58B6C0"/>
        </a:solidFill>
        <a:ln>
          <a:solidFill>
            <a:srgbClr val="58B6C0"/>
          </a:solidFill>
        </a:ln>
      </dgm:spPr>
      <dgm:t>
        <a:bodyPr/>
        <a:lstStyle/>
        <a:p>
          <a:r>
            <a:rPr lang="hr-HR" dirty="0"/>
            <a:t> </a:t>
          </a:r>
        </a:p>
      </dgm:t>
    </dgm:pt>
    <dgm:pt modelId="{6DF1C2B7-2380-46EB-8AB7-BFAE43A88017}" type="parTrans" cxnId="{E36E90CD-F975-4B4C-B465-EA38902EF049}">
      <dgm:prSet/>
      <dgm:spPr/>
      <dgm:t>
        <a:bodyPr/>
        <a:lstStyle/>
        <a:p>
          <a:endParaRPr lang="hr-HR"/>
        </a:p>
      </dgm:t>
    </dgm:pt>
    <dgm:pt modelId="{4D1A18B5-B1BA-4E37-B48B-40F59E65B3D7}" type="sibTrans" cxnId="{E36E90CD-F975-4B4C-B465-EA38902EF049}">
      <dgm:prSet/>
      <dgm:spPr/>
      <dgm:t>
        <a:bodyPr/>
        <a:lstStyle/>
        <a:p>
          <a:endParaRPr lang="hr-HR"/>
        </a:p>
      </dgm:t>
    </dgm:pt>
    <dgm:pt modelId="{6E2C64CC-BBA1-4864-82B0-C04182FE6CFA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pPr>
            <a:buFontTx/>
            <a:buNone/>
          </a:pPr>
          <a:r>
            <a:rPr lang="hr-HR" sz="2400" dirty="0" err="1">
              <a:solidFill>
                <a:schemeClr val="bg2">
                  <a:lumMod val="10000"/>
                </a:schemeClr>
              </a:solidFill>
              <a:latin typeface="+mj-lt"/>
            </a:rPr>
            <a:t>Theoretical</a:t>
          </a:r>
          <a:r>
            <a:rPr lang="hr-HR" sz="2400" dirty="0">
              <a:solidFill>
                <a:schemeClr val="bg2">
                  <a:lumMod val="10000"/>
                </a:schemeClr>
              </a:solidFill>
              <a:latin typeface="+mj-lt"/>
            </a:rPr>
            <a:t> </a:t>
          </a:r>
          <a:r>
            <a:rPr lang="hr-HR" sz="2400" dirty="0" err="1">
              <a:solidFill>
                <a:schemeClr val="bg2">
                  <a:lumMod val="10000"/>
                </a:schemeClr>
              </a:solidFill>
              <a:latin typeface="+mj-lt"/>
            </a:rPr>
            <a:t>introduction</a:t>
          </a:r>
          <a:endParaRPr lang="hr-HR" sz="240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147A4D4D-A6EA-40CD-A2CD-0C79097DADBA}" type="parTrans" cxnId="{3D54F034-95B3-41F1-86D6-3EB0187C60A0}">
      <dgm:prSet/>
      <dgm:spPr/>
      <dgm:t>
        <a:bodyPr/>
        <a:lstStyle/>
        <a:p>
          <a:endParaRPr lang="hr-HR"/>
        </a:p>
      </dgm:t>
    </dgm:pt>
    <dgm:pt modelId="{6820D26E-DF2A-4EEB-B44A-ED76E605BF4B}" type="sibTrans" cxnId="{3D54F034-95B3-41F1-86D6-3EB0187C60A0}">
      <dgm:prSet/>
      <dgm:spPr/>
      <dgm:t>
        <a:bodyPr/>
        <a:lstStyle/>
        <a:p>
          <a:endParaRPr lang="hr-HR"/>
        </a:p>
      </dgm:t>
    </dgm:pt>
    <dgm:pt modelId="{5BD72E14-4ADC-4934-81D0-C467785A222F}">
      <dgm:prSet phldrT="[Tekst]"/>
      <dgm:spPr>
        <a:solidFill>
          <a:srgbClr val="58B6C0"/>
        </a:solidFill>
        <a:ln>
          <a:solidFill>
            <a:srgbClr val="58B6C0"/>
          </a:solidFill>
        </a:ln>
      </dgm:spPr>
      <dgm:t>
        <a:bodyPr/>
        <a:lstStyle/>
        <a:p>
          <a:r>
            <a:rPr lang="hr-HR" dirty="0"/>
            <a:t> </a:t>
          </a:r>
        </a:p>
      </dgm:t>
    </dgm:pt>
    <dgm:pt modelId="{5B4FBFFA-50FC-4035-899C-A854ED5335DE}" type="parTrans" cxnId="{15479595-33F0-4A5E-A560-59E398BC4E80}">
      <dgm:prSet/>
      <dgm:spPr/>
      <dgm:t>
        <a:bodyPr/>
        <a:lstStyle/>
        <a:p>
          <a:endParaRPr lang="hr-HR"/>
        </a:p>
      </dgm:t>
    </dgm:pt>
    <dgm:pt modelId="{1B045B32-A70B-408C-8A2B-9F0542B3AD7D}" type="sibTrans" cxnId="{15479595-33F0-4A5E-A560-59E398BC4E80}">
      <dgm:prSet/>
      <dgm:spPr/>
      <dgm:t>
        <a:bodyPr/>
        <a:lstStyle/>
        <a:p>
          <a:endParaRPr lang="hr-HR"/>
        </a:p>
      </dgm:t>
    </dgm:pt>
    <dgm:pt modelId="{8C9F75BF-388F-4DDD-AF9B-D2F2F24E276F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pPr>
            <a:buFontTx/>
            <a:buNone/>
          </a:pPr>
          <a:r>
            <a:rPr lang="hr-HR" sz="2400" dirty="0" err="1">
              <a:latin typeface="Tw Cen MT Condensed" panose="020B0606020104020203" pitchFamily="34" charset="-18"/>
            </a:rPr>
            <a:t>Experiment</a:t>
          </a:r>
          <a:endParaRPr lang="hr-HR" sz="2400" dirty="0">
            <a:latin typeface="Tw Cen MT Condensed" panose="020B0606020104020203" pitchFamily="34" charset="-18"/>
          </a:endParaRPr>
        </a:p>
      </dgm:t>
    </dgm:pt>
    <dgm:pt modelId="{38212C4C-B919-4419-B516-91E242EA6B9E}" type="parTrans" cxnId="{7A3D3900-4A8E-41A1-8713-FBF3E7792738}">
      <dgm:prSet/>
      <dgm:spPr/>
      <dgm:t>
        <a:bodyPr/>
        <a:lstStyle/>
        <a:p>
          <a:endParaRPr lang="hr-HR"/>
        </a:p>
      </dgm:t>
    </dgm:pt>
    <dgm:pt modelId="{2C8E9B33-51F8-44D1-84C5-BB802A5FFE77}" type="sibTrans" cxnId="{7A3D3900-4A8E-41A1-8713-FBF3E7792738}">
      <dgm:prSet/>
      <dgm:spPr/>
      <dgm:t>
        <a:bodyPr/>
        <a:lstStyle/>
        <a:p>
          <a:endParaRPr lang="hr-HR"/>
        </a:p>
      </dgm:t>
    </dgm:pt>
    <dgm:pt modelId="{85C6C629-F7D8-4B74-8731-E5058C1329C2}">
      <dgm:prSet phldrT="[Tekst]"/>
      <dgm:spPr>
        <a:solidFill>
          <a:srgbClr val="58B6C0"/>
        </a:solidFill>
        <a:ln>
          <a:solidFill>
            <a:srgbClr val="58B6C0"/>
          </a:solidFill>
        </a:ln>
      </dgm:spPr>
      <dgm:t>
        <a:bodyPr/>
        <a:lstStyle/>
        <a:p>
          <a:r>
            <a:rPr lang="hr-HR" dirty="0"/>
            <a:t> </a:t>
          </a:r>
        </a:p>
      </dgm:t>
    </dgm:pt>
    <dgm:pt modelId="{7B607DD5-1368-452E-A48D-87DB64BD385D}" type="parTrans" cxnId="{E0FC3DAB-FCAE-499B-A649-858D79602D10}">
      <dgm:prSet/>
      <dgm:spPr/>
      <dgm:t>
        <a:bodyPr/>
        <a:lstStyle/>
        <a:p>
          <a:endParaRPr lang="hr-HR"/>
        </a:p>
      </dgm:t>
    </dgm:pt>
    <dgm:pt modelId="{A1594DFE-8356-4374-A4BF-29E12691CE36}" type="sibTrans" cxnId="{E0FC3DAB-FCAE-499B-A649-858D79602D10}">
      <dgm:prSet/>
      <dgm:spPr/>
      <dgm:t>
        <a:bodyPr/>
        <a:lstStyle/>
        <a:p>
          <a:endParaRPr lang="hr-HR"/>
        </a:p>
      </dgm:t>
    </dgm:pt>
    <dgm:pt modelId="{79209411-0392-4901-A095-706FD7C43389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pPr>
            <a:buFontTx/>
            <a:buNone/>
          </a:pPr>
          <a:r>
            <a:rPr lang="hr-HR" sz="2400" dirty="0" err="1">
              <a:latin typeface="Tw Cen MT Condensed" panose="020B0606020104020203" pitchFamily="34" charset="-18"/>
            </a:rPr>
            <a:t>Results</a:t>
          </a:r>
          <a:endParaRPr lang="hr-HR" sz="2400" dirty="0">
            <a:latin typeface="Tw Cen MT Condensed" panose="020B0606020104020203" pitchFamily="34" charset="-18"/>
          </a:endParaRPr>
        </a:p>
      </dgm:t>
    </dgm:pt>
    <dgm:pt modelId="{03D164EF-D9A5-4C65-AF82-46582A54772E}" type="parTrans" cxnId="{A9F5EDDF-ADB0-443C-8E6D-5C547ACB3312}">
      <dgm:prSet/>
      <dgm:spPr/>
      <dgm:t>
        <a:bodyPr/>
        <a:lstStyle/>
        <a:p>
          <a:endParaRPr lang="hr-HR"/>
        </a:p>
      </dgm:t>
    </dgm:pt>
    <dgm:pt modelId="{DFCFF5FF-F776-4CA2-8813-B3ECBDCAE17D}" type="sibTrans" cxnId="{A9F5EDDF-ADB0-443C-8E6D-5C547ACB3312}">
      <dgm:prSet/>
      <dgm:spPr/>
      <dgm:t>
        <a:bodyPr/>
        <a:lstStyle/>
        <a:p>
          <a:endParaRPr lang="hr-HR"/>
        </a:p>
      </dgm:t>
    </dgm:pt>
    <dgm:pt modelId="{FB66A388-CD17-4340-AA4B-9A8FDE510B3C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en-GB" sz="1500" dirty="0">
              <a:latin typeface="Calibri" panose="020F0502020204030204" pitchFamily="34" charset="0"/>
              <a:cs typeface="Calibri" panose="020F0502020204030204" pitchFamily="34" charset="0"/>
            </a:rPr>
            <a:t>Sense of smell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74DAC3-EA77-4F26-B95E-735DBB844FA4}" type="parTrans" cxnId="{FA4D0EA3-AE61-46C8-9E04-4541A2C7DF83}">
      <dgm:prSet/>
      <dgm:spPr/>
      <dgm:t>
        <a:bodyPr/>
        <a:lstStyle/>
        <a:p>
          <a:endParaRPr lang="hr-HR"/>
        </a:p>
      </dgm:t>
    </dgm:pt>
    <dgm:pt modelId="{01B2E4F2-FD8C-47B1-B7D9-276ACF29EC17}" type="sibTrans" cxnId="{FA4D0EA3-AE61-46C8-9E04-4541A2C7DF83}">
      <dgm:prSet/>
      <dgm:spPr/>
      <dgm:t>
        <a:bodyPr/>
        <a:lstStyle/>
        <a:p>
          <a:endParaRPr lang="hr-HR"/>
        </a:p>
      </dgm:t>
    </dgm:pt>
    <dgm:pt modelId="{DAF4EC00-932B-4B11-A216-678497DA17EC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en-GB" sz="1500" dirty="0">
              <a:latin typeface="Calibri" panose="020F0502020204030204" pitchFamily="34" charset="0"/>
              <a:cs typeface="Calibri" panose="020F0502020204030204" pitchFamily="34" charset="0"/>
            </a:rPr>
            <a:t>Methods and measurements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CF90E8-EC78-4569-BF03-F9280123C5FE}" type="parTrans" cxnId="{547C4CFC-2FE4-43C7-89A9-F564B8F2BE0D}">
      <dgm:prSet/>
      <dgm:spPr/>
      <dgm:t>
        <a:bodyPr/>
        <a:lstStyle/>
        <a:p>
          <a:endParaRPr lang="hr-HR"/>
        </a:p>
      </dgm:t>
    </dgm:pt>
    <dgm:pt modelId="{58CE06FF-24FC-40F5-BCE6-081D942B7F2F}" type="sibTrans" cxnId="{547C4CFC-2FE4-43C7-89A9-F564B8F2BE0D}">
      <dgm:prSet/>
      <dgm:spPr/>
      <dgm:t>
        <a:bodyPr/>
        <a:lstStyle/>
        <a:p>
          <a:endParaRPr lang="hr-HR"/>
        </a:p>
      </dgm:t>
    </dgm:pt>
    <dgm:pt modelId="{B6599282-9376-4988-9041-28DE1054241D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r>
            <a:rPr lang="en-GB" sz="1500" dirty="0" err="1">
              <a:latin typeface="Calibri" panose="020F0502020204030204" pitchFamily="34" charset="0"/>
              <a:cs typeface="Calibri" panose="020F0502020204030204" pitchFamily="34" charset="0"/>
            </a:rPr>
            <a:t>Depandence</a:t>
          </a:r>
          <a:r>
            <a:rPr lang="en-GB" sz="1500" dirty="0">
              <a:latin typeface="Calibri" panose="020F0502020204030204" pitchFamily="34" charset="0"/>
              <a:cs typeface="Calibri" panose="020F0502020204030204" pitchFamily="34" charset="0"/>
            </a:rPr>
            <a:t> of temperature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C5FBE2-8A1C-4A11-9579-97C497B85EAC}" type="parTrans" cxnId="{AF9F0797-4B6E-4859-B28E-34E799FF9A5F}">
      <dgm:prSet/>
      <dgm:spPr/>
      <dgm:t>
        <a:bodyPr/>
        <a:lstStyle/>
        <a:p>
          <a:endParaRPr lang="hr-HR"/>
        </a:p>
      </dgm:t>
    </dgm:pt>
    <dgm:pt modelId="{2D015814-6261-40A0-9916-274567336392}" type="sibTrans" cxnId="{AF9F0797-4B6E-4859-B28E-34E799FF9A5F}">
      <dgm:prSet/>
      <dgm:spPr/>
      <dgm:t>
        <a:bodyPr/>
        <a:lstStyle/>
        <a:p>
          <a:endParaRPr lang="hr-HR"/>
        </a:p>
      </dgm:t>
    </dgm:pt>
    <dgm:pt modelId="{D6023292-4BE6-4577-BCED-6C21BFFF7155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r>
            <a:rPr lang="en-GB" sz="1500" dirty="0" err="1">
              <a:latin typeface="Calibri" panose="020F0502020204030204" pitchFamily="34" charset="0"/>
              <a:cs typeface="Calibri" panose="020F0502020204030204" pitchFamily="34" charset="0"/>
            </a:rPr>
            <a:t>Depandence</a:t>
          </a:r>
          <a:r>
            <a:rPr lang="en-GB" sz="1500" dirty="0">
              <a:latin typeface="Calibri" panose="020F0502020204030204" pitchFamily="34" charset="0"/>
              <a:cs typeface="Calibri" panose="020F0502020204030204" pitchFamily="34" charset="0"/>
            </a:rPr>
            <a:t> of distance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33DD59-5B6D-4E96-A3DF-E6D93A02547F}" type="parTrans" cxnId="{08F1A909-9E0C-40D4-A0C9-A46B37C382F9}">
      <dgm:prSet/>
      <dgm:spPr/>
      <dgm:t>
        <a:bodyPr/>
        <a:lstStyle/>
        <a:p>
          <a:endParaRPr lang="en-GB"/>
        </a:p>
      </dgm:t>
    </dgm:pt>
    <dgm:pt modelId="{D7429EDC-6C76-457E-B414-696770B7225D}" type="sibTrans" cxnId="{08F1A909-9E0C-40D4-A0C9-A46B37C382F9}">
      <dgm:prSet/>
      <dgm:spPr/>
      <dgm:t>
        <a:bodyPr/>
        <a:lstStyle/>
        <a:p>
          <a:endParaRPr lang="en-GB"/>
        </a:p>
      </dgm:t>
    </dgm:pt>
    <dgm:pt modelId="{8BE99A28-6188-4084-A183-EBAB84625364}" type="pres">
      <dgm:prSet presAssocID="{4CFF02F2-B092-49F4-A352-404FE5727586}" presName="linearFlow" presStyleCnt="0">
        <dgm:presLayoutVars>
          <dgm:dir/>
          <dgm:animLvl val="lvl"/>
          <dgm:resizeHandles val="exact"/>
        </dgm:presLayoutVars>
      </dgm:prSet>
      <dgm:spPr/>
    </dgm:pt>
    <dgm:pt modelId="{BA07A1EA-AC36-4770-978B-9A18F64B2BF6}" type="pres">
      <dgm:prSet presAssocID="{C5CFF719-71D4-44D8-883E-877AE403F6A4}" presName="composite" presStyleCnt="0"/>
      <dgm:spPr/>
    </dgm:pt>
    <dgm:pt modelId="{96FE3C58-F5B5-486A-B974-493C77B78F12}" type="pres">
      <dgm:prSet presAssocID="{C5CFF719-71D4-44D8-883E-877AE403F6A4}" presName="parentText" presStyleLbl="alignNode1" presStyleIdx="0" presStyleCnt="3" custLinFactNeighborX="2486" custLinFactNeighborY="-46">
        <dgm:presLayoutVars>
          <dgm:chMax val="1"/>
          <dgm:bulletEnabled val="1"/>
        </dgm:presLayoutVars>
      </dgm:prSet>
      <dgm:spPr/>
    </dgm:pt>
    <dgm:pt modelId="{C414619F-02CF-42A3-8C66-623B876B6AAF}" type="pres">
      <dgm:prSet presAssocID="{C5CFF719-71D4-44D8-883E-877AE403F6A4}" presName="descendantText" presStyleLbl="alignAcc1" presStyleIdx="0" presStyleCnt="3" custScaleY="107764" custLinFactNeighborY="-462">
        <dgm:presLayoutVars>
          <dgm:bulletEnabled val="1"/>
        </dgm:presLayoutVars>
      </dgm:prSet>
      <dgm:spPr/>
    </dgm:pt>
    <dgm:pt modelId="{EE86209E-FC2D-4C53-B9E8-9DF2B663227F}" type="pres">
      <dgm:prSet presAssocID="{4D1A18B5-B1BA-4E37-B48B-40F59E65B3D7}" presName="sp" presStyleCnt="0"/>
      <dgm:spPr/>
    </dgm:pt>
    <dgm:pt modelId="{DC6FA5C8-02A8-42DB-B21C-A24339AF9757}" type="pres">
      <dgm:prSet presAssocID="{5BD72E14-4ADC-4934-81D0-C467785A222F}" presName="composite" presStyleCnt="0"/>
      <dgm:spPr/>
    </dgm:pt>
    <dgm:pt modelId="{888A4CF6-6DFC-4763-92CD-785EB1C18309}" type="pres">
      <dgm:prSet presAssocID="{5BD72E14-4ADC-4934-81D0-C467785A222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6919E84-7BA9-4D91-8537-89E127C8D61D}" type="pres">
      <dgm:prSet presAssocID="{5BD72E14-4ADC-4934-81D0-C467785A222F}" presName="descendantText" presStyleLbl="alignAcc1" presStyleIdx="1" presStyleCnt="3" custScaleY="120065">
        <dgm:presLayoutVars>
          <dgm:bulletEnabled val="1"/>
        </dgm:presLayoutVars>
      </dgm:prSet>
      <dgm:spPr/>
    </dgm:pt>
    <dgm:pt modelId="{0A7F0483-A1CF-4393-AAC2-99F6E09AE01D}" type="pres">
      <dgm:prSet presAssocID="{1B045B32-A70B-408C-8A2B-9F0542B3AD7D}" presName="sp" presStyleCnt="0"/>
      <dgm:spPr/>
    </dgm:pt>
    <dgm:pt modelId="{FEFB9EB6-C4D2-4B62-A8BD-719CBC311A04}" type="pres">
      <dgm:prSet presAssocID="{85C6C629-F7D8-4B74-8731-E5058C1329C2}" presName="composite" presStyleCnt="0"/>
      <dgm:spPr/>
    </dgm:pt>
    <dgm:pt modelId="{EE06D0CA-9862-4A99-A23E-E551B72CA373}" type="pres">
      <dgm:prSet presAssocID="{85C6C629-F7D8-4B74-8731-E5058C1329C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8ED8985-F1FE-4BD9-8869-EEE66C524610}" type="pres">
      <dgm:prSet presAssocID="{85C6C629-F7D8-4B74-8731-E5058C1329C2}" presName="descendantText" presStyleLbl="alignAcc1" presStyleIdx="2" presStyleCnt="3" custScaleY="142738">
        <dgm:presLayoutVars>
          <dgm:bulletEnabled val="1"/>
        </dgm:presLayoutVars>
      </dgm:prSet>
      <dgm:spPr/>
    </dgm:pt>
  </dgm:ptLst>
  <dgm:cxnLst>
    <dgm:cxn modelId="{7A3D3900-4A8E-41A1-8713-FBF3E7792738}" srcId="{5BD72E14-4ADC-4934-81D0-C467785A222F}" destId="{8C9F75BF-388F-4DDD-AF9B-D2F2F24E276F}" srcOrd="0" destOrd="0" parTransId="{38212C4C-B919-4419-B516-91E242EA6B9E}" sibTransId="{2C8E9B33-51F8-44D1-84C5-BB802A5FFE77}"/>
    <dgm:cxn modelId="{1F2BEF07-B57D-4B35-9876-151B47784194}" type="presOf" srcId="{6E2C64CC-BBA1-4864-82B0-C04182FE6CFA}" destId="{C414619F-02CF-42A3-8C66-623B876B6AAF}" srcOrd="0" destOrd="0" presId="urn:microsoft.com/office/officeart/2005/8/layout/chevron2"/>
    <dgm:cxn modelId="{08F1A909-9E0C-40D4-A0C9-A46B37C382F9}" srcId="{85C6C629-F7D8-4B74-8731-E5058C1329C2}" destId="{D6023292-4BE6-4577-BCED-6C21BFFF7155}" srcOrd="2" destOrd="0" parTransId="{E233DD59-5B6D-4E96-A3DF-E6D93A02547F}" sibTransId="{D7429EDC-6C76-457E-B414-696770B7225D}"/>
    <dgm:cxn modelId="{EF82EF0D-AA88-482C-B1DB-71698E3436B3}" type="presOf" srcId="{4CFF02F2-B092-49F4-A352-404FE5727586}" destId="{8BE99A28-6188-4084-A183-EBAB84625364}" srcOrd="0" destOrd="0" presId="urn:microsoft.com/office/officeart/2005/8/layout/chevron2"/>
    <dgm:cxn modelId="{94CBC016-67EA-4F26-8474-D3833449E381}" type="presOf" srcId="{B6599282-9376-4988-9041-28DE1054241D}" destId="{38ED8985-F1FE-4BD9-8869-EEE66C524610}" srcOrd="0" destOrd="1" presId="urn:microsoft.com/office/officeart/2005/8/layout/chevron2"/>
    <dgm:cxn modelId="{F7ED471B-CE4B-4B50-AC82-8FE519361E66}" type="presOf" srcId="{8C9F75BF-388F-4DDD-AF9B-D2F2F24E276F}" destId="{56919E84-7BA9-4D91-8537-89E127C8D61D}" srcOrd="0" destOrd="0" presId="urn:microsoft.com/office/officeart/2005/8/layout/chevron2"/>
    <dgm:cxn modelId="{3D54F034-95B3-41F1-86D6-3EB0187C60A0}" srcId="{C5CFF719-71D4-44D8-883E-877AE403F6A4}" destId="{6E2C64CC-BBA1-4864-82B0-C04182FE6CFA}" srcOrd="0" destOrd="0" parTransId="{147A4D4D-A6EA-40CD-A2CD-0C79097DADBA}" sibTransId="{6820D26E-DF2A-4EEB-B44A-ED76E605BF4B}"/>
    <dgm:cxn modelId="{1FB11635-CD1C-436E-AE31-5194180EB108}" type="presOf" srcId="{5BD72E14-4ADC-4934-81D0-C467785A222F}" destId="{888A4CF6-6DFC-4763-92CD-785EB1C18309}" srcOrd="0" destOrd="0" presId="urn:microsoft.com/office/officeart/2005/8/layout/chevron2"/>
    <dgm:cxn modelId="{E966895F-C475-4A57-8637-9F368A44DB8A}" type="presOf" srcId="{C5CFF719-71D4-44D8-883E-877AE403F6A4}" destId="{96FE3C58-F5B5-486A-B974-493C77B78F12}" srcOrd="0" destOrd="0" presId="urn:microsoft.com/office/officeart/2005/8/layout/chevron2"/>
    <dgm:cxn modelId="{6F7FD17D-5ECD-422A-BED9-754F99A47046}" type="presOf" srcId="{D6023292-4BE6-4577-BCED-6C21BFFF7155}" destId="{38ED8985-F1FE-4BD9-8869-EEE66C524610}" srcOrd="0" destOrd="2" presId="urn:microsoft.com/office/officeart/2005/8/layout/chevron2"/>
    <dgm:cxn modelId="{15479595-33F0-4A5E-A560-59E398BC4E80}" srcId="{4CFF02F2-B092-49F4-A352-404FE5727586}" destId="{5BD72E14-4ADC-4934-81D0-C467785A222F}" srcOrd="1" destOrd="0" parTransId="{5B4FBFFA-50FC-4035-899C-A854ED5335DE}" sibTransId="{1B045B32-A70B-408C-8A2B-9F0542B3AD7D}"/>
    <dgm:cxn modelId="{AF9F0797-4B6E-4859-B28E-34E799FF9A5F}" srcId="{85C6C629-F7D8-4B74-8731-E5058C1329C2}" destId="{B6599282-9376-4988-9041-28DE1054241D}" srcOrd="1" destOrd="0" parTransId="{70C5FBE2-8A1C-4A11-9579-97C497B85EAC}" sibTransId="{2D015814-6261-40A0-9916-274567336392}"/>
    <dgm:cxn modelId="{314DDE9B-84AC-46EC-B429-B803697044E9}" type="presOf" srcId="{FB66A388-CD17-4340-AA4B-9A8FDE510B3C}" destId="{C414619F-02CF-42A3-8C66-623B876B6AAF}" srcOrd="0" destOrd="1" presId="urn:microsoft.com/office/officeart/2005/8/layout/chevron2"/>
    <dgm:cxn modelId="{DF92B6A0-2DDC-4BE2-90E1-C672C6EF18FE}" type="presOf" srcId="{85C6C629-F7D8-4B74-8731-E5058C1329C2}" destId="{EE06D0CA-9862-4A99-A23E-E551B72CA373}" srcOrd="0" destOrd="0" presId="urn:microsoft.com/office/officeart/2005/8/layout/chevron2"/>
    <dgm:cxn modelId="{FA4D0EA3-AE61-46C8-9E04-4541A2C7DF83}" srcId="{C5CFF719-71D4-44D8-883E-877AE403F6A4}" destId="{FB66A388-CD17-4340-AA4B-9A8FDE510B3C}" srcOrd="1" destOrd="0" parTransId="{8474DAC3-EA77-4F26-B95E-735DBB844FA4}" sibTransId="{01B2E4F2-FD8C-47B1-B7D9-276ACF29EC17}"/>
    <dgm:cxn modelId="{14B612AA-03C1-4147-B9DB-74A045E98877}" type="presOf" srcId="{79209411-0392-4901-A095-706FD7C43389}" destId="{38ED8985-F1FE-4BD9-8869-EEE66C524610}" srcOrd="0" destOrd="0" presId="urn:microsoft.com/office/officeart/2005/8/layout/chevron2"/>
    <dgm:cxn modelId="{E0FC3DAB-FCAE-499B-A649-858D79602D10}" srcId="{4CFF02F2-B092-49F4-A352-404FE5727586}" destId="{85C6C629-F7D8-4B74-8731-E5058C1329C2}" srcOrd="2" destOrd="0" parTransId="{7B607DD5-1368-452E-A48D-87DB64BD385D}" sibTransId="{A1594DFE-8356-4374-A4BF-29E12691CE36}"/>
    <dgm:cxn modelId="{E36E90CD-F975-4B4C-B465-EA38902EF049}" srcId="{4CFF02F2-B092-49F4-A352-404FE5727586}" destId="{C5CFF719-71D4-44D8-883E-877AE403F6A4}" srcOrd="0" destOrd="0" parTransId="{6DF1C2B7-2380-46EB-8AB7-BFAE43A88017}" sibTransId="{4D1A18B5-B1BA-4E37-B48B-40F59E65B3D7}"/>
    <dgm:cxn modelId="{2876E8DB-B03B-4100-8422-F2D18E0E42BC}" type="presOf" srcId="{DAF4EC00-932B-4B11-A216-678497DA17EC}" destId="{56919E84-7BA9-4D91-8537-89E127C8D61D}" srcOrd="0" destOrd="1" presId="urn:microsoft.com/office/officeart/2005/8/layout/chevron2"/>
    <dgm:cxn modelId="{A9F5EDDF-ADB0-443C-8E6D-5C547ACB3312}" srcId="{85C6C629-F7D8-4B74-8731-E5058C1329C2}" destId="{79209411-0392-4901-A095-706FD7C43389}" srcOrd="0" destOrd="0" parTransId="{03D164EF-D9A5-4C65-AF82-46582A54772E}" sibTransId="{DFCFF5FF-F776-4CA2-8813-B3ECBDCAE17D}"/>
    <dgm:cxn modelId="{547C4CFC-2FE4-43C7-89A9-F564B8F2BE0D}" srcId="{5BD72E14-4ADC-4934-81D0-C467785A222F}" destId="{DAF4EC00-932B-4B11-A216-678497DA17EC}" srcOrd="1" destOrd="0" parTransId="{08CF90E8-EC78-4569-BF03-F9280123C5FE}" sibTransId="{58CE06FF-24FC-40F5-BCE6-081D942B7F2F}"/>
    <dgm:cxn modelId="{DC07551E-FDF2-4804-B6A5-AAE4BAC26200}" type="presParOf" srcId="{8BE99A28-6188-4084-A183-EBAB84625364}" destId="{BA07A1EA-AC36-4770-978B-9A18F64B2BF6}" srcOrd="0" destOrd="0" presId="urn:microsoft.com/office/officeart/2005/8/layout/chevron2"/>
    <dgm:cxn modelId="{2618788A-6876-4703-9E34-F8D917DB22BF}" type="presParOf" srcId="{BA07A1EA-AC36-4770-978B-9A18F64B2BF6}" destId="{96FE3C58-F5B5-486A-B974-493C77B78F12}" srcOrd="0" destOrd="0" presId="urn:microsoft.com/office/officeart/2005/8/layout/chevron2"/>
    <dgm:cxn modelId="{ADBA0D63-0FFF-439D-86F9-C35FBAE72FE8}" type="presParOf" srcId="{BA07A1EA-AC36-4770-978B-9A18F64B2BF6}" destId="{C414619F-02CF-42A3-8C66-623B876B6AAF}" srcOrd="1" destOrd="0" presId="urn:microsoft.com/office/officeart/2005/8/layout/chevron2"/>
    <dgm:cxn modelId="{DBB1F327-D861-4A81-BD56-3038E0D0D8F1}" type="presParOf" srcId="{8BE99A28-6188-4084-A183-EBAB84625364}" destId="{EE86209E-FC2D-4C53-B9E8-9DF2B663227F}" srcOrd="1" destOrd="0" presId="urn:microsoft.com/office/officeart/2005/8/layout/chevron2"/>
    <dgm:cxn modelId="{EDCDA5D8-3B0E-4E05-9AB2-B0FB88A32A7F}" type="presParOf" srcId="{8BE99A28-6188-4084-A183-EBAB84625364}" destId="{DC6FA5C8-02A8-42DB-B21C-A24339AF9757}" srcOrd="2" destOrd="0" presId="urn:microsoft.com/office/officeart/2005/8/layout/chevron2"/>
    <dgm:cxn modelId="{26BCBA78-6E82-4C03-A4E7-12C6A4827FB5}" type="presParOf" srcId="{DC6FA5C8-02A8-42DB-B21C-A24339AF9757}" destId="{888A4CF6-6DFC-4763-92CD-785EB1C18309}" srcOrd="0" destOrd="0" presId="urn:microsoft.com/office/officeart/2005/8/layout/chevron2"/>
    <dgm:cxn modelId="{C1091007-0EE0-49D2-AC31-CD9F16E829A9}" type="presParOf" srcId="{DC6FA5C8-02A8-42DB-B21C-A24339AF9757}" destId="{56919E84-7BA9-4D91-8537-89E127C8D61D}" srcOrd="1" destOrd="0" presId="urn:microsoft.com/office/officeart/2005/8/layout/chevron2"/>
    <dgm:cxn modelId="{0F87A4C6-6200-4211-BD24-6AAAD0E6E335}" type="presParOf" srcId="{8BE99A28-6188-4084-A183-EBAB84625364}" destId="{0A7F0483-A1CF-4393-AAC2-99F6E09AE01D}" srcOrd="3" destOrd="0" presId="urn:microsoft.com/office/officeart/2005/8/layout/chevron2"/>
    <dgm:cxn modelId="{80D12454-4EF7-4C82-9D8A-DFF3BE1096B2}" type="presParOf" srcId="{8BE99A28-6188-4084-A183-EBAB84625364}" destId="{FEFB9EB6-C4D2-4B62-A8BD-719CBC311A04}" srcOrd="4" destOrd="0" presId="urn:microsoft.com/office/officeart/2005/8/layout/chevron2"/>
    <dgm:cxn modelId="{42C6FAB0-B0E1-472E-A2F6-2BB9060903AD}" type="presParOf" srcId="{FEFB9EB6-C4D2-4B62-A8BD-719CBC311A04}" destId="{EE06D0CA-9862-4A99-A23E-E551B72CA373}" srcOrd="0" destOrd="0" presId="urn:microsoft.com/office/officeart/2005/8/layout/chevron2"/>
    <dgm:cxn modelId="{277DED97-A16B-4D05-8840-DE832D63FA5D}" type="presParOf" srcId="{FEFB9EB6-C4D2-4B62-A8BD-719CBC311A04}" destId="{38ED8985-F1FE-4BD9-8869-EEE66C5246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E3C58-F5B5-486A-B974-493C77B78F12}">
      <dsp:nvSpPr>
        <dsp:cNvPr id="0" name=""/>
        <dsp:cNvSpPr/>
      </dsp:nvSpPr>
      <dsp:spPr>
        <a:xfrm rot="5400000">
          <a:off x="-153110" y="204645"/>
          <a:ext cx="1154699" cy="808289"/>
        </a:xfrm>
        <a:prstGeom prst="chevron">
          <a:avLst/>
        </a:prstGeom>
        <a:solidFill>
          <a:srgbClr val="58B6C0"/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 </a:t>
          </a:r>
        </a:p>
      </dsp:txBody>
      <dsp:txXfrm rot="-5400000">
        <a:off x="20096" y="435585"/>
        <a:ext cx="808289" cy="346410"/>
      </dsp:txXfrm>
    </dsp:sp>
    <dsp:sp modelId="{C414619F-02CF-42A3-8C66-623B876B6AAF}">
      <dsp:nvSpPr>
        <dsp:cNvPr id="0" name=""/>
        <dsp:cNvSpPr/>
      </dsp:nvSpPr>
      <dsp:spPr>
        <a:xfrm rot="5400000">
          <a:off x="2959681" y="-2151392"/>
          <a:ext cx="808827" cy="51116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2400" kern="1200" dirty="0" err="1">
              <a:solidFill>
                <a:schemeClr val="bg2">
                  <a:lumMod val="10000"/>
                </a:schemeClr>
              </a:solidFill>
              <a:latin typeface="+mj-lt"/>
            </a:rPr>
            <a:t>Theoretical</a:t>
          </a:r>
          <a:r>
            <a:rPr lang="hr-HR" sz="2400" kern="1200" dirty="0">
              <a:solidFill>
                <a:schemeClr val="bg2">
                  <a:lumMod val="10000"/>
                </a:schemeClr>
              </a:solidFill>
              <a:latin typeface="+mj-lt"/>
            </a:rPr>
            <a:t> </a:t>
          </a:r>
          <a:r>
            <a:rPr lang="hr-HR" sz="2400" kern="1200" dirty="0" err="1">
              <a:solidFill>
                <a:schemeClr val="bg2">
                  <a:lumMod val="10000"/>
                </a:schemeClr>
              </a:solidFill>
              <a:latin typeface="+mj-lt"/>
            </a:rPr>
            <a:t>introduction</a:t>
          </a:r>
          <a:endParaRPr lang="hr-HR" sz="2400" kern="1200" dirty="0">
            <a:solidFill>
              <a:schemeClr val="bg2">
                <a:lumMod val="10000"/>
              </a:schemeClr>
            </a:solidFill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Calibri" panose="020F0502020204030204" pitchFamily="34" charset="0"/>
              <a:cs typeface="Calibri" panose="020F0502020204030204" pitchFamily="34" charset="0"/>
            </a:rPr>
            <a:t>Sense of smell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08289" y="39484"/>
        <a:ext cx="5072127" cy="729859"/>
      </dsp:txXfrm>
    </dsp:sp>
    <dsp:sp modelId="{888A4CF6-6DFC-4763-92CD-785EB1C18309}">
      <dsp:nvSpPr>
        <dsp:cNvPr id="0" name=""/>
        <dsp:cNvSpPr/>
      </dsp:nvSpPr>
      <dsp:spPr>
        <a:xfrm rot="5400000">
          <a:off x="-173204" y="1251475"/>
          <a:ext cx="1154699" cy="808289"/>
        </a:xfrm>
        <a:prstGeom prst="chevron">
          <a:avLst/>
        </a:prstGeom>
        <a:solidFill>
          <a:srgbClr val="58B6C0"/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 </a:t>
          </a:r>
        </a:p>
      </dsp:txBody>
      <dsp:txXfrm rot="-5400000">
        <a:off x="2" y="1482415"/>
        <a:ext cx="808289" cy="346410"/>
      </dsp:txXfrm>
    </dsp:sp>
    <dsp:sp modelId="{56919E84-7BA9-4D91-8537-89E127C8D61D}">
      <dsp:nvSpPr>
        <dsp:cNvPr id="0" name=""/>
        <dsp:cNvSpPr/>
      </dsp:nvSpPr>
      <dsp:spPr>
        <a:xfrm rot="5400000">
          <a:off x="2913518" y="-1102257"/>
          <a:ext cx="901153" cy="51116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2400" kern="1200" dirty="0" err="1">
              <a:latin typeface="Tw Cen MT Condensed" panose="020B0606020104020203" pitchFamily="34" charset="-18"/>
            </a:rPr>
            <a:t>Experiment</a:t>
          </a:r>
          <a:endParaRPr lang="hr-HR" sz="2400" kern="1200" dirty="0">
            <a:latin typeface="Tw Cen MT Condensed" panose="020B0606020104020203" pitchFamily="34" charset="-18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Calibri" panose="020F0502020204030204" pitchFamily="34" charset="0"/>
              <a:cs typeface="Calibri" panose="020F0502020204030204" pitchFamily="34" charset="0"/>
            </a:rPr>
            <a:t>Methods and measurements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08290" y="1046962"/>
        <a:ext cx="5067620" cy="813171"/>
      </dsp:txXfrm>
    </dsp:sp>
    <dsp:sp modelId="{EE06D0CA-9862-4A99-A23E-E551B72CA373}">
      <dsp:nvSpPr>
        <dsp:cNvPr id="0" name=""/>
        <dsp:cNvSpPr/>
      </dsp:nvSpPr>
      <dsp:spPr>
        <a:xfrm rot="5400000">
          <a:off x="-173204" y="2382861"/>
          <a:ext cx="1154699" cy="808289"/>
        </a:xfrm>
        <a:prstGeom prst="chevron">
          <a:avLst/>
        </a:prstGeom>
        <a:solidFill>
          <a:srgbClr val="58B6C0"/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 </a:t>
          </a:r>
        </a:p>
      </dsp:txBody>
      <dsp:txXfrm rot="-5400000">
        <a:off x="2" y="2613801"/>
        <a:ext cx="808289" cy="346410"/>
      </dsp:txXfrm>
    </dsp:sp>
    <dsp:sp modelId="{38ED8985-F1FE-4BD9-8869-EEE66C524610}">
      <dsp:nvSpPr>
        <dsp:cNvPr id="0" name=""/>
        <dsp:cNvSpPr/>
      </dsp:nvSpPr>
      <dsp:spPr>
        <a:xfrm rot="5400000">
          <a:off x="2828432" y="29128"/>
          <a:ext cx="1071326" cy="51116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2400" kern="1200" dirty="0" err="1">
              <a:latin typeface="Tw Cen MT Condensed" panose="020B0606020104020203" pitchFamily="34" charset="-18"/>
            </a:rPr>
            <a:t>Results</a:t>
          </a:r>
          <a:endParaRPr lang="hr-HR" sz="2400" kern="1200" dirty="0">
            <a:latin typeface="Tw Cen MT Condensed" panose="020B0606020104020203" pitchFamily="34" charset="-18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Depandence</a:t>
          </a:r>
          <a:r>
            <a:rPr lang="en-GB" sz="1500" kern="1200" dirty="0">
              <a:latin typeface="Calibri" panose="020F0502020204030204" pitchFamily="34" charset="0"/>
              <a:cs typeface="Calibri" panose="020F0502020204030204" pitchFamily="34" charset="0"/>
            </a:rPr>
            <a:t> of temperature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Depandence</a:t>
          </a:r>
          <a:r>
            <a:rPr lang="en-GB" sz="1500" kern="1200" dirty="0">
              <a:latin typeface="Calibri" panose="020F0502020204030204" pitchFamily="34" charset="0"/>
              <a:cs typeface="Calibri" panose="020F0502020204030204" pitchFamily="34" charset="0"/>
            </a:rPr>
            <a:t> of distance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08290" y="2101568"/>
        <a:ext cx="5059313" cy="966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0.29637</cdr:x>
      <cdr:y>0.40887</cdr:y>
    </cdr:from>
    <cdr:to>
      <cdr:x>0.60493</cdr:x>
      <cdr:y>0.75202</cdr:y>
    </cdr:to>
    <cdr:cxnSp macro="">
      <cdr:nvCxnSpPr>
        <cdr:cNvPr id="3" name="Ravni poveznik 2">
          <a:extLst xmlns:a="http://schemas.openxmlformats.org/drawingml/2006/main">
            <a:ext uri="{FF2B5EF4-FFF2-40B4-BE49-F238E27FC236}">
              <a16:creationId xmlns:a16="http://schemas.microsoft.com/office/drawing/2014/main" id="{84239BD7-5E63-4A57-A180-EB010B6DED19}"/>
            </a:ext>
          </a:extLst>
        </cdr:cNvPr>
        <cdr:cNvCxnSpPr/>
      </cdr:nvCxnSpPr>
      <cdr:spPr>
        <a:xfrm xmlns:a="http://schemas.openxmlformats.org/drawingml/2006/main" flipH="1" flipV="1">
          <a:off x="1744644" y="1622765"/>
          <a:ext cx="1816459" cy="136195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0.60493</cdr:x>
      <cdr:y>0.21969</cdr:y>
    </cdr:from>
    <cdr:to>
      <cdr:x>0.92779</cdr:x>
      <cdr:y>0.75448</cdr:y>
    </cdr:to>
    <cdr:cxnSp macro="">
      <cdr:nvCxnSpPr>
        <cdr:cNvPr id="5" name="Ravni poveznik 4">
          <a:extLst xmlns:a="http://schemas.openxmlformats.org/drawingml/2006/main">
            <a:ext uri="{FF2B5EF4-FFF2-40B4-BE49-F238E27FC236}">
              <a16:creationId xmlns:a16="http://schemas.microsoft.com/office/drawing/2014/main" id="{576DF4C0-C9CA-4D7F-9C7C-E23119361A4A}"/>
            </a:ext>
          </a:extLst>
        </cdr:cNvPr>
        <cdr:cNvCxnSpPr/>
      </cdr:nvCxnSpPr>
      <cdr:spPr>
        <a:xfrm xmlns:a="http://schemas.openxmlformats.org/drawingml/2006/main" flipV="1">
          <a:off x="3561103" y="871918"/>
          <a:ext cx="1900611" cy="2122525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879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450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541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3720103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463" y="3720103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6858000" cy="3429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42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9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571500"/>
            <a:ext cx="1478756" cy="405765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214" y="571500"/>
            <a:ext cx="4264819" cy="40576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5657850" y="130172"/>
            <a:ext cx="0" cy="5143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56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2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20103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b="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463" y="3720103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858000" cy="3429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8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714500"/>
            <a:ext cx="2674620" cy="3017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993" y="1714500"/>
            <a:ext cx="2674620" cy="3017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84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634727"/>
            <a:ext cx="267462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50" b="0" cap="none" baseline="0">
                <a:solidFill>
                  <a:schemeClr val="accent2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2225841"/>
            <a:ext cx="2674620" cy="25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8993" y="1634727"/>
            <a:ext cx="267462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5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68993" y="2225841"/>
            <a:ext cx="2674620" cy="25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2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9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09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72" y="353632"/>
            <a:ext cx="246888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7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87" y="617220"/>
            <a:ext cx="3194114" cy="38884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" y="1693129"/>
            <a:ext cx="246888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43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20104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6856286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3463" y="3720104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6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3" y="1714500"/>
            <a:ext cx="5467541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73" y="4853028"/>
            <a:ext cx="1211705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4150" y="4853028"/>
            <a:ext cx="3319571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4853028"/>
            <a:ext cx="547688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28625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8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30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journals.plos.org/plosone/article?id=10.1371/journal.pone.0111733" TargetMode="External"/><Relationship Id="rId4" Type="http://schemas.openxmlformats.org/officeDocument/2006/relationships/hyperlink" Target="file:///C:\Users\Admin\Desktop\%5b6.%5d%20http:\tip.ba\2015\12\21\znanstvenici-presudili-u-vjecnoj-borbi-medu-spolovima-istina-je-muskarci-bolje-voze-ali-i-zene-imaju-svojih-jakih-aduta\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17702" y="1147598"/>
            <a:ext cx="6390450" cy="153945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en-GB" sz="48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8. SMELLS</a:t>
            </a:r>
            <a:endParaRPr sz="4800" dirty="0">
              <a:latin typeface="Tw Cen MT Condensed" panose="020B0606020104020203" pitchFamily="34" charset="-18"/>
              <a:ea typeface="Droid Sans"/>
              <a:cs typeface="Droid Sans"/>
              <a:sym typeface="Droid Sans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17702" y="4082154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Reporter: Marko Drozdek</a:t>
            </a:r>
            <a:endParaRPr sz="3200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ubTitle" idx="4294967295"/>
          </p:nvPr>
        </p:nvSpPr>
        <p:spPr>
          <a:xfrm>
            <a:off x="147776" y="3653702"/>
            <a:ext cx="6389687" cy="59531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Team</a:t>
            </a:r>
            <a:r>
              <a:rPr lang="en-GB" sz="28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Croatia</a:t>
            </a:r>
            <a:endParaRPr sz="3200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756E521-4C78-45BA-AB91-49790CBC5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396" y="3769814"/>
            <a:ext cx="1897828" cy="9584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20777" y="689704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400" dirty="0"/>
              <a:t>Literature</a:t>
            </a:r>
            <a:endParaRPr sz="4400" dirty="0"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33775" y="1507294"/>
            <a:ext cx="6390450" cy="346704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2000" dirty="0"/>
              <a:t>[1.] </a:t>
            </a:r>
            <a:r>
              <a:rPr lang="en-GB" sz="2000" dirty="0" err="1"/>
              <a:t>Jurčić</a:t>
            </a:r>
            <a:r>
              <a:rPr lang="en-GB" sz="2000" dirty="0"/>
              <a:t>, Metzger, </a:t>
            </a:r>
            <a:r>
              <a:rPr lang="en-GB" sz="2000" dirty="0" err="1"/>
              <a:t>Vujaklija</a:t>
            </a:r>
            <a:r>
              <a:rPr lang="en-GB" sz="2000" dirty="0"/>
              <a:t>, </a:t>
            </a:r>
            <a:r>
              <a:rPr lang="en-GB" sz="2000" dirty="0" err="1"/>
              <a:t>Batinica</a:t>
            </a:r>
            <a:r>
              <a:rPr lang="en-GB" sz="2000" dirty="0"/>
              <a:t> : </a:t>
            </a:r>
            <a:r>
              <a:rPr lang="en-GB" sz="2000" dirty="0" err="1"/>
              <a:t>Čovjek</a:t>
            </a:r>
            <a:r>
              <a:rPr lang="en-GB" sz="2000" dirty="0"/>
              <a:t>, </a:t>
            </a:r>
            <a:r>
              <a:rPr lang="en-GB" sz="2000" dirty="0" err="1"/>
              <a:t>Mozaik</a:t>
            </a:r>
            <a:r>
              <a:rPr lang="en-GB" sz="2000" dirty="0"/>
              <a:t> </a:t>
            </a:r>
            <a:r>
              <a:rPr lang="en-GB" sz="2000" dirty="0" err="1"/>
              <a:t>knjiga</a:t>
            </a:r>
            <a:r>
              <a:rPr lang="en-GB" sz="2000" dirty="0"/>
              <a:t>, 2004.</a:t>
            </a:r>
            <a:endParaRPr lang="hr-HR" sz="2000" dirty="0"/>
          </a:p>
          <a:p>
            <a:r>
              <a:rPr lang="en-GB" sz="2000" dirty="0"/>
              <a:t>[2.] Wilson : </a:t>
            </a:r>
            <a:r>
              <a:rPr lang="en-GB" sz="2000" dirty="0" err="1"/>
              <a:t>Čovječje</a:t>
            </a:r>
            <a:r>
              <a:rPr lang="en-GB" sz="2000" dirty="0"/>
              <a:t> </a:t>
            </a:r>
            <a:r>
              <a:rPr lang="en-GB" sz="2000" dirty="0" err="1"/>
              <a:t>tijelo</a:t>
            </a:r>
            <a:r>
              <a:rPr lang="en-GB" sz="2000" dirty="0"/>
              <a:t>, </a:t>
            </a:r>
            <a:r>
              <a:rPr lang="en-GB" sz="2000" dirty="0" err="1"/>
              <a:t>Školska</a:t>
            </a:r>
            <a:r>
              <a:rPr lang="en-GB" sz="2000" dirty="0"/>
              <a:t> </a:t>
            </a:r>
            <a:r>
              <a:rPr lang="en-GB" sz="2000" dirty="0" err="1"/>
              <a:t>knjiga</a:t>
            </a:r>
            <a:r>
              <a:rPr lang="en-GB" sz="2000" dirty="0"/>
              <a:t>, 1973.</a:t>
            </a:r>
            <a:endParaRPr lang="hr-HR" sz="2000" dirty="0"/>
          </a:p>
          <a:p>
            <a:r>
              <a:rPr lang="en-GB" sz="2000" dirty="0"/>
              <a:t>[3.] Parsons : </a:t>
            </a:r>
            <a:r>
              <a:rPr lang="en-GB" sz="2000" dirty="0" err="1"/>
              <a:t>Ljudsko</a:t>
            </a:r>
            <a:r>
              <a:rPr lang="en-GB" sz="2000" dirty="0"/>
              <a:t> </a:t>
            </a:r>
            <a:r>
              <a:rPr lang="en-GB" sz="2000" dirty="0" err="1"/>
              <a:t>tijelo</a:t>
            </a:r>
            <a:r>
              <a:rPr lang="en-GB" sz="2000" dirty="0"/>
              <a:t>, </a:t>
            </a:r>
            <a:r>
              <a:rPr lang="en-GB" sz="2000" dirty="0" err="1"/>
              <a:t>Grafica</a:t>
            </a:r>
            <a:r>
              <a:rPr lang="en-GB" sz="2000" dirty="0"/>
              <a:t> </a:t>
            </a:r>
            <a:r>
              <a:rPr lang="en-GB" sz="2000" dirty="0" err="1"/>
              <a:t>Veneta</a:t>
            </a:r>
            <a:r>
              <a:rPr lang="en-GB" sz="2000" dirty="0"/>
              <a:t>, 2009.</a:t>
            </a:r>
            <a:endParaRPr lang="hr-HR" sz="2000" dirty="0"/>
          </a:p>
          <a:p>
            <a:r>
              <a:rPr lang="en-GB" sz="2000" dirty="0"/>
              <a:t>[4.] </a:t>
            </a:r>
            <a:r>
              <a:rPr lang="en-GB" sz="2000" dirty="0" err="1"/>
              <a:t>Bastić</a:t>
            </a:r>
            <a:r>
              <a:rPr lang="en-GB" sz="2000" dirty="0"/>
              <a:t>, </a:t>
            </a:r>
            <a:r>
              <a:rPr lang="en-GB" sz="2000" dirty="0" err="1"/>
              <a:t>Begić</a:t>
            </a:r>
            <a:r>
              <a:rPr lang="en-GB" sz="2000" dirty="0"/>
              <a:t>, </a:t>
            </a:r>
            <a:r>
              <a:rPr lang="en-GB" sz="2000" dirty="0" err="1"/>
              <a:t>Novoselić</a:t>
            </a:r>
            <a:r>
              <a:rPr lang="en-GB" sz="2000" dirty="0"/>
              <a:t>, </a:t>
            </a:r>
            <a:r>
              <a:rPr lang="en-GB" sz="2000" dirty="0" err="1"/>
              <a:t>Popović</a:t>
            </a:r>
            <a:r>
              <a:rPr lang="en-GB" sz="2000" dirty="0"/>
              <a:t> : </a:t>
            </a:r>
            <a:r>
              <a:rPr lang="en-GB" sz="2000" dirty="0" err="1"/>
              <a:t>Biologija</a:t>
            </a:r>
            <a:r>
              <a:rPr lang="en-GB" sz="2000" dirty="0"/>
              <a:t> 8, Alfa, 2014.</a:t>
            </a:r>
            <a:endParaRPr lang="hr-HR" sz="2000" dirty="0"/>
          </a:p>
          <a:p>
            <a:r>
              <a:rPr lang="en-GB" sz="2000" dirty="0"/>
              <a:t>[5.] </a:t>
            </a:r>
            <a:r>
              <a:rPr lang="en-GB" sz="2000" u="sng" dirty="0">
                <a:hlinkClick r:id="rId3"/>
              </a:rPr>
              <a:t>http://www.enciklopedija.hr</a:t>
            </a:r>
            <a:endParaRPr lang="hr-HR" sz="2000" dirty="0"/>
          </a:p>
          <a:p>
            <a:r>
              <a:rPr lang="en-GB" sz="2000" u="sng" dirty="0">
                <a:hlinkClick r:id="rId4"/>
              </a:rPr>
              <a:t>[6.] http://tip.ba/2015/12/21/znanstvenici-presudili-u-vjecnoj-borbi-medu-spolovima-istina-je-muskarci-bolje-voze-ali-i-zene-imaju-svojih-jakih-aduta/</a:t>
            </a:r>
            <a:endParaRPr lang="hr-HR" sz="2000" dirty="0"/>
          </a:p>
          <a:p>
            <a:r>
              <a:rPr lang="en-GB" sz="2000" dirty="0"/>
              <a:t>[7.] </a:t>
            </a:r>
            <a:r>
              <a:rPr lang="en-GB" sz="2000" u="sng" dirty="0">
                <a:hlinkClick r:id="rId5"/>
              </a:rPr>
              <a:t>https://journals.plos.org/plosone/article?id=10.1371/journal.pone.0111733</a:t>
            </a:r>
            <a:endParaRPr lang="hr-HR" sz="2000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6AA49E5C-9DE6-403A-AE2A-8A207EE9355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469" y="4690717"/>
            <a:ext cx="411525" cy="393600"/>
          </a:xfr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-GB" sz="1400" smtClean="0"/>
              <a:pPr/>
              <a:t>10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330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754213" y="1194726"/>
            <a:ext cx="5286168" cy="107695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en-GB" sz="60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Thank you</a:t>
            </a:r>
            <a:r>
              <a:rPr lang="hr-HR" sz="60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!</a:t>
            </a:r>
            <a:endParaRPr sz="6000" dirty="0">
              <a:latin typeface="Tw Cen MT Condensed" panose="020B0606020104020203" pitchFamily="34" charset="-18"/>
              <a:ea typeface="Droid Sans"/>
              <a:cs typeface="Droid Sans"/>
              <a:sym typeface="Droid Sans"/>
            </a:endParaRPr>
          </a:p>
        </p:txBody>
      </p:sp>
      <p:sp>
        <p:nvSpPr>
          <p:cNvPr id="7" name="Shape 55">
            <a:extLst>
              <a:ext uri="{FF2B5EF4-FFF2-40B4-BE49-F238E27FC236}">
                <a16:creationId xmlns:a16="http://schemas.microsoft.com/office/drawing/2014/main" id="{444FA644-3D11-4979-883B-F93704B70A26}"/>
              </a:ext>
            </a:extLst>
          </p:cNvPr>
          <p:cNvSpPr txBox="1">
            <a:spLocks/>
          </p:cNvSpPr>
          <p:nvPr/>
        </p:nvSpPr>
        <p:spPr>
          <a:xfrm>
            <a:off x="217702" y="4082154"/>
            <a:ext cx="6390450" cy="5944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Reporter: Marko Drozdek</a:t>
            </a:r>
          </a:p>
        </p:txBody>
      </p:sp>
      <p:sp>
        <p:nvSpPr>
          <p:cNvPr id="8" name="Shape 56">
            <a:extLst>
              <a:ext uri="{FF2B5EF4-FFF2-40B4-BE49-F238E27FC236}">
                <a16:creationId xmlns:a16="http://schemas.microsoft.com/office/drawing/2014/main" id="{0DFBD5AE-A1CB-417B-A135-DADCCB8CDC7B}"/>
              </a:ext>
            </a:extLst>
          </p:cNvPr>
          <p:cNvSpPr txBox="1">
            <a:spLocks/>
          </p:cNvSpPr>
          <p:nvPr/>
        </p:nvSpPr>
        <p:spPr>
          <a:xfrm>
            <a:off x="147776" y="3653702"/>
            <a:ext cx="6389687" cy="595313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88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60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577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93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3200">
                <a:latin typeface="Tw Cen MT Condensed" panose="020B0606020104020203" pitchFamily="34" charset="-18"/>
              </a:rPr>
              <a:t>Team</a:t>
            </a:r>
            <a:r>
              <a:rPr lang="en-GB" sz="2800">
                <a:latin typeface="Tw Cen MT Condensed" panose="020B0606020104020203" pitchFamily="34" charset="-18"/>
              </a:rPr>
              <a:t> </a:t>
            </a:r>
            <a:r>
              <a:rPr lang="en-GB" sz="3200">
                <a:latin typeface="Tw Cen MT Condensed" panose="020B0606020104020203" pitchFamily="34" charset="-18"/>
              </a:rPr>
              <a:t>Croatia</a:t>
            </a:r>
            <a:endParaRPr lang="en-GB" sz="3200" dirty="0">
              <a:latin typeface="Tw Cen MT Condensed" panose="020B0606020104020203" pitchFamily="34" charset="-18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5F61289-AAE7-4AE8-829C-6CFC40183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787" y="3769151"/>
            <a:ext cx="1900452" cy="959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20946" y="66951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4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8. SMELLS</a:t>
            </a:r>
            <a:endParaRPr sz="4400" dirty="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40366" y="1892997"/>
            <a:ext cx="6286725" cy="7132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000" dirty="0"/>
              <a:t>Smells spread through the air, however it would take </a:t>
            </a:r>
            <a:r>
              <a:rPr lang="en-GB" sz="2000" b="1" dirty="0"/>
              <a:t>some time</a:t>
            </a:r>
            <a:r>
              <a:rPr lang="en-GB" sz="2000" dirty="0"/>
              <a:t> before a human nose is able to detect the smell. Study different aspects of </a:t>
            </a:r>
            <a:r>
              <a:rPr lang="en-GB" sz="2000" b="1" dirty="0" err="1"/>
              <a:t>odor</a:t>
            </a:r>
            <a:r>
              <a:rPr lang="en-GB" sz="2000" b="1" dirty="0"/>
              <a:t> diffusion</a:t>
            </a:r>
            <a:r>
              <a:rPr lang="en-GB" sz="2000" dirty="0"/>
              <a:t> and </a:t>
            </a:r>
            <a:r>
              <a:rPr lang="en-GB" sz="2000" b="1" dirty="0"/>
              <a:t>sensation of </a:t>
            </a:r>
            <a:r>
              <a:rPr lang="en-GB" sz="2000" b="1" dirty="0" err="1"/>
              <a:t>odor</a:t>
            </a:r>
            <a:r>
              <a:rPr lang="en-GB" sz="2000" b="1" dirty="0"/>
              <a:t> </a:t>
            </a:r>
            <a:r>
              <a:rPr lang="en-GB" sz="2000" dirty="0"/>
              <a:t>by humans.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BAB3F09C-C261-4290-A61C-1E4D97AEBB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2</a:t>
            </a:fld>
            <a:endParaRPr lang="en-GB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67550" y="702283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400" dirty="0"/>
              <a:t>Outline</a:t>
            </a:r>
            <a:endParaRPr sz="4400" dirty="0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ED181BC9-FEF5-4AFC-A35D-683CE8D7A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101319"/>
              </p:ext>
            </p:extLst>
          </p:nvPr>
        </p:nvGraphicFramePr>
        <p:xfrm>
          <a:off x="467549" y="1527317"/>
          <a:ext cx="5919901" cy="336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66F86CD-F34B-4E28-8174-433A75A55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hr-HR" dirty="0"/>
              <a:t> 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4B6AB9B-4AA7-4672-A30B-37F82FCE8D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3</a:t>
            </a:fld>
            <a:endParaRPr lang="en-GB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5B28E6-C3FA-448D-933A-CC3F9FD9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34835"/>
            <a:ext cx="5467541" cy="1124712"/>
          </a:xfrm>
        </p:spPr>
        <p:txBody>
          <a:bodyPr>
            <a:normAutofit/>
          </a:bodyPr>
          <a:lstStyle/>
          <a:p>
            <a:r>
              <a:rPr lang="en-GB" sz="4400" dirty="0"/>
              <a:t>SENSE OF SMELL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BBB278A-6A5B-4889-9A35-7CB46EF5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4</a:t>
            </a:fld>
            <a:endParaRPr lang="en-GB" sz="140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31371DD-075D-4780-B5E2-FA6BAC538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21655" y="1434377"/>
            <a:ext cx="1329503" cy="152735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552AC46-9209-45A9-9B3D-28824F18E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4748" y="2352035"/>
            <a:ext cx="777781" cy="575799"/>
          </a:xfrm>
          <a:prstGeom prst="rect">
            <a:avLst/>
          </a:prstGeom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CB85DCC6-4D0C-4188-8FCF-564155DEAF2E}"/>
              </a:ext>
            </a:extLst>
          </p:cNvPr>
          <p:cNvSpPr/>
          <p:nvPr/>
        </p:nvSpPr>
        <p:spPr>
          <a:xfrm>
            <a:off x="1576045" y="2118435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5ED1C9FC-9586-43C1-B4A2-92A0DE5FCE02}"/>
              </a:ext>
            </a:extLst>
          </p:cNvPr>
          <p:cNvSpPr/>
          <p:nvPr/>
        </p:nvSpPr>
        <p:spPr>
          <a:xfrm>
            <a:off x="1835126" y="2007184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5EC46D7B-49A9-4182-8BF1-F5D2948CD8BE}"/>
              </a:ext>
            </a:extLst>
          </p:cNvPr>
          <p:cNvSpPr/>
          <p:nvPr/>
        </p:nvSpPr>
        <p:spPr>
          <a:xfrm>
            <a:off x="1881959" y="2205193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E4DEFB49-E382-4C33-A6BF-34039C63B4D5}"/>
              </a:ext>
            </a:extLst>
          </p:cNvPr>
          <p:cNvSpPr/>
          <p:nvPr/>
        </p:nvSpPr>
        <p:spPr>
          <a:xfrm>
            <a:off x="2167059" y="2011159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E6468316-0658-4742-807D-0A315A1614C4}"/>
              </a:ext>
            </a:extLst>
          </p:cNvPr>
          <p:cNvSpPr/>
          <p:nvPr/>
        </p:nvSpPr>
        <p:spPr>
          <a:xfrm>
            <a:off x="2292326" y="2212925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868EC63D-67D4-40BC-BC36-6893272FB251}"/>
              </a:ext>
            </a:extLst>
          </p:cNvPr>
          <p:cNvSpPr/>
          <p:nvPr/>
        </p:nvSpPr>
        <p:spPr>
          <a:xfrm>
            <a:off x="2453234" y="2011159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9314C27E-D47B-4BF0-8230-FC3238AC136B}"/>
              </a:ext>
            </a:extLst>
          </p:cNvPr>
          <p:cNvSpPr/>
          <p:nvPr/>
        </p:nvSpPr>
        <p:spPr>
          <a:xfrm>
            <a:off x="1685135" y="2011159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52E67A28-6E51-4D6E-867C-767E93205E39}"/>
              </a:ext>
            </a:extLst>
          </p:cNvPr>
          <p:cNvSpPr/>
          <p:nvPr/>
        </p:nvSpPr>
        <p:spPr>
          <a:xfrm>
            <a:off x="1718763" y="2220576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D15CA6E9-DEAC-4D81-BC05-9DA23255E1FE}"/>
              </a:ext>
            </a:extLst>
          </p:cNvPr>
          <p:cNvSpPr/>
          <p:nvPr/>
        </p:nvSpPr>
        <p:spPr>
          <a:xfrm>
            <a:off x="2702038" y="2311984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C87DF8E9-F091-481D-9864-C4F962C76B5F}"/>
              </a:ext>
            </a:extLst>
          </p:cNvPr>
          <p:cNvSpPr/>
          <p:nvPr/>
        </p:nvSpPr>
        <p:spPr>
          <a:xfrm>
            <a:off x="2810066" y="2026028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391BC594-0047-4008-BCCB-18073BFD5BEB}"/>
              </a:ext>
            </a:extLst>
          </p:cNvPr>
          <p:cNvSpPr/>
          <p:nvPr/>
        </p:nvSpPr>
        <p:spPr>
          <a:xfrm>
            <a:off x="1598904" y="2352035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E5DCB7C4-37BC-4D8D-9BC6-AF2452A85922}"/>
              </a:ext>
            </a:extLst>
          </p:cNvPr>
          <p:cNvSpPr/>
          <p:nvPr/>
        </p:nvSpPr>
        <p:spPr>
          <a:xfrm>
            <a:off x="2027688" y="2116539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664E7CDB-988A-44BB-9FF2-82D9C8DF399E}"/>
              </a:ext>
            </a:extLst>
          </p:cNvPr>
          <p:cNvSpPr/>
          <p:nvPr/>
        </p:nvSpPr>
        <p:spPr>
          <a:xfrm>
            <a:off x="2587521" y="2162258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id="{1E1D197B-63C6-4E9F-B5D1-DA45ACF11EEA}"/>
              </a:ext>
            </a:extLst>
          </p:cNvPr>
          <p:cNvSpPr/>
          <p:nvPr/>
        </p:nvSpPr>
        <p:spPr>
          <a:xfrm>
            <a:off x="3042707" y="2245875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03274E23-3D69-473F-B383-09952F232231}"/>
              </a:ext>
            </a:extLst>
          </p:cNvPr>
          <p:cNvSpPr/>
          <p:nvPr/>
        </p:nvSpPr>
        <p:spPr>
          <a:xfrm>
            <a:off x="3238793" y="2103267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1166E7FC-6F56-48B0-A2E2-E4B4D4A1C56D}"/>
              </a:ext>
            </a:extLst>
          </p:cNvPr>
          <p:cNvSpPr/>
          <p:nvPr/>
        </p:nvSpPr>
        <p:spPr>
          <a:xfrm>
            <a:off x="3296173" y="2329175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8E54ED9D-6CE6-4591-995D-731FB61905FF}"/>
              </a:ext>
            </a:extLst>
          </p:cNvPr>
          <p:cNvSpPr/>
          <p:nvPr/>
        </p:nvSpPr>
        <p:spPr>
          <a:xfrm>
            <a:off x="1483582" y="2228608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BCCFE7A1-7877-4CF8-8D65-3195241541BF}"/>
              </a:ext>
            </a:extLst>
          </p:cNvPr>
          <p:cNvSpPr/>
          <p:nvPr/>
        </p:nvSpPr>
        <p:spPr>
          <a:xfrm>
            <a:off x="3578341" y="2241990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28" name="Elipsa 27">
            <a:extLst>
              <a:ext uri="{FF2B5EF4-FFF2-40B4-BE49-F238E27FC236}">
                <a16:creationId xmlns:a16="http://schemas.microsoft.com/office/drawing/2014/main" id="{8192D09C-21CF-4AC1-A98C-70BBD70522D1}"/>
              </a:ext>
            </a:extLst>
          </p:cNvPr>
          <p:cNvSpPr/>
          <p:nvPr/>
        </p:nvSpPr>
        <p:spPr>
          <a:xfrm>
            <a:off x="1934095" y="2032034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id="{05CE62C1-6FC3-4907-BE45-BC7991CE042C}"/>
              </a:ext>
            </a:extLst>
          </p:cNvPr>
          <p:cNvSpPr/>
          <p:nvPr/>
        </p:nvSpPr>
        <p:spPr>
          <a:xfrm>
            <a:off x="2193176" y="1920783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id="{E4359EB2-91FF-41A6-A5AA-9B794784227D}"/>
              </a:ext>
            </a:extLst>
          </p:cNvPr>
          <p:cNvSpPr/>
          <p:nvPr/>
        </p:nvSpPr>
        <p:spPr>
          <a:xfrm>
            <a:off x="2240009" y="2118792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31" name="Elipsa 30">
            <a:extLst>
              <a:ext uri="{FF2B5EF4-FFF2-40B4-BE49-F238E27FC236}">
                <a16:creationId xmlns:a16="http://schemas.microsoft.com/office/drawing/2014/main" id="{AD57F1F3-A4F3-4703-A8D1-5B960757322B}"/>
              </a:ext>
            </a:extLst>
          </p:cNvPr>
          <p:cNvSpPr/>
          <p:nvPr/>
        </p:nvSpPr>
        <p:spPr>
          <a:xfrm>
            <a:off x="2525109" y="1924758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32" name="Elipsa 31">
            <a:extLst>
              <a:ext uri="{FF2B5EF4-FFF2-40B4-BE49-F238E27FC236}">
                <a16:creationId xmlns:a16="http://schemas.microsoft.com/office/drawing/2014/main" id="{AE97CD91-1DD5-46E2-8F0B-98BC5239FC98}"/>
              </a:ext>
            </a:extLst>
          </p:cNvPr>
          <p:cNvSpPr/>
          <p:nvPr/>
        </p:nvSpPr>
        <p:spPr>
          <a:xfrm>
            <a:off x="2650376" y="2126524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id="{31E0C4DD-2A01-4998-B4C3-23AC6E563ACA}"/>
              </a:ext>
            </a:extLst>
          </p:cNvPr>
          <p:cNvSpPr/>
          <p:nvPr/>
        </p:nvSpPr>
        <p:spPr>
          <a:xfrm>
            <a:off x="2811284" y="1924758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34" name="Elipsa 33">
            <a:extLst>
              <a:ext uri="{FF2B5EF4-FFF2-40B4-BE49-F238E27FC236}">
                <a16:creationId xmlns:a16="http://schemas.microsoft.com/office/drawing/2014/main" id="{2B418F86-57A7-44E2-8AB0-756676EC6BF1}"/>
              </a:ext>
            </a:extLst>
          </p:cNvPr>
          <p:cNvSpPr/>
          <p:nvPr/>
        </p:nvSpPr>
        <p:spPr>
          <a:xfrm>
            <a:off x="2043185" y="1924758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35" name="Elipsa 34">
            <a:extLst>
              <a:ext uri="{FF2B5EF4-FFF2-40B4-BE49-F238E27FC236}">
                <a16:creationId xmlns:a16="http://schemas.microsoft.com/office/drawing/2014/main" id="{ACFC6F45-83AC-4893-AFEF-48805A94ECDD}"/>
              </a:ext>
            </a:extLst>
          </p:cNvPr>
          <p:cNvSpPr/>
          <p:nvPr/>
        </p:nvSpPr>
        <p:spPr>
          <a:xfrm>
            <a:off x="2076813" y="2134175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36" name="Elipsa 35">
            <a:extLst>
              <a:ext uri="{FF2B5EF4-FFF2-40B4-BE49-F238E27FC236}">
                <a16:creationId xmlns:a16="http://schemas.microsoft.com/office/drawing/2014/main" id="{50FA8E8B-727D-4C5C-A84F-B7975C31AF41}"/>
              </a:ext>
            </a:extLst>
          </p:cNvPr>
          <p:cNvSpPr/>
          <p:nvPr/>
        </p:nvSpPr>
        <p:spPr>
          <a:xfrm>
            <a:off x="3060088" y="2225583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37" name="Elipsa 36">
            <a:extLst>
              <a:ext uri="{FF2B5EF4-FFF2-40B4-BE49-F238E27FC236}">
                <a16:creationId xmlns:a16="http://schemas.microsoft.com/office/drawing/2014/main" id="{4B0C3AFA-36DE-4B37-98F4-9FC8C51A032D}"/>
              </a:ext>
            </a:extLst>
          </p:cNvPr>
          <p:cNvSpPr/>
          <p:nvPr/>
        </p:nvSpPr>
        <p:spPr>
          <a:xfrm>
            <a:off x="3168116" y="1939627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38" name="Elipsa 37">
            <a:extLst>
              <a:ext uri="{FF2B5EF4-FFF2-40B4-BE49-F238E27FC236}">
                <a16:creationId xmlns:a16="http://schemas.microsoft.com/office/drawing/2014/main" id="{056B074F-110F-47B1-93AF-7BD7FDDC972D}"/>
              </a:ext>
            </a:extLst>
          </p:cNvPr>
          <p:cNvSpPr/>
          <p:nvPr/>
        </p:nvSpPr>
        <p:spPr>
          <a:xfrm>
            <a:off x="1956954" y="2265634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39" name="Elipsa 38">
            <a:extLst>
              <a:ext uri="{FF2B5EF4-FFF2-40B4-BE49-F238E27FC236}">
                <a16:creationId xmlns:a16="http://schemas.microsoft.com/office/drawing/2014/main" id="{F4493D0D-A137-4C7A-ABE0-D728517D5C28}"/>
              </a:ext>
            </a:extLst>
          </p:cNvPr>
          <p:cNvSpPr/>
          <p:nvPr/>
        </p:nvSpPr>
        <p:spPr>
          <a:xfrm>
            <a:off x="2385738" y="2030138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135F517A-95CC-456F-9E4C-DCF5E284DAF1}"/>
              </a:ext>
            </a:extLst>
          </p:cNvPr>
          <p:cNvSpPr/>
          <p:nvPr/>
        </p:nvSpPr>
        <p:spPr>
          <a:xfrm>
            <a:off x="2945571" y="2075857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41" name="Elipsa 40">
            <a:extLst>
              <a:ext uri="{FF2B5EF4-FFF2-40B4-BE49-F238E27FC236}">
                <a16:creationId xmlns:a16="http://schemas.microsoft.com/office/drawing/2014/main" id="{9294F5B5-F892-4016-9D0F-A1AD8275B761}"/>
              </a:ext>
            </a:extLst>
          </p:cNvPr>
          <p:cNvSpPr/>
          <p:nvPr/>
        </p:nvSpPr>
        <p:spPr>
          <a:xfrm>
            <a:off x="3400757" y="2159474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42" name="Elipsa 41">
            <a:extLst>
              <a:ext uri="{FF2B5EF4-FFF2-40B4-BE49-F238E27FC236}">
                <a16:creationId xmlns:a16="http://schemas.microsoft.com/office/drawing/2014/main" id="{2AE3EF76-5EB4-4911-A973-ABB28D1497EF}"/>
              </a:ext>
            </a:extLst>
          </p:cNvPr>
          <p:cNvSpPr/>
          <p:nvPr/>
        </p:nvSpPr>
        <p:spPr>
          <a:xfrm>
            <a:off x="3596843" y="2016866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43" name="Elipsa 42">
            <a:extLst>
              <a:ext uri="{FF2B5EF4-FFF2-40B4-BE49-F238E27FC236}">
                <a16:creationId xmlns:a16="http://schemas.microsoft.com/office/drawing/2014/main" id="{C28ADD58-ED6F-43C9-A259-A92080E7B912}"/>
              </a:ext>
            </a:extLst>
          </p:cNvPr>
          <p:cNvSpPr/>
          <p:nvPr/>
        </p:nvSpPr>
        <p:spPr>
          <a:xfrm>
            <a:off x="3654223" y="2242774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E8E3E08E-5A0E-478E-BE1C-D2AFA8FC0C11}"/>
              </a:ext>
            </a:extLst>
          </p:cNvPr>
          <p:cNvSpPr/>
          <p:nvPr/>
        </p:nvSpPr>
        <p:spPr>
          <a:xfrm>
            <a:off x="1841632" y="2142207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45" name="Elipsa 44">
            <a:extLst>
              <a:ext uri="{FF2B5EF4-FFF2-40B4-BE49-F238E27FC236}">
                <a16:creationId xmlns:a16="http://schemas.microsoft.com/office/drawing/2014/main" id="{E5CA1E33-B35D-49D9-A9B0-DAB79BD4A507}"/>
              </a:ext>
            </a:extLst>
          </p:cNvPr>
          <p:cNvSpPr/>
          <p:nvPr/>
        </p:nvSpPr>
        <p:spPr>
          <a:xfrm>
            <a:off x="3936391" y="2155589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46" name="Elipsa 45">
            <a:extLst>
              <a:ext uri="{FF2B5EF4-FFF2-40B4-BE49-F238E27FC236}">
                <a16:creationId xmlns:a16="http://schemas.microsoft.com/office/drawing/2014/main" id="{82637AF3-20F1-4749-ABDF-6CDE9CFCE4B3}"/>
              </a:ext>
            </a:extLst>
          </p:cNvPr>
          <p:cNvSpPr/>
          <p:nvPr/>
        </p:nvSpPr>
        <p:spPr>
          <a:xfrm>
            <a:off x="3092284" y="2010263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4B78FB60-435F-4618-98B0-99DBA4A92FA2}"/>
              </a:ext>
            </a:extLst>
          </p:cNvPr>
          <p:cNvSpPr/>
          <p:nvPr/>
        </p:nvSpPr>
        <p:spPr>
          <a:xfrm>
            <a:off x="3149664" y="2236171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48" name="Elipsa 47">
            <a:extLst>
              <a:ext uri="{FF2B5EF4-FFF2-40B4-BE49-F238E27FC236}">
                <a16:creationId xmlns:a16="http://schemas.microsoft.com/office/drawing/2014/main" id="{9F85B655-F6F8-4B87-A381-D0246E890CAD}"/>
              </a:ext>
            </a:extLst>
          </p:cNvPr>
          <p:cNvSpPr/>
          <p:nvPr/>
        </p:nvSpPr>
        <p:spPr>
          <a:xfrm>
            <a:off x="4451250" y="2337313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776F68B6-3393-46AF-90DB-B57BDA15B071}"/>
              </a:ext>
            </a:extLst>
          </p:cNvPr>
          <p:cNvSpPr/>
          <p:nvPr/>
        </p:nvSpPr>
        <p:spPr>
          <a:xfrm>
            <a:off x="4041025" y="2034950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50" name="Elipsa 49">
            <a:extLst>
              <a:ext uri="{FF2B5EF4-FFF2-40B4-BE49-F238E27FC236}">
                <a16:creationId xmlns:a16="http://schemas.microsoft.com/office/drawing/2014/main" id="{BC90EFC6-2566-49E1-BD83-BD238A8AE0B4}"/>
              </a:ext>
            </a:extLst>
          </p:cNvPr>
          <p:cNvSpPr/>
          <p:nvPr/>
        </p:nvSpPr>
        <p:spPr>
          <a:xfrm>
            <a:off x="3254248" y="2066470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51" name="Elipsa 50">
            <a:extLst>
              <a:ext uri="{FF2B5EF4-FFF2-40B4-BE49-F238E27FC236}">
                <a16:creationId xmlns:a16="http://schemas.microsoft.com/office/drawing/2014/main" id="{6B1AC410-90F5-4CD4-8859-457E3FA28EA1}"/>
              </a:ext>
            </a:extLst>
          </p:cNvPr>
          <p:cNvSpPr/>
          <p:nvPr/>
        </p:nvSpPr>
        <p:spPr>
          <a:xfrm>
            <a:off x="4469752" y="2112189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9FEA1567-FA2F-4012-A1C6-2BDCAF61A388}"/>
              </a:ext>
            </a:extLst>
          </p:cNvPr>
          <p:cNvSpPr/>
          <p:nvPr/>
        </p:nvSpPr>
        <p:spPr>
          <a:xfrm>
            <a:off x="4527132" y="2338097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53" name="Elipsa 52">
            <a:extLst>
              <a:ext uri="{FF2B5EF4-FFF2-40B4-BE49-F238E27FC236}">
                <a16:creationId xmlns:a16="http://schemas.microsoft.com/office/drawing/2014/main" id="{EFAB45FE-F7D5-4B09-93D7-6A09601E441A}"/>
              </a:ext>
            </a:extLst>
          </p:cNvPr>
          <p:cNvSpPr/>
          <p:nvPr/>
        </p:nvSpPr>
        <p:spPr>
          <a:xfrm>
            <a:off x="4809300" y="2250912"/>
            <a:ext cx="45719" cy="4571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CFEEFA80-EA41-48BC-986F-913B09CD472D}"/>
              </a:ext>
            </a:extLst>
          </p:cNvPr>
          <p:cNvSpPr/>
          <p:nvPr/>
        </p:nvSpPr>
        <p:spPr>
          <a:xfrm>
            <a:off x="150074" y="3748340"/>
            <a:ext cx="1183221" cy="575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SMELL PARTICLES</a:t>
            </a:r>
          </a:p>
        </p:txBody>
      </p:sp>
      <p:cxnSp>
        <p:nvCxnSpPr>
          <p:cNvPr id="56" name="Ravni poveznik sa strelicom 55">
            <a:extLst>
              <a:ext uri="{FF2B5EF4-FFF2-40B4-BE49-F238E27FC236}">
                <a16:creationId xmlns:a16="http://schemas.microsoft.com/office/drawing/2014/main" id="{6D64CE4E-ED8F-4DD9-9EED-7A98144B08ED}"/>
              </a:ext>
            </a:extLst>
          </p:cNvPr>
          <p:cNvCxnSpPr>
            <a:cxnSpLocks/>
            <a:stCxn id="54" idx="3"/>
            <a:endCxn id="58" idx="1"/>
          </p:cNvCxnSpPr>
          <p:nvPr/>
        </p:nvCxnSpPr>
        <p:spPr>
          <a:xfrm>
            <a:off x="1333295" y="4036044"/>
            <a:ext cx="520520" cy="3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ravokutnik 57">
            <a:extLst>
              <a:ext uri="{FF2B5EF4-FFF2-40B4-BE49-F238E27FC236}">
                <a16:creationId xmlns:a16="http://schemas.microsoft.com/office/drawing/2014/main" id="{EB00A253-ECF1-4DB8-9D5F-15CED56ECFB9}"/>
              </a:ext>
            </a:extLst>
          </p:cNvPr>
          <p:cNvSpPr/>
          <p:nvPr/>
        </p:nvSpPr>
        <p:spPr>
          <a:xfrm>
            <a:off x="1853815" y="3802090"/>
            <a:ext cx="1215906" cy="47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DIFFUSION</a:t>
            </a:r>
          </a:p>
        </p:txBody>
      </p:sp>
      <p:cxnSp>
        <p:nvCxnSpPr>
          <p:cNvPr id="62" name="Ravni poveznik sa strelicom 61">
            <a:extLst>
              <a:ext uri="{FF2B5EF4-FFF2-40B4-BE49-F238E27FC236}">
                <a16:creationId xmlns:a16="http://schemas.microsoft.com/office/drawing/2014/main" id="{21585924-E873-4ADF-950A-34BF2247E471}"/>
              </a:ext>
            </a:extLst>
          </p:cNvPr>
          <p:cNvCxnSpPr>
            <a:cxnSpLocks/>
            <a:stCxn id="58" idx="3"/>
            <a:endCxn id="65" idx="1"/>
          </p:cNvCxnSpPr>
          <p:nvPr/>
        </p:nvCxnSpPr>
        <p:spPr>
          <a:xfrm>
            <a:off x="3069721" y="4039983"/>
            <a:ext cx="5449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Pravokutnik 64">
            <a:extLst>
              <a:ext uri="{FF2B5EF4-FFF2-40B4-BE49-F238E27FC236}">
                <a16:creationId xmlns:a16="http://schemas.microsoft.com/office/drawing/2014/main" id="{0BFB6A02-4961-4481-BA71-131E66F94387}"/>
              </a:ext>
            </a:extLst>
          </p:cNvPr>
          <p:cNvSpPr/>
          <p:nvPr/>
        </p:nvSpPr>
        <p:spPr>
          <a:xfrm>
            <a:off x="3614718" y="3802091"/>
            <a:ext cx="1271508" cy="475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MUCUS</a:t>
            </a:r>
          </a:p>
        </p:txBody>
      </p:sp>
      <p:sp>
        <p:nvSpPr>
          <p:cNvPr id="80" name="Pravokutnik 79">
            <a:extLst>
              <a:ext uri="{FF2B5EF4-FFF2-40B4-BE49-F238E27FC236}">
                <a16:creationId xmlns:a16="http://schemas.microsoft.com/office/drawing/2014/main" id="{3EC075F7-5E37-492D-9059-B599FA8CA577}"/>
              </a:ext>
            </a:extLst>
          </p:cNvPr>
          <p:cNvSpPr/>
          <p:nvPr/>
        </p:nvSpPr>
        <p:spPr>
          <a:xfrm>
            <a:off x="5366757" y="3398938"/>
            <a:ext cx="1398316" cy="475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SENSATION</a:t>
            </a:r>
          </a:p>
        </p:txBody>
      </p:sp>
      <p:sp>
        <p:nvSpPr>
          <p:cNvPr id="91" name="Pravokutnik 90">
            <a:extLst>
              <a:ext uri="{FF2B5EF4-FFF2-40B4-BE49-F238E27FC236}">
                <a16:creationId xmlns:a16="http://schemas.microsoft.com/office/drawing/2014/main" id="{09758636-FF97-46CD-8523-D79E5E9AC9C0}"/>
              </a:ext>
            </a:extLst>
          </p:cNvPr>
          <p:cNvSpPr/>
          <p:nvPr/>
        </p:nvSpPr>
        <p:spPr>
          <a:xfrm>
            <a:off x="1483582" y="1865973"/>
            <a:ext cx="3570529" cy="612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Pravokutnik 58">
            <a:extLst>
              <a:ext uri="{FF2B5EF4-FFF2-40B4-BE49-F238E27FC236}">
                <a16:creationId xmlns:a16="http://schemas.microsoft.com/office/drawing/2014/main" id="{805EB725-7933-42FD-821D-58FA4CC153F8}"/>
              </a:ext>
            </a:extLst>
          </p:cNvPr>
          <p:cNvSpPr/>
          <p:nvPr/>
        </p:nvSpPr>
        <p:spPr>
          <a:xfrm>
            <a:off x="5366757" y="4197366"/>
            <a:ext cx="1398316" cy="475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SATURATION</a:t>
            </a:r>
          </a:p>
        </p:txBody>
      </p:sp>
      <p:cxnSp>
        <p:nvCxnSpPr>
          <p:cNvPr id="5" name="Poveznik: kutno 4">
            <a:extLst>
              <a:ext uri="{FF2B5EF4-FFF2-40B4-BE49-F238E27FC236}">
                <a16:creationId xmlns:a16="http://schemas.microsoft.com/office/drawing/2014/main" id="{AF11C81B-EF61-4880-8B7C-2885E2F13FC6}"/>
              </a:ext>
            </a:extLst>
          </p:cNvPr>
          <p:cNvCxnSpPr>
            <a:cxnSpLocks/>
            <a:stCxn id="65" idx="3"/>
            <a:endCxn id="80" idx="1"/>
          </p:cNvCxnSpPr>
          <p:nvPr/>
        </p:nvCxnSpPr>
        <p:spPr>
          <a:xfrm flipV="1">
            <a:off x="4886226" y="3636830"/>
            <a:ext cx="480531" cy="4031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oveznik: kutno 59">
            <a:extLst>
              <a:ext uri="{FF2B5EF4-FFF2-40B4-BE49-F238E27FC236}">
                <a16:creationId xmlns:a16="http://schemas.microsoft.com/office/drawing/2014/main" id="{3FF267DE-F45F-4556-931A-3D837767355D}"/>
              </a:ext>
            </a:extLst>
          </p:cNvPr>
          <p:cNvCxnSpPr>
            <a:cxnSpLocks/>
            <a:stCxn id="65" idx="3"/>
            <a:endCxn id="59" idx="1"/>
          </p:cNvCxnSpPr>
          <p:nvPr/>
        </p:nvCxnSpPr>
        <p:spPr>
          <a:xfrm>
            <a:off x="4886226" y="4039983"/>
            <a:ext cx="480531" cy="3952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7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8" grpId="0" animBg="1"/>
      <p:bldP spid="65" grpId="0" animBg="1"/>
      <p:bldP spid="80" grpId="0" animBg="1"/>
      <p:bldP spid="91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540800" y="75644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400" dirty="0"/>
              <a:t>HYPOTHESIS</a:t>
            </a:r>
            <a:endParaRPr sz="4400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13985" y="1838791"/>
            <a:ext cx="6390450" cy="25623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Longer distance        more time for sensation</a:t>
            </a: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Higher temperature        shorter sensation time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75ADEF3C-0F9A-4AFA-AA95-9AC782D651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5</a:t>
            </a:fld>
            <a:endParaRPr lang="en-GB" sz="1400" dirty="0"/>
          </a:p>
        </p:txBody>
      </p:sp>
      <p:sp>
        <p:nvSpPr>
          <p:cNvPr id="2" name="Strelica: desno 1">
            <a:extLst>
              <a:ext uri="{FF2B5EF4-FFF2-40B4-BE49-F238E27FC236}">
                <a16:creationId xmlns:a16="http://schemas.microsoft.com/office/drawing/2014/main" id="{A6B2EFD0-63E3-40D5-85B6-80CFE78F7617}"/>
              </a:ext>
            </a:extLst>
          </p:cNvPr>
          <p:cNvSpPr/>
          <p:nvPr/>
        </p:nvSpPr>
        <p:spPr>
          <a:xfrm>
            <a:off x="2475570" y="2014652"/>
            <a:ext cx="371708" cy="89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725152B1-C958-452B-BFF3-1D0877F27E93}"/>
              </a:ext>
            </a:extLst>
          </p:cNvPr>
          <p:cNvSpPr/>
          <p:nvPr/>
        </p:nvSpPr>
        <p:spPr>
          <a:xfrm>
            <a:off x="2910467" y="3103751"/>
            <a:ext cx="371708" cy="89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67550" y="689704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400"/>
              <a:t>METHODS AND MESUREMENTS</a:t>
            </a:r>
            <a:endParaRPr lang="en-GB" sz="4400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165EF282-4F5C-47CD-A662-545C71AB470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</p:spPr>
        <p:txBody>
          <a:bodyPr/>
          <a:lstStyle/>
          <a:p>
            <a:fld id="{00000000-1234-1234-1234-123412341234}" type="slidenum">
              <a:rPr lang="en-GB" sz="1400" smtClean="0"/>
              <a:pPr/>
              <a:t>6</a:t>
            </a:fld>
            <a:endParaRPr lang="en-GB" sz="1400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34018BF-66B5-4AD8-8658-9B815C11F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50" y="1449136"/>
            <a:ext cx="4491026" cy="3416400"/>
          </a:xfrm>
        </p:spPr>
        <p:txBody>
          <a:bodyPr/>
          <a:lstStyle/>
          <a:p>
            <a:r>
              <a:rPr lang="en-GB" dirty="0"/>
              <a:t>8 respondents</a:t>
            </a:r>
          </a:p>
          <a:p>
            <a:r>
              <a:rPr lang="en-GB" dirty="0"/>
              <a:t>Distance      smell source and respondents</a:t>
            </a:r>
          </a:p>
          <a:p>
            <a:r>
              <a:rPr lang="en-GB" dirty="0"/>
              <a:t>Solution temperature</a:t>
            </a:r>
          </a:p>
          <a:p>
            <a:endParaRPr lang="en-GB" dirty="0"/>
          </a:p>
          <a:p>
            <a:r>
              <a:rPr lang="en-GB" dirty="0"/>
              <a:t>Time      stopwatches</a:t>
            </a:r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3AF6C2DD-1B23-47F0-84DE-8A920964676E}"/>
              </a:ext>
            </a:extLst>
          </p:cNvPr>
          <p:cNvCxnSpPr/>
          <p:nvPr/>
        </p:nvCxnSpPr>
        <p:spPr>
          <a:xfrm>
            <a:off x="1566294" y="1860247"/>
            <a:ext cx="237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3EFCF7E2-6C84-4EEE-8B5B-1E36B0D4F6F7}"/>
              </a:ext>
            </a:extLst>
          </p:cNvPr>
          <p:cNvCxnSpPr/>
          <p:nvPr/>
        </p:nvCxnSpPr>
        <p:spPr>
          <a:xfrm>
            <a:off x="1278662" y="2471854"/>
            <a:ext cx="237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>
            <a:extLst>
              <a:ext uri="{FF2B5EF4-FFF2-40B4-BE49-F238E27FC236}">
                <a16:creationId xmlns:a16="http://schemas.microsoft.com/office/drawing/2014/main" id="{D50E7682-8846-4973-B027-3277168E9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11612" y="2354752"/>
            <a:ext cx="2919178" cy="2189384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261B47F1-DE70-48F2-A0EA-8C3319108350}"/>
              </a:ext>
            </a:extLst>
          </p:cNvPr>
          <p:cNvSpPr/>
          <p:nvPr/>
        </p:nvSpPr>
        <p:spPr>
          <a:xfrm rot="10800000">
            <a:off x="1486824" y="3449444"/>
            <a:ext cx="386575" cy="7508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ijagram toka: Poveznik 11">
            <a:extLst>
              <a:ext uri="{FF2B5EF4-FFF2-40B4-BE49-F238E27FC236}">
                <a16:creationId xmlns:a16="http://schemas.microsoft.com/office/drawing/2014/main" id="{E0E4F271-7420-45A5-9158-5C0A4711E88A}"/>
              </a:ext>
            </a:extLst>
          </p:cNvPr>
          <p:cNvSpPr/>
          <p:nvPr/>
        </p:nvSpPr>
        <p:spPr>
          <a:xfrm rot="5400000">
            <a:off x="1597764" y="3735044"/>
            <a:ext cx="164694" cy="1721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ijagram toka: Poveznik 14">
            <a:extLst>
              <a:ext uri="{FF2B5EF4-FFF2-40B4-BE49-F238E27FC236}">
                <a16:creationId xmlns:a16="http://schemas.microsoft.com/office/drawing/2014/main" id="{DED6B7BB-4E34-4775-A80F-331D530DDB57}"/>
              </a:ext>
            </a:extLst>
          </p:cNvPr>
          <p:cNvSpPr/>
          <p:nvPr/>
        </p:nvSpPr>
        <p:spPr>
          <a:xfrm rot="5400000">
            <a:off x="895820" y="3452025"/>
            <a:ext cx="164694" cy="1721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ijagram toka: Poveznik 15">
            <a:extLst>
              <a:ext uri="{FF2B5EF4-FFF2-40B4-BE49-F238E27FC236}">
                <a16:creationId xmlns:a16="http://schemas.microsoft.com/office/drawing/2014/main" id="{0E3B0F71-A62C-4BBE-A2FC-46560B533B4C}"/>
              </a:ext>
            </a:extLst>
          </p:cNvPr>
          <p:cNvSpPr/>
          <p:nvPr/>
        </p:nvSpPr>
        <p:spPr>
          <a:xfrm rot="5400000">
            <a:off x="2299709" y="3451116"/>
            <a:ext cx="164694" cy="1721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ijagram toka: Poveznik 17">
            <a:extLst>
              <a:ext uri="{FF2B5EF4-FFF2-40B4-BE49-F238E27FC236}">
                <a16:creationId xmlns:a16="http://schemas.microsoft.com/office/drawing/2014/main" id="{F5D44AFD-9FAE-4EEB-8D3B-24BBE87D5151}"/>
              </a:ext>
            </a:extLst>
          </p:cNvPr>
          <p:cNvSpPr/>
          <p:nvPr/>
        </p:nvSpPr>
        <p:spPr>
          <a:xfrm rot="5400000">
            <a:off x="895820" y="4021482"/>
            <a:ext cx="164694" cy="1721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jagram toka: Poveznik 18">
            <a:extLst>
              <a:ext uri="{FF2B5EF4-FFF2-40B4-BE49-F238E27FC236}">
                <a16:creationId xmlns:a16="http://schemas.microsoft.com/office/drawing/2014/main" id="{D4367228-1E01-45AA-86D2-7926C621653A}"/>
              </a:ext>
            </a:extLst>
          </p:cNvPr>
          <p:cNvSpPr/>
          <p:nvPr/>
        </p:nvSpPr>
        <p:spPr>
          <a:xfrm rot="5400000">
            <a:off x="2299709" y="4021482"/>
            <a:ext cx="164694" cy="1721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ijagram toka: Poveznik 28">
            <a:extLst>
              <a:ext uri="{FF2B5EF4-FFF2-40B4-BE49-F238E27FC236}">
                <a16:creationId xmlns:a16="http://schemas.microsoft.com/office/drawing/2014/main" id="{8B96AD2F-993F-45D7-8AAB-7697D6AB094D}"/>
              </a:ext>
            </a:extLst>
          </p:cNvPr>
          <p:cNvSpPr/>
          <p:nvPr/>
        </p:nvSpPr>
        <p:spPr>
          <a:xfrm rot="5400000">
            <a:off x="276835" y="4577157"/>
            <a:ext cx="164694" cy="1721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ijagram toka: Poveznik 29">
            <a:extLst>
              <a:ext uri="{FF2B5EF4-FFF2-40B4-BE49-F238E27FC236}">
                <a16:creationId xmlns:a16="http://schemas.microsoft.com/office/drawing/2014/main" id="{A49BB7B8-883F-44D7-B053-42D25170C645}"/>
              </a:ext>
            </a:extLst>
          </p:cNvPr>
          <p:cNvSpPr/>
          <p:nvPr/>
        </p:nvSpPr>
        <p:spPr>
          <a:xfrm rot="5400000">
            <a:off x="267526" y="4822973"/>
            <a:ext cx="164694" cy="1721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A26E3063-B2D6-4A55-B658-5A12B1E553A1}"/>
              </a:ext>
            </a:extLst>
          </p:cNvPr>
          <p:cNvSpPr txBox="1"/>
          <p:nvPr/>
        </p:nvSpPr>
        <p:spPr>
          <a:xfrm>
            <a:off x="390412" y="4494580"/>
            <a:ext cx="1163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Smell source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464DA309-8494-4A9C-90FA-C2243364FEF4}"/>
              </a:ext>
            </a:extLst>
          </p:cNvPr>
          <p:cNvSpPr txBox="1"/>
          <p:nvPr/>
        </p:nvSpPr>
        <p:spPr>
          <a:xfrm>
            <a:off x="391449" y="4745564"/>
            <a:ext cx="1163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Respondents</a:t>
            </a:r>
          </a:p>
        </p:txBody>
      </p:sp>
    </p:spTree>
    <p:extLst>
      <p:ext uri="{BB962C8B-B14F-4D97-AF65-F5344CB8AC3E}">
        <p14:creationId xmlns:p14="http://schemas.microsoft.com/office/powerpoint/2010/main" val="316758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9" grpId="0" animBg="1"/>
      <p:bldP spid="30" grpId="0" animBg="1"/>
      <p:bldP spid="28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7D660F-DBAB-475C-B20E-599050CD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50" y="674117"/>
            <a:ext cx="6390450" cy="572700"/>
          </a:xfrm>
        </p:spPr>
        <p:txBody>
          <a:bodyPr>
            <a:normAutofit fontScale="90000"/>
          </a:bodyPr>
          <a:lstStyle/>
          <a:p>
            <a:r>
              <a:rPr lang="en-GB" dirty="0"/>
              <a:t>RESULTS- DIFFERENT DISTANCES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3C0EC22-EF13-4736-859A-EE75D649EB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7</a:t>
            </a:fld>
            <a:endParaRPr lang="en-GB" sz="1400"/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FADE6815-CAC5-4ADF-BC5E-8C22BB60F3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396350"/>
              </p:ext>
            </p:extLst>
          </p:nvPr>
        </p:nvGraphicFramePr>
        <p:xfrm>
          <a:off x="572957" y="1182029"/>
          <a:ext cx="5712086" cy="3961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C24664B0-9E2C-45C9-8CA7-8BF2BEAF8859}"/>
              </a:ext>
            </a:extLst>
          </p:cNvPr>
          <p:cNvSpPr/>
          <p:nvPr/>
        </p:nvSpPr>
        <p:spPr>
          <a:xfrm>
            <a:off x="908021" y="743407"/>
            <a:ext cx="467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Longer distance        more time for sensation</a:t>
            </a: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65300BCA-3F5F-43BF-866B-80C0A2C5FA67}"/>
              </a:ext>
            </a:extLst>
          </p:cNvPr>
          <p:cNvSpPr/>
          <p:nvPr/>
        </p:nvSpPr>
        <p:spPr>
          <a:xfrm>
            <a:off x="2486780" y="915862"/>
            <a:ext cx="371708" cy="89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fika 8" descr="Kvačica">
            <a:extLst>
              <a:ext uri="{FF2B5EF4-FFF2-40B4-BE49-F238E27FC236}">
                <a16:creationId xmlns:a16="http://schemas.microsoft.com/office/drawing/2014/main" id="{8621C3FD-8FF3-437C-A418-D5DAED774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957" y="588487"/>
            <a:ext cx="524252" cy="52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8EB821-2B0F-470C-A6EA-920FFD36E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50" y="674117"/>
            <a:ext cx="6390450" cy="572700"/>
          </a:xfrm>
        </p:spPr>
        <p:txBody>
          <a:bodyPr>
            <a:normAutofit fontScale="90000"/>
          </a:bodyPr>
          <a:lstStyle/>
          <a:p>
            <a:r>
              <a:rPr lang="en-GB" dirty="0"/>
              <a:t>RESULTS- DIFFERENT SOLUTION TEMPERTURES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094335A-1154-498C-8F01-F67389B340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8</a:t>
            </a:fld>
            <a:endParaRPr lang="en-GB" sz="1400"/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81D4447F-6E99-46C6-A8E0-0B56872427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429483"/>
              </p:ext>
            </p:extLst>
          </p:nvPr>
        </p:nvGraphicFramePr>
        <p:xfrm>
          <a:off x="485603" y="1246817"/>
          <a:ext cx="5886794" cy="396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F6B12677-CCEE-42CC-A348-07B0DAD7C301}"/>
              </a:ext>
            </a:extLst>
          </p:cNvPr>
          <p:cNvSpPr/>
          <p:nvPr/>
        </p:nvSpPr>
        <p:spPr>
          <a:xfrm>
            <a:off x="883862" y="745600"/>
            <a:ext cx="4567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Higher temperature        shorter sensation time</a:t>
            </a:r>
          </a:p>
        </p:txBody>
      </p:sp>
      <p:pic>
        <p:nvPicPr>
          <p:cNvPr id="7" name="Grafika 6" descr="Zatvori">
            <a:extLst>
              <a:ext uri="{FF2B5EF4-FFF2-40B4-BE49-F238E27FC236}">
                <a16:creationId xmlns:a16="http://schemas.microsoft.com/office/drawing/2014/main" id="{CE1EF9F3-C31B-40D9-81F2-4ECAE3A95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603" y="640334"/>
            <a:ext cx="579864" cy="579864"/>
          </a:xfrm>
          <a:prstGeom prst="rect">
            <a:avLst/>
          </a:prstGeom>
        </p:spPr>
      </p:pic>
      <p:sp>
        <p:nvSpPr>
          <p:cNvPr id="9" name="Strelica: desno 8">
            <a:extLst>
              <a:ext uri="{FF2B5EF4-FFF2-40B4-BE49-F238E27FC236}">
                <a16:creationId xmlns:a16="http://schemas.microsoft.com/office/drawing/2014/main" id="{43E4E75F-D8F9-4B52-89BB-404183252E5E}"/>
              </a:ext>
            </a:extLst>
          </p:cNvPr>
          <p:cNvSpPr/>
          <p:nvPr/>
        </p:nvSpPr>
        <p:spPr>
          <a:xfrm>
            <a:off x="2834595" y="923296"/>
            <a:ext cx="371708" cy="89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74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B75BFD-505A-4C35-A5DC-13130FDB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50" y="674117"/>
            <a:ext cx="6390450" cy="572700"/>
          </a:xfrm>
        </p:spPr>
        <p:txBody>
          <a:bodyPr>
            <a:normAutofit fontScale="90000"/>
          </a:bodyPr>
          <a:lstStyle/>
          <a:p>
            <a:r>
              <a:rPr lang="en-GB" dirty="0"/>
              <a:t>CONCLUSIONS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E5AF825-505A-4C70-81FB-72B0FA42FC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9</a:t>
            </a:fld>
            <a:endParaRPr lang="en-GB" sz="1400"/>
          </a:p>
        </p:txBody>
      </p:sp>
      <p:sp>
        <p:nvSpPr>
          <p:cNvPr id="5" name="Shape 93">
            <a:extLst>
              <a:ext uri="{FF2B5EF4-FFF2-40B4-BE49-F238E27FC236}">
                <a16:creationId xmlns:a16="http://schemas.microsoft.com/office/drawing/2014/main" id="{42B68706-A373-47D5-98C7-F716870485C6}"/>
              </a:ext>
            </a:extLst>
          </p:cNvPr>
          <p:cNvSpPr txBox="1">
            <a:spLocks/>
          </p:cNvSpPr>
          <p:nvPr/>
        </p:nvSpPr>
        <p:spPr>
          <a:xfrm>
            <a:off x="413985" y="1838791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342900" lvl="0" indent="-2571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w Cen MT" panose="020B0602020104020603" pitchFamily="34" charset="0"/>
              <a:buChar char="●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lvl="2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●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lvl="4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lvl="5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0300" lvl="6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●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lvl="7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100" lvl="8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Longer distance        more time for sensation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w Cen MT" panose="020B0602020104020603" pitchFamily="34" charset="0"/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Higher temperature        shorter sensation time</a:t>
            </a:r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37A27983-9744-4F5F-A7D7-A1F73C9E15DA}"/>
              </a:ext>
            </a:extLst>
          </p:cNvPr>
          <p:cNvSpPr/>
          <p:nvPr/>
        </p:nvSpPr>
        <p:spPr>
          <a:xfrm>
            <a:off x="2475570" y="2014652"/>
            <a:ext cx="371708" cy="89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7237A7DE-CBE9-4484-A632-C1B4468E9E16}"/>
              </a:ext>
            </a:extLst>
          </p:cNvPr>
          <p:cNvSpPr/>
          <p:nvPr/>
        </p:nvSpPr>
        <p:spPr>
          <a:xfrm>
            <a:off x="2910467" y="3103751"/>
            <a:ext cx="371708" cy="89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fika 9" descr="Kvačica">
            <a:extLst>
              <a:ext uri="{FF2B5EF4-FFF2-40B4-BE49-F238E27FC236}">
                <a16:creationId xmlns:a16="http://schemas.microsoft.com/office/drawing/2014/main" id="{048EE6CE-0D63-40F1-BE24-428617885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88" y="1658441"/>
            <a:ext cx="524252" cy="524252"/>
          </a:xfrm>
          <a:prstGeom prst="rect">
            <a:avLst/>
          </a:prstGeom>
        </p:spPr>
      </p:pic>
      <p:pic>
        <p:nvPicPr>
          <p:cNvPr id="12" name="Grafika 11" descr="Zatvori">
            <a:extLst>
              <a:ext uri="{FF2B5EF4-FFF2-40B4-BE49-F238E27FC236}">
                <a16:creationId xmlns:a16="http://schemas.microsoft.com/office/drawing/2014/main" id="{3C8DDFCF-28D8-49B7-8DC8-9B94A795C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504" y="2858424"/>
            <a:ext cx="579864" cy="5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38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2826</TotalTime>
  <Words>282</Words>
  <Application>Microsoft Office PowerPoint</Application>
  <PresentationFormat>Prilagođeno</PresentationFormat>
  <Paragraphs>71</Paragraphs>
  <Slides>11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8" baseType="lpstr">
      <vt:lpstr>Arial</vt:lpstr>
      <vt:lpstr>Calibri</vt:lpstr>
      <vt:lpstr>Droid Sans</vt:lpstr>
      <vt:lpstr>Tw Cen MT</vt:lpstr>
      <vt:lpstr>Tw Cen MT Condensed</vt:lpstr>
      <vt:lpstr>Wingdings 3</vt:lpstr>
      <vt:lpstr>Integral</vt:lpstr>
      <vt:lpstr>8. SMELLS</vt:lpstr>
      <vt:lpstr>8. SMELLS</vt:lpstr>
      <vt:lpstr>Outline</vt:lpstr>
      <vt:lpstr>SENSE OF SMELL</vt:lpstr>
      <vt:lpstr>HYPOTHESIS</vt:lpstr>
      <vt:lpstr>METHODS AND MESUREMENTS</vt:lpstr>
      <vt:lpstr>RESULTS- DIFFERENT DISTANCES</vt:lpstr>
      <vt:lpstr>RESULTS- DIFFERENT SOLUTION TEMPERTURES</vt:lpstr>
      <vt:lpstr>CONCLUSIONS</vt:lpstr>
      <vt:lpstr>Literature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Name of the Problem</dc:title>
  <cp:lastModifiedBy>Marko Drozdek</cp:lastModifiedBy>
  <cp:revision>69</cp:revision>
  <dcterms:modified xsi:type="dcterms:W3CDTF">2019-08-19T20:53:42Z</dcterms:modified>
</cp:coreProperties>
</file>