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356" r:id="rId2"/>
    <p:sldId id="363" r:id="rId3"/>
    <p:sldId id="364" r:id="rId4"/>
    <p:sldId id="365" r:id="rId5"/>
    <p:sldId id="366"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8" autoAdjust="0"/>
    <p:restoredTop sz="84932" autoAdjust="0"/>
  </p:normalViewPr>
  <p:slideViewPr>
    <p:cSldViewPr snapToGrid="0">
      <p:cViewPr varScale="1">
        <p:scale>
          <a:sx n="60" d="100"/>
          <a:sy n="60" d="100"/>
        </p:scale>
        <p:origin x="600"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0356E9-0488-40E2-943A-A3231AAD3BB0}" type="datetimeFigureOut">
              <a:rPr lang="zh-CN" altLang="en-US" smtClean="0"/>
              <a:t>2019/8/23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1FF446-579C-41E7-BAAC-B99934D8BA4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1.Actually, different types of bones are different in composition, such as long bones and flat bones. You can enrich your theory by using different types of bones.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(The bone is divided into cancellous bone and dense bone.)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2. About the control of experimental variables.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Bone strength depends not only on composition, but also the internal structure of the bone. In our preliminary experiments, we can find that the bones in the acidic environment completely lost the original internal structure. How do you ensure that the measurements in the experiment are due to changes in bone composition rather than structural changes? You have no control variables and prove that other factors such as bone structure have not changed.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a:p>
            <a:endParaRPr lang="zh-CN" altLang="en-US" dirty="0"/>
          </a:p>
        </p:txBody>
      </p:sp>
      <p:sp>
        <p:nvSpPr>
          <p:cNvPr id="4" name="Slide Number Placeholder 3"/>
          <p:cNvSpPr>
            <a:spLocks noGrp="1"/>
          </p:cNvSpPr>
          <p:nvPr>
            <p:ph type="sldNum" sz="quarter" idx="10"/>
          </p:nvPr>
        </p:nvSpPr>
        <p:spPr/>
        <p:txBody>
          <a:bodyPr/>
          <a:lstStyle/>
          <a:p>
            <a:fld id="{271FF446-579C-41E7-BAAC-B99934D8BA4F}" type="slidenum">
              <a:rPr lang="zh-CN" altLang="en-US" smtClean="0"/>
              <a:t>4</a:t>
            </a:fld>
            <a:endParaRPr lang="zh-CN" altLang="en-US"/>
          </a:p>
        </p:txBody>
      </p:sp>
    </p:spTree>
    <p:extLst>
      <p:ext uri="{BB962C8B-B14F-4D97-AF65-F5344CB8AC3E}">
        <p14:creationId xmlns:p14="http://schemas.microsoft.com/office/powerpoint/2010/main" val="4102057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9" name="标题 8"/>
          <p:cNvSpPr>
            <a:spLocks noGrp="1"/>
          </p:cNvSpPr>
          <p:nvPr>
            <p:ph type="title" hasCustomPrompt="1"/>
          </p:nvPr>
        </p:nvSpPr>
        <p:spPr/>
        <p:txBody>
          <a:bodyPr/>
          <a:lstStyle>
            <a:lvl1pPr>
              <a:defRPr/>
            </a:lvl1pPr>
          </a:lstStyle>
          <a:p>
            <a:r>
              <a:rPr lang="en-US" altLang="zh-CN" dirty="0"/>
              <a:t>Theoretical analysis </a:t>
            </a:r>
            <a:endParaRPr lang="zh-CN" altLang="en-US" dirty="0"/>
          </a:p>
        </p:txBody>
      </p:sp>
      <p:sp>
        <p:nvSpPr>
          <p:cNvPr id="10" name="日期占位符 9"/>
          <p:cNvSpPr>
            <a:spLocks noGrp="1"/>
          </p:cNvSpPr>
          <p:nvPr>
            <p:ph type="dt" sz="half" idx="10"/>
          </p:nvPr>
        </p:nvSpPr>
        <p:spPr/>
        <p:txBody>
          <a:bodyPr/>
          <a:lstStyle/>
          <a:p>
            <a:fld id="{E62550C0-E411-48F6-8448-D71052912998}" type="datetime1">
              <a:rPr lang="zh-CN" altLang="en-US" smtClean="0"/>
              <a:t>2019/8/23</a:t>
            </a:fld>
            <a:endParaRPr lang="zh-CN" altLang="en-US"/>
          </a:p>
        </p:txBody>
      </p:sp>
      <p:sp>
        <p:nvSpPr>
          <p:cNvPr id="11" name="页脚占位符 10"/>
          <p:cNvSpPr>
            <a:spLocks noGrp="1"/>
          </p:cNvSpPr>
          <p:nvPr>
            <p:ph type="ftr" sz="quarter" idx="11"/>
          </p:nvPr>
        </p:nvSpPr>
        <p:spPr/>
        <p:txBody>
          <a:bodyPr/>
          <a:lstStyle/>
          <a:p>
            <a:r>
              <a:rPr lang="en-US" altLang="zh-CN" dirty="0"/>
              <a:t>Qingdao No.2 High School</a:t>
            </a:r>
          </a:p>
        </p:txBody>
      </p:sp>
      <p:sp>
        <p:nvSpPr>
          <p:cNvPr id="12" name="灯片编号占位符 11"/>
          <p:cNvSpPr>
            <a:spLocks noGrp="1"/>
          </p:cNvSpPr>
          <p:nvPr>
            <p:ph type="sldNum" sz="quarter" idx="12"/>
          </p:nvPr>
        </p:nvSpPr>
        <p:spPr/>
        <p:txBody>
          <a:bodyPr/>
          <a:lstStyle/>
          <a:p>
            <a:fld id="{BD4A4703-0FC2-4EA4-917B-CD6E597DA5FE}" type="slidenum">
              <a:rPr lang="zh-CN" altLang="en-US" smtClean="0"/>
              <a:t>‹#›</a:t>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内容占位符 2"/>
          <p:cNvSpPr>
            <a:spLocks noGrp="1"/>
          </p:cNvSpPr>
          <p:nvPr>
            <p:ph idx="1" hasCustomPrompt="1"/>
          </p:nvPr>
        </p:nvSpPr>
        <p:spPr>
          <a:xfrm>
            <a:off x="938549" y="1116630"/>
            <a:ext cx="10415251" cy="4769583"/>
          </a:xfrm>
        </p:spPr>
        <p:txBody>
          <a:bodyPr>
            <a:normAutofit/>
          </a:bodyPr>
          <a:lstStyle>
            <a:lvl1pPr>
              <a:defRPr sz="2400"/>
            </a:lvl1pPr>
            <a:lvl2pPr>
              <a:defRPr sz="2400"/>
            </a:lvl2pPr>
            <a:lvl3pPr>
              <a:defRPr sz="2400"/>
            </a:lvl3pPr>
            <a:lvl4pPr>
              <a:defRPr sz="2400"/>
            </a:lvl4pPr>
            <a:lvl5pPr>
              <a:defRPr sz="2400"/>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4CC5904C-B84A-4417-B7AE-5E21F9855E7B}" type="datetime1">
              <a:rPr lang="zh-CN" altLang="en-US" smtClean="0"/>
              <a:t>2019/8/23</a:t>
            </a:fld>
            <a:endParaRPr lang="zh-CN" altLang="en-US"/>
          </a:p>
        </p:txBody>
      </p:sp>
      <p:sp>
        <p:nvSpPr>
          <p:cNvPr id="5" name="页脚占位符 4"/>
          <p:cNvSpPr>
            <a:spLocks noGrp="1"/>
          </p:cNvSpPr>
          <p:nvPr>
            <p:ph type="ftr" sz="quarter" idx="11"/>
          </p:nvPr>
        </p:nvSpPr>
        <p:spPr/>
        <p:txBody>
          <a:bodyPr/>
          <a:lstStyle/>
          <a:p>
            <a:r>
              <a:rPr lang="en-US" altLang="zh-CN" dirty="0"/>
              <a:t>Qingdao No.2 High School</a:t>
            </a:r>
          </a:p>
        </p:txBody>
      </p:sp>
      <p:sp>
        <p:nvSpPr>
          <p:cNvPr id="6" name="灯片编号占位符 5"/>
          <p:cNvSpPr>
            <a:spLocks noGrp="1"/>
          </p:cNvSpPr>
          <p:nvPr>
            <p:ph type="sldNum" sz="quarter" idx="12"/>
          </p:nvPr>
        </p:nvSpPr>
        <p:spPr/>
        <p:txBody>
          <a:bodyPr/>
          <a:lstStyle/>
          <a:p>
            <a:fld id="{BD4A4703-0FC2-4EA4-917B-CD6E597DA5FE}" type="slidenum">
              <a:rPr lang="zh-CN" altLang="en-US" smtClean="0"/>
              <a:t>‹#›</a:t>
            </a:fld>
            <a:endParaRPr lang="zh-CN" altLang="en-US"/>
          </a:p>
        </p:txBody>
      </p:sp>
      <p:cxnSp>
        <p:nvCxnSpPr>
          <p:cNvPr id="8" name="直接连接符 7"/>
          <p:cNvCxnSpPr/>
          <p:nvPr userDrawn="1"/>
        </p:nvCxnSpPr>
        <p:spPr>
          <a:xfrm>
            <a:off x="938549" y="1016000"/>
            <a:ext cx="10415251" cy="19362"/>
          </a:xfrm>
          <a:prstGeom prst="line">
            <a:avLst/>
          </a:prstGeom>
          <a:ln w="63500">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标题占位符 1"/>
          <p:cNvSpPr>
            <a:spLocks noGrp="1"/>
          </p:cNvSpPr>
          <p:nvPr>
            <p:ph type="title" hasCustomPrompt="1"/>
          </p:nvPr>
        </p:nvSpPr>
        <p:spPr>
          <a:xfrm>
            <a:off x="938549" y="365126"/>
            <a:ext cx="10415251" cy="569614"/>
          </a:xfrm>
          <a:prstGeom prst="rect">
            <a:avLst/>
          </a:prstGeom>
        </p:spPr>
        <p:txBody>
          <a:bodyPr vert="horz" lIns="91440" tIns="45720" rIns="91440" bIns="45720" rtlCol="0" anchor="ctr">
            <a:normAutofit/>
          </a:bodyPr>
          <a:lstStyle/>
          <a:p>
            <a:r>
              <a:rPr lang="en-US" altLang="zh-CN" dirty="0"/>
              <a:t>Theoretical analysis </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FFA2F4D7-B2BE-40F1-AB80-7F71541AA2D5}" type="datetime1">
              <a:rPr lang="zh-CN" altLang="en-US" smtClean="0"/>
              <a:t>2019/8/23</a:t>
            </a:fld>
            <a:endParaRPr lang="zh-CN" altLang="en-US"/>
          </a:p>
        </p:txBody>
      </p:sp>
      <p:sp>
        <p:nvSpPr>
          <p:cNvPr id="4" name="页脚占位符 3"/>
          <p:cNvSpPr>
            <a:spLocks noGrp="1"/>
          </p:cNvSpPr>
          <p:nvPr>
            <p:ph type="ftr" sz="quarter" idx="11"/>
          </p:nvPr>
        </p:nvSpPr>
        <p:spPr/>
        <p:txBody>
          <a:bodyPr/>
          <a:lstStyle/>
          <a:p>
            <a:r>
              <a:rPr lang="en-US" altLang="zh-CN" dirty="0"/>
              <a:t>Qingdao No.2 High School</a:t>
            </a:r>
          </a:p>
        </p:txBody>
      </p:sp>
      <p:sp>
        <p:nvSpPr>
          <p:cNvPr id="5" name="灯片编号占位符 4"/>
          <p:cNvSpPr>
            <a:spLocks noGrp="1"/>
          </p:cNvSpPr>
          <p:nvPr>
            <p:ph type="sldNum" sz="quarter" idx="12"/>
          </p:nvPr>
        </p:nvSpPr>
        <p:spPr/>
        <p:txBody>
          <a:bodyPr/>
          <a:lstStyle/>
          <a:p>
            <a:fld id="{BD4A4703-0FC2-4EA4-917B-CD6E597DA5FE}" type="slidenum">
              <a:rPr lang="zh-CN" altLang="en-US" smtClean="0"/>
              <a:t>‹#›</a:t>
            </a:fld>
            <a:endParaRPr lang="zh-CN" altLang="en-US"/>
          </a:p>
        </p:txBody>
      </p:sp>
      <p:cxnSp>
        <p:nvCxnSpPr>
          <p:cNvPr id="8" name="直接连接符 7"/>
          <p:cNvCxnSpPr/>
          <p:nvPr userDrawn="1"/>
        </p:nvCxnSpPr>
        <p:spPr>
          <a:xfrm>
            <a:off x="938549" y="1016000"/>
            <a:ext cx="10415251" cy="19362"/>
          </a:xfrm>
          <a:prstGeom prst="line">
            <a:avLst/>
          </a:prstGeom>
          <a:ln w="63500">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标题占位符 1"/>
          <p:cNvSpPr>
            <a:spLocks noGrp="1"/>
          </p:cNvSpPr>
          <p:nvPr>
            <p:ph type="title" hasCustomPrompt="1"/>
          </p:nvPr>
        </p:nvSpPr>
        <p:spPr>
          <a:xfrm>
            <a:off x="938549" y="365133"/>
            <a:ext cx="10415251" cy="650875"/>
          </a:xfrm>
          <a:prstGeom prst="rect">
            <a:avLst/>
          </a:prstGeom>
        </p:spPr>
        <p:txBody>
          <a:bodyPr vert="horz" lIns="91440" tIns="45720" rIns="91440" bIns="45720" rtlCol="0" anchor="ctr">
            <a:normAutofit/>
          </a:bodyPr>
          <a:lstStyle/>
          <a:p>
            <a:r>
              <a:rPr lang="en-US" altLang="zh-CN" dirty="0"/>
              <a:t>Theoretical analysis </a:t>
            </a:r>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5">
            <a:extLst>
              <a:ext uri="{28A0092B-C50C-407E-A947-70E740481C1C}">
                <a14:useLocalDpi xmlns:a14="http://schemas.microsoft.com/office/drawing/2010/main" val="0"/>
              </a:ext>
            </a:extLst>
          </a:blip>
          <a:srcRect t="50759" b="14075"/>
          <a:stretch>
            <a:fillRect/>
          </a:stretch>
        </p:blipFill>
        <p:spPr>
          <a:xfrm>
            <a:off x="0" y="6022733"/>
            <a:ext cx="12192000" cy="835269"/>
          </a:xfrm>
          <a:prstGeom prst="rect">
            <a:avLst/>
          </a:prstGeom>
        </p:spPr>
      </p:pic>
      <p:pic>
        <p:nvPicPr>
          <p:cNvPr id="14" name="图片 13"/>
          <p:cNvPicPr>
            <a:picLocks noChangeAspect="1"/>
          </p:cNvPicPr>
          <p:nvPr userDrawn="1"/>
        </p:nvPicPr>
        <p:blipFill>
          <a:blip r:embed="rId6" cstate="email"/>
          <a:stretch>
            <a:fillRect/>
          </a:stretch>
        </p:blipFill>
        <p:spPr>
          <a:xfrm>
            <a:off x="27708" y="9237"/>
            <a:ext cx="931405" cy="1203857"/>
          </a:xfrm>
          <a:prstGeom prst="rect">
            <a:avLst/>
          </a:prstGeom>
        </p:spPr>
      </p:pic>
      <p:sp>
        <p:nvSpPr>
          <p:cNvPr id="2" name="标题占位符 1"/>
          <p:cNvSpPr>
            <a:spLocks noGrp="1"/>
          </p:cNvSpPr>
          <p:nvPr>
            <p:ph type="title"/>
          </p:nvPr>
        </p:nvSpPr>
        <p:spPr>
          <a:xfrm>
            <a:off x="938549" y="365127"/>
            <a:ext cx="10415251" cy="650875"/>
          </a:xfrm>
          <a:prstGeom prst="rect">
            <a:avLst/>
          </a:prstGeom>
        </p:spPr>
        <p:txBody>
          <a:bodyPr vert="horz" lIns="91440" tIns="45720" rIns="91440" bIns="45720" rtlCol="0" anchor="ctr">
            <a:normAutofit/>
          </a:bodyPr>
          <a:lstStyle/>
          <a:p>
            <a:r>
              <a:rPr lang="en-US" altLang="zh-CN" dirty="0"/>
              <a:t>Theoretical analysis </a:t>
            </a:r>
            <a:endParaRPr lang="zh-CN" altLang="en-US" dirty="0"/>
          </a:p>
        </p:txBody>
      </p:sp>
      <p:sp>
        <p:nvSpPr>
          <p:cNvPr id="3" name="文本占位符 2"/>
          <p:cNvSpPr>
            <a:spLocks noGrp="1"/>
          </p:cNvSpPr>
          <p:nvPr>
            <p:ph type="body" idx="1"/>
          </p:nvPr>
        </p:nvSpPr>
        <p:spPr>
          <a:xfrm>
            <a:off x="938551" y="1349618"/>
            <a:ext cx="10415249" cy="4536587"/>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00F198-A94B-40F2-967A-45BA2E9F7215}" type="datetime1">
              <a:rPr lang="zh-CN" altLang="en-US" smtClean="0"/>
              <a:t>2019/8/23</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2000" b="1">
                <a:solidFill>
                  <a:schemeClr val="bg1"/>
                </a:solidFill>
              </a:defRPr>
            </a:lvl1pPr>
          </a:lstStyle>
          <a:p>
            <a:r>
              <a:rPr lang="en-US" altLang="zh-CN" dirty="0"/>
              <a:t>Qingdao No.2 High School</a:t>
            </a:r>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2000" b="1">
                <a:solidFill>
                  <a:schemeClr val="bg1"/>
                </a:solidFill>
              </a:defRPr>
            </a:lvl1pPr>
          </a:lstStyle>
          <a:p>
            <a:fld id="{BD4A4703-0FC2-4EA4-917B-CD6E597DA5FE}" type="slidenum">
              <a:rPr lang="zh-CN" altLang="en-US" smtClean="0"/>
              <a:t>‹#›</a:t>
            </a:fld>
            <a:endParaRPr lang="zh-CN" altLang="en-US" dirty="0"/>
          </a:p>
        </p:txBody>
      </p:sp>
      <p:pic>
        <p:nvPicPr>
          <p:cNvPr id="15" name="图片 14"/>
          <p:cNvPicPr>
            <a:picLocks noChangeAspect="1"/>
          </p:cNvPicPr>
          <p:nvPr userDrawn="1"/>
        </p:nvPicPr>
        <p:blipFill>
          <a:blip r:embed="rId7" cstate="email"/>
          <a:stretch>
            <a:fillRect/>
          </a:stretch>
        </p:blipFill>
        <p:spPr>
          <a:xfrm>
            <a:off x="11166233" y="9235"/>
            <a:ext cx="1025769" cy="1014229"/>
          </a:xfrm>
          <a:prstGeom prst="ellipse">
            <a:avLst/>
          </a:prstGeom>
          <a:ln>
            <a:noFill/>
          </a:ln>
          <a:effectLst>
            <a:outerShdw dir="5400000" sx="10000" sy="10000" algn="ctr" rotWithShape="0">
              <a:schemeClr val="bg1"/>
            </a:outerShdw>
            <a:softEdge rad="112500"/>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l" defTabSz="914400" rtl="0" eaLnBrk="1" latinLnBrk="0" hangingPunct="1">
        <a:lnSpc>
          <a:spcPct val="90000"/>
        </a:lnSpc>
        <a:spcBef>
          <a:spcPct val="0"/>
        </a:spcBef>
        <a:buNone/>
        <a:defRPr sz="3600" kern="1200">
          <a:solidFill>
            <a:schemeClr val="tx1"/>
          </a:solidFill>
          <a:latin typeface="Calibri" panose="020F0502020204030204" pitchFamily="34" charset="0"/>
          <a:ea typeface="Microsoft JhengHei Light" panose="020B0304030504040204" pitchFamily="34" charset="-120"/>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444101" y="88772"/>
            <a:ext cx="9144000" cy="1535822"/>
          </a:xfrm>
        </p:spPr>
        <p:txBody>
          <a:bodyPr/>
          <a:lstStyle/>
          <a:p>
            <a:pPr algn="ctr"/>
            <a:r>
              <a:rPr lang="en-US" altLang="zh-CN" dirty="0" smtClean="0"/>
              <a:t>No.10</a:t>
            </a:r>
            <a:endParaRPr lang="zh-CN" altLang="en-US" dirty="0" err="1">
              <a:ea typeface="宋体" panose="02010600030101010101" pitchFamily="2" charset="-122"/>
            </a:endParaRPr>
          </a:p>
        </p:txBody>
      </p:sp>
      <p:sp>
        <p:nvSpPr>
          <p:cNvPr id="4" name="页脚占位符 3"/>
          <p:cNvSpPr>
            <a:spLocks noGrp="1"/>
          </p:cNvSpPr>
          <p:nvPr>
            <p:ph type="ftr" sz="quarter" idx="11"/>
          </p:nvPr>
        </p:nvSpPr>
        <p:spPr/>
        <p:txBody>
          <a:bodyPr/>
          <a:lstStyle/>
          <a:p>
            <a:r>
              <a:rPr lang="en-US" altLang="zh-CN" dirty="0"/>
              <a:t>Qingdao No.2 High School</a:t>
            </a:r>
          </a:p>
        </p:txBody>
      </p:sp>
      <p:sp>
        <p:nvSpPr>
          <p:cNvPr id="5" name="灯片编号占位符 4"/>
          <p:cNvSpPr>
            <a:spLocks noGrp="1"/>
          </p:cNvSpPr>
          <p:nvPr>
            <p:ph type="sldNum" sz="quarter" idx="12"/>
          </p:nvPr>
        </p:nvSpPr>
        <p:spPr/>
        <p:txBody>
          <a:bodyPr/>
          <a:lstStyle/>
          <a:p>
            <a:fld id="{BD4A4703-0FC2-4EA4-917B-CD6E597DA5FE}" type="slidenum">
              <a:rPr lang="zh-CN" altLang="en-US" smtClean="0"/>
              <a:t>1</a:t>
            </a:fld>
            <a:endParaRPr lang="zh-CN" altLang="en-US" dirty="0"/>
          </a:p>
        </p:txBody>
      </p:sp>
      <p:cxnSp>
        <p:nvCxnSpPr>
          <p:cNvPr id="9" name="直接连接符 8"/>
          <p:cNvCxnSpPr/>
          <p:nvPr/>
        </p:nvCxnSpPr>
        <p:spPr>
          <a:xfrm>
            <a:off x="888376" y="1823870"/>
            <a:ext cx="10415251" cy="19363"/>
          </a:xfrm>
          <a:prstGeom prst="line">
            <a:avLst/>
          </a:prstGeom>
          <a:ln w="63500">
            <a:solidFill>
              <a:srgbClr val="00B0F0"/>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1277047" y="2144109"/>
            <a:ext cx="4326193" cy="584775"/>
          </a:xfrm>
          <a:prstGeom prst="rect">
            <a:avLst/>
          </a:prstGeom>
          <a:noFill/>
        </p:spPr>
        <p:txBody>
          <a:bodyPr wrap="square" rtlCol="0">
            <a:spAutoFit/>
          </a:bodyPr>
          <a:lstStyle/>
          <a:p>
            <a:r>
              <a:rPr lang="en-US" altLang="zh-CN" sz="3200" dirty="0" smtClean="0">
                <a:latin typeface="Adobe 楷体 Std R" panose="02020400000000000000" pitchFamily="18" charset="-122"/>
                <a:ea typeface="Adobe 楷体 Std R" panose="02020400000000000000" pitchFamily="18" charset="-122"/>
              </a:rPr>
              <a:t>Problem review</a:t>
            </a:r>
            <a:endParaRPr lang="en-US" altLang="zh-CN" sz="3200" dirty="0">
              <a:latin typeface="Adobe 楷体 Std R" panose="02020400000000000000" pitchFamily="18" charset="-122"/>
              <a:ea typeface="Adobe 楷体 Std R" panose="02020400000000000000" pitchFamily="18" charset="-122"/>
            </a:endParaRPr>
          </a:p>
        </p:txBody>
      </p:sp>
      <p:sp>
        <p:nvSpPr>
          <p:cNvPr id="8" name="文本框 10"/>
          <p:cNvSpPr txBox="1"/>
          <p:nvPr/>
        </p:nvSpPr>
        <p:spPr>
          <a:xfrm>
            <a:off x="751840" y="3154810"/>
            <a:ext cx="9702800" cy="1015663"/>
          </a:xfrm>
          <a:prstGeom prst="rect">
            <a:avLst/>
          </a:prstGeom>
          <a:noFill/>
        </p:spPr>
        <p:txBody>
          <a:bodyPr wrap="square" rtlCol="0">
            <a:spAutoFit/>
          </a:bodyPr>
          <a:lstStyle/>
          <a:p>
            <a:pPr algn="ctr"/>
            <a:r>
              <a:rPr lang="en-US" altLang="zh-CN" sz="2000" dirty="0">
                <a:latin typeface="Times New Roman" panose="02020603050405020304" charset="0"/>
                <a:ea typeface="宋体" panose="02010600030101010101" pitchFamily="2" charset="-122"/>
                <a:cs typeface="Times New Roman" panose="02020603050405020304" charset="0"/>
              </a:rPr>
              <a:t>Chicken bones kept in </a:t>
            </a:r>
            <a:r>
              <a:rPr lang="en-US" altLang="zh-CN" sz="2000" dirty="0">
                <a:solidFill>
                  <a:srgbClr val="FF0000"/>
                </a:solidFill>
                <a:latin typeface="Times New Roman" panose="02020603050405020304" charset="0"/>
                <a:ea typeface="宋体" panose="02010600030101010101" pitchFamily="2" charset="-122"/>
                <a:cs typeface="Times New Roman" panose="02020603050405020304" charset="0"/>
              </a:rPr>
              <a:t>acidic conditions </a:t>
            </a:r>
            <a:r>
              <a:rPr lang="en-US" altLang="zh-CN" sz="2000" dirty="0">
                <a:latin typeface="Times New Roman" panose="02020603050405020304" charset="0"/>
                <a:ea typeface="宋体" panose="02010600030101010101" pitchFamily="2" charset="-122"/>
                <a:cs typeface="Times New Roman" panose="02020603050405020304" charset="0"/>
              </a:rPr>
              <a:t>for a few days become elastic. Perform such an experiment in controlled conditions and investigate what </a:t>
            </a:r>
            <a:r>
              <a:rPr lang="en-US" altLang="zh-CN" sz="2000" dirty="0">
                <a:solidFill>
                  <a:srgbClr val="FF0000"/>
                </a:solidFill>
                <a:latin typeface="Times New Roman" panose="02020603050405020304" charset="0"/>
                <a:ea typeface="宋体" panose="02010600030101010101" pitchFamily="2" charset="-122"/>
                <a:cs typeface="Times New Roman" panose="02020603050405020304" charset="0"/>
              </a:rPr>
              <a:t>components of bones</a:t>
            </a:r>
            <a:r>
              <a:rPr lang="en-US" altLang="zh-CN" sz="2000" dirty="0">
                <a:latin typeface="Times New Roman" panose="02020603050405020304" charset="0"/>
                <a:ea typeface="宋体" panose="02010600030101010101" pitchFamily="2" charset="-122"/>
                <a:cs typeface="Times New Roman" panose="02020603050405020304" charset="0"/>
              </a:rPr>
              <a:t> are responsible for their </a:t>
            </a:r>
            <a:r>
              <a:rPr lang="en-US" altLang="zh-CN" sz="2000" dirty="0">
                <a:solidFill>
                  <a:srgbClr val="FF0000"/>
                </a:solidFill>
                <a:latin typeface="Times New Roman" panose="02020603050405020304" charset="0"/>
                <a:ea typeface="宋体" panose="02010600030101010101" pitchFamily="2" charset="-122"/>
                <a:cs typeface="Times New Roman" panose="02020603050405020304" charset="0"/>
              </a:rPr>
              <a:t>mechanical properties</a:t>
            </a:r>
            <a:r>
              <a:rPr lang="en-US" altLang="zh-CN" sz="2000" dirty="0">
                <a:latin typeface="Times New Roman" panose="02020603050405020304" charset="0"/>
                <a:ea typeface="宋体" panose="02010600030101010101" pitchFamily="2" charset="-122"/>
                <a:cs typeface="Times New Roman" panose="02020603050405020304"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8549" y="1116630"/>
            <a:ext cx="9942811" cy="4769583"/>
          </a:xfrm>
        </p:spPr>
        <p:txBody>
          <a:bodyPr/>
          <a:lstStyle/>
          <a:p>
            <a:r>
              <a:rPr lang="en-US" altLang="zh-CN" dirty="0">
                <a:latin typeface="Times New Roman" panose="02020603050405020304" pitchFamily="18" charset="0"/>
                <a:cs typeface="Times New Roman" panose="02020603050405020304" pitchFamily="18" charset="0"/>
              </a:rPr>
              <a:t>1. Clear logic</a:t>
            </a:r>
          </a:p>
          <a:p>
            <a:r>
              <a:rPr lang="en-US" altLang="zh-CN" dirty="0">
                <a:latin typeface="Times New Roman" panose="02020603050405020304" pitchFamily="18" charset="0"/>
                <a:cs typeface="Times New Roman" panose="02020603050405020304" pitchFamily="18" charset="0"/>
              </a:rPr>
              <a:t>2. Discussed the effects of different components of bones on the results.</a:t>
            </a:r>
          </a:p>
          <a:p>
            <a:r>
              <a:rPr lang="en-US" altLang="zh-CN" dirty="0">
                <a:latin typeface="Times New Roman" panose="02020603050405020304" pitchFamily="18" charset="0"/>
                <a:cs typeface="Times New Roman" panose="02020603050405020304" pitchFamily="18" charset="0"/>
              </a:rPr>
              <a:t>3. The conclusions are clearly classified, and the experimental results tend to be in line with theoretical predictions.</a:t>
            </a:r>
          </a:p>
          <a:p>
            <a:r>
              <a:rPr lang="en-US" altLang="zh-CN" dirty="0">
                <a:latin typeface="Times New Roman" panose="02020603050405020304" pitchFamily="18" charset="0"/>
                <a:cs typeface="Times New Roman" panose="02020603050405020304" pitchFamily="18" charset="0"/>
              </a:rPr>
              <a:t>4. Qualitative error analysis</a:t>
            </a:r>
            <a:endParaRPr lang="zh-CN" altLang="en-US" dirty="0">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r>
              <a:rPr lang="en-US" altLang="zh-CN" smtClean="0"/>
              <a:t>Qingdao No.2 High School</a:t>
            </a:r>
            <a:endParaRPr lang="en-US" altLang="zh-CN" dirty="0"/>
          </a:p>
        </p:txBody>
      </p:sp>
      <p:sp>
        <p:nvSpPr>
          <p:cNvPr id="4" name="Slide Number Placeholder 3"/>
          <p:cNvSpPr>
            <a:spLocks noGrp="1"/>
          </p:cNvSpPr>
          <p:nvPr>
            <p:ph type="sldNum" sz="quarter" idx="12"/>
          </p:nvPr>
        </p:nvSpPr>
        <p:spPr/>
        <p:txBody>
          <a:bodyPr/>
          <a:lstStyle/>
          <a:p>
            <a:fld id="{BD4A4703-0FC2-4EA4-917B-CD6E597DA5FE}" type="slidenum">
              <a:rPr lang="zh-CN" altLang="en-US" smtClean="0"/>
              <a:t>2</a:t>
            </a:fld>
            <a:endParaRPr lang="zh-CN" altLang="en-US"/>
          </a:p>
        </p:txBody>
      </p:sp>
      <p:sp>
        <p:nvSpPr>
          <p:cNvPr id="5" name="Title 4"/>
          <p:cNvSpPr>
            <a:spLocks noGrp="1"/>
          </p:cNvSpPr>
          <p:nvPr>
            <p:ph type="title"/>
          </p:nvPr>
        </p:nvSpPr>
        <p:spPr/>
        <p:txBody>
          <a:bodyPr>
            <a:normAutofit fontScale="90000"/>
          </a:bodyPr>
          <a:lstStyle/>
          <a:p>
            <a:r>
              <a:rPr lang="en-US" altLang="zh-CN" dirty="0" smtClean="0"/>
              <a:t>Advantages</a:t>
            </a:r>
            <a:endParaRPr lang="zh-CN" altLang="en-US" dirty="0"/>
          </a:p>
        </p:txBody>
      </p:sp>
    </p:spTree>
    <p:extLst>
      <p:ext uri="{BB962C8B-B14F-4D97-AF65-F5344CB8AC3E}">
        <p14:creationId xmlns:p14="http://schemas.microsoft.com/office/powerpoint/2010/main" val="3468291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altLang="zh-CN" dirty="0" smtClean="0">
                <a:solidFill>
                  <a:srgbClr val="FF0000"/>
                </a:solidFill>
                <a:latin typeface="Times New Roman" panose="02020603050405020304" pitchFamily="18" charset="0"/>
                <a:cs typeface="Times New Roman" panose="02020603050405020304" pitchFamily="18" charset="0"/>
              </a:rPr>
              <a:t>Theory :</a:t>
            </a:r>
          </a:p>
          <a:p>
            <a:pPr marL="0" indent="0">
              <a:buNone/>
            </a:pPr>
            <a:r>
              <a:rPr lang="en-US" altLang="zh-CN" dirty="0" smtClean="0">
                <a:latin typeface="Times New Roman" panose="02020603050405020304" pitchFamily="18" charset="0"/>
                <a:cs typeface="Times New Roman" panose="02020603050405020304" pitchFamily="18" charset="0"/>
              </a:rPr>
              <a:t>1. Neglect the changes of the proteins in the acid.</a:t>
            </a:r>
          </a:p>
          <a:p>
            <a:pPr marL="0" indent="0">
              <a:buNone/>
            </a:pPr>
            <a:r>
              <a:rPr lang="en-US" altLang="zh-CN" dirty="0" smtClean="0">
                <a:solidFill>
                  <a:srgbClr val="FF0000"/>
                </a:solidFill>
                <a:latin typeface="Times New Roman" panose="02020603050405020304" pitchFamily="18" charset="0"/>
                <a:cs typeface="Times New Roman" panose="02020603050405020304" pitchFamily="18" charset="0"/>
              </a:rPr>
              <a:t>Experiment:</a:t>
            </a:r>
          </a:p>
          <a:p>
            <a:pPr marL="0" indent="0">
              <a:buNone/>
            </a:pPr>
            <a:r>
              <a:rPr lang="en-US" altLang="zh-CN" dirty="0">
                <a:latin typeface="Times New Roman" panose="02020603050405020304" pitchFamily="18" charset="0"/>
                <a:cs typeface="Times New Roman" panose="02020603050405020304" pitchFamily="18" charset="0"/>
              </a:rPr>
              <a:t>1. Insufficient variable (acid concentration)</a:t>
            </a:r>
          </a:p>
          <a:p>
            <a:pPr marL="0" indent="0">
              <a:buNone/>
            </a:pPr>
            <a:r>
              <a:rPr lang="en-US" altLang="zh-CN" dirty="0">
                <a:latin typeface="Times New Roman" panose="02020603050405020304" pitchFamily="18" charset="0"/>
                <a:cs typeface="Times New Roman" panose="02020603050405020304" pitchFamily="18" charset="0"/>
              </a:rPr>
              <a:t>2. No quantitative comparison between theory and experiment</a:t>
            </a:r>
          </a:p>
          <a:p>
            <a:pPr marL="0" indent="0">
              <a:buNone/>
            </a:pPr>
            <a:r>
              <a:rPr lang="en-US" altLang="zh-CN" dirty="0">
                <a:latin typeface="Times New Roman" panose="02020603050405020304" pitchFamily="18" charset="0"/>
                <a:cs typeface="Times New Roman" panose="02020603050405020304" pitchFamily="18" charset="0"/>
              </a:rPr>
              <a:t>3. No quantitative error analysis</a:t>
            </a:r>
          </a:p>
          <a:p>
            <a:pPr marL="0" indent="0">
              <a:buNone/>
            </a:pPr>
            <a:r>
              <a:rPr lang="en-US" altLang="zh-CN" dirty="0">
                <a:latin typeface="Times New Roman" panose="02020603050405020304" pitchFamily="18" charset="0"/>
                <a:cs typeface="Times New Roman" panose="02020603050405020304" pitchFamily="18" charset="0"/>
              </a:rPr>
              <a:t>4. Part of the </a:t>
            </a:r>
            <a:r>
              <a:rPr lang="en-US" altLang="zh-CN" dirty="0" smtClean="0">
                <a:latin typeface="Times New Roman" panose="02020603050405020304" pitchFamily="18" charset="0"/>
                <a:cs typeface="Times New Roman" panose="02020603050405020304" pitchFamily="18" charset="0"/>
              </a:rPr>
              <a:t>parameter </a:t>
            </a:r>
            <a:r>
              <a:rPr lang="en-US" altLang="zh-CN" dirty="0">
                <a:latin typeface="Times New Roman" panose="02020603050405020304" pitchFamily="18" charset="0"/>
                <a:cs typeface="Times New Roman" panose="02020603050405020304" pitchFamily="18" charset="0"/>
              </a:rPr>
              <a:t>change method is unknown</a:t>
            </a:r>
            <a:endParaRPr lang="en-US" altLang="zh-CN" dirty="0" smtClean="0">
              <a:latin typeface="Times New Roman" panose="02020603050405020304" pitchFamily="18" charset="0"/>
              <a:cs typeface="Times New Roman" panose="02020603050405020304" pitchFamily="18" charset="0"/>
            </a:endParaRPr>
          </a:p>
          <a:p>
            <a:pPr marL="0" indent="0">
              <a:buNone/>
            </a:pPr>
            <a:r>
              <a:rPr lang="en-US" altLang="zh-CN" dirty="0" smtClean="0">
                <a:latin typeface="Times New Roman" panose="02020603050405020304" pitchFamily="18" charset="0"/>
                <a:cs typeface="Times New Roman" panose="02020603050405020304" pitchFamily="18" charset="0"/>
              </a:rPr>
              <a:t>5. The precision of the measurement can be improved.</a:t>
            </a:r>
          </a:p>
          <a:p>
            <a:pPr marL="0" indent="0">
              <a:buNone/>
            </a:pPr>
            <a:r>
              <a:rPr lang="en-US" altLang="zh-CN" dirty="0">
                <a:latin typeface="Times New Roman" panose="02020603050405020304" pitchFamily="18" charset="0"/>
                <a:cs typeface="Times New Roman" panose="02020603050405020304" pitchFamily="18" charset="0"/>
              </a:rPr>
              <a:t>6. </a:t>
            </a:r>
            <a:r>
              <a:rPr lang="en-US" altLang="zh-CN" dirty="0" smtClean="0">
                <a:latin typeface="Times New Roman" panose="02020603050405020304" pitchFamily="18" charset="0"/>
                <a:cs typeface="Times New Roman" panose="02020603050405020304" pitchFamily="18" charset="0"/>
              </a:rPr>
              <a:t>Device </a:t>
            </a:r>
            <a:r>
              <a:rPr lang="en-US" altLang="zh-CN" dirty="0">
                <a:latin typeface="Times New Roman" panose="02020603050405020304" pitchFamily="18" charset="0"/>
                <a:cs typeface="Times New Roman" panose="02020603050405020304" pitchFamily="18" charset="0"/>
              </a:rPr>
              <a:t>diagram without experimental facilities</a:t>
            </a:r>
          </a:p>
          <a:p>
            <a:pPr marL="0" indent="0">
              <a:buNone/>
            </a:pPr>
            <a:r>
              <a:rPr lang="en-US" altLang="zh-CN" dirty="0" smtClean="0">
                <a:latin typeface="Times New Roman" panose="02020603050405020304" pitchFamily="18" charset="0"/>
                <a:cs typeface="Times New Roman" panose="02020603050405020304" pitchFamily="18" charset="0"/>
              </a:rPr>
              <a:t>7. </a:t>
            </a:r>
            <a:r>
              <a:rPr lang="en-US" altLang="zh-CN" dirty="0">
                <a:latin typeface="Times New Roman" panose="02020603050405020304" pitchFamily="18" charset="0"/>
                <a:cs typeface="Times New Roman" panose="02020603050405020304" pitchFamily="18" charset="0"/>
              </a:rPr>
              <a:t>No specific measurement method is given.</a:t>
            </a:r>
            <a:endParaRPr lang="zh-CN" altLang="en-US" dirty="0">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r>
              <a:rPr lang="en-US" altLang="zh-CN" smtClean="0"/>
              <a:t>Qingdao No.2 High School</a:t>
            </a:r>
            <a:endParaRPr lang="en-US" altLang="zh-CN" dirty="0"/>
          </a:p>
        </p:txBody>
      </p:sp>
      <p:sp>
        <p:nvSpPr>
          <p:cNvPr id="4" name="Slide Number Placeholder 3"/>
          <p:cNvSpPr>
            <a:spLocks noGrp="1"/>
          </p:cNvSpPr>
          <p:nvPr>
            <p:ph type="sldNum" sz="quarter" idx="12"/>
          </p:nvPr>
        </p:nvSpPr>
        <p:spPr/>
        <p:txBody>
          <a:bodyPr/>
          <a:lstStyle/>
          <a:p>
            <a:fld id="{BD4A4703-0FC2-4EA4-917B-CD6E597DA5FE}" type="slidenum">
              <a:rPr lang="zh-CN" altLang="en-US" smtClean="0"/>
              <a:t>3</a:t>
            </a:fld>
            <a:endParaRPr lang="zh-CN" altLang="en-US"/>
          </a:p>
        </p:txBody>
      </p:sp>
      <p:sp>
        <p:nvSpPr>
          <p:cNvPr id="5" name="Title 4"/>
          <p:cNvSpPr>
            <a:spLocks noGrp="1"/>
          </p:cNvSpPr>
          <p:nvPr>
            <p:ph type="title"/>
          </p:nvPr>
        </p:nvSpPr>
        <p:spPr/>
        <p:txBody>
          <a:bodyPr>
            <a:normAutofit fontScale="90000"/>
          </a:bodyPr>
          <a:lstStyle/>
          <a:p>
            <a:r>
              <a:rPr lang="en-US" altLang="zh-CN" dirty="0" smtClean="0"/>
              <a:t>Disadvantages</a:t>
            </a:r>
            <a:endParaRPr lang="zh-CN" altLang="en-US" dirty="0"/>
          </a:p>
        </p:txBody>
      </p:sp>
    </p:spTree>
    <p:extLst>
      <p:ext uri="{BB962C8B-B14F-4D97-AF65-F5344CB8AC3E}">
        <p14:creationId xmlns:p14="http://schemas.microsoft.com/office/powerpoint/2010/main" val="1491439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zh-CN" dirty="0" smtClean="0"/>
              <a:t>1.About </a:t>
            </a:r>
            <a:r>
              <a:rPr lang="en-US" altLang="zh-CN" dirty="0"/>
              <a:t>the choice of bone types. Why choose only one </a:t>
            </a:r>
            <a:r>
              <a:rPr lang="en-US" altLang="zh-CN" dirty="0" smtClean="0"/>
              <a:t>type of the bone</a:t>
            </a:r>
            <a:r>
              <a:rPr lang="en-US" altLang="zh-CN" dirty="0"/>
              <a:t>?</a:t>
            </a:r>
          </a:p>
          <a:p>
            <a:r>
              <a:rPr lang="en-US" altLang="zh-CN" dirty="0" smtClean="0"/>
              <a:t>2.About </a:t>
            </a:r>
            <a:r>
              <a:rPr lang="en-US" altLang="zh-CN" dirty="0"/>
              <a:t>the control of experimental </a:t>
            </a:r>
            <a:r>
              <a:rPr lang="en-US" altLang="zh-CN" dirty="0" smtClean="0"/>
              <a:t>variables.</a:t>
            </a:r>
          </a:p>
          <a:p>
            <a:r>
              <a:rPr lang="en-US" altLang="zh-CN" dirty="0" smtClean="0"/>
              <a:t>3</a:t>
            </a:r>
            <a:r>
              <a:rPr lang="en-US" altLang="zh-CN" dirty="0"/>
              <a:t>. How do you understand the mechanical properties of bone? Stiffness, strength?</a:t>
            </a:r>
          </a:p>
        </p:txBody>
      </p:sp>
      <p:sp>
        <p:nvSpPr>
          <p:cNvPr id="3" name="Footer Placeholder 2"/>
          <p:cNvSpPr>
            <a:spLocks noGrp="1"/>
          </p:cNvSpPr>
          <p:nvPr>
            <p:ph type="ftr" sz="quarter" idx="11"/>
          </p:nvPr>
        </p:nvSpPr>
        <p:spPr/>
        <p:txBody>
          <a:bodyPr/>
          <a:lstStyle/>
          <a:p>
            <a:r>
              <a:rPr lang="en-US" altLang="zh-CN" smtClean="0"/>
              <a:t>Qingdao No.2 High School</a:t>
            </a:r>
            <a:endParaRPr lang="en-US" altLang="zh-CN" dirty="0"/>
          </a:p>
        </p:txBody>
      </p:sp>
      <p:sp>
        <p:nvSpPr>
          <p:cNvPr id="4" name="Slide Number Placeholder 3"/>
          <p:cNvSpPr>
            <a:spLocks noGrp="1"/>
          </p:cNvSpPr>
          <p:nvPr>
            <p:ph type="sldNum" sz="quarter" idx="12"/>
          </p:nvPr>
        </p:nvSpPr>
        <p:spPr/>
        <p:txBody>
          <a:bodyPr/>
          <a:lstStyle/>
          <a:p>
            <a:fld id="{BD4A4703-0FC2-4EA4-917B-CD6E597DA5FE}" type="slidenum">
              <a:rPr lang="zh-CN" altLang="en-US" smtClean="0"/>
              <a:t>4</a:t>
            </a:fld>
            <a:endParaRPr lang="zh-CN" altLang="en-US"/>
          </a:p>
        </p:txBody>
      </p:sp>
      <p:sp>
        <p:nvSpPr>
          <p:cNvPr id="5" name="Title 4"/>
          <p:cNvSpPr>
            <a:spLocks noGrp="1"/>
          </p:cNvSpPr>
          <p:nvPr>
            <p:ph type="title"/>
          </p:nvPr>
        </p:nvSpPr>
        <p:spPr/>
        <p:txBody>
          <a:bodyPr>
            <a:normAutofit fontScale="90000"/>
          </a:bodyPr>
          <a:lstStyle/>
          <a:p>
            <a:r>
              <a:rPr lang="en-US" altLang="zh-CN" dirty="0" smtClean="0"/>
              <a:t>Discussion</a:t>
            </a:r>
            <a:endParaRPr lang="zh-CN" altLang="en-US" dirty="0"/>
          </a:p>
        </p:txBody>
      </p:sp>
    </p:spTree>
    <p:extLst>
      <p:ext uri="{BB962C8B-B14F-4D97-AF65-F5344CB8AC3E}">
        <p14:creationId xmlns:p14="http://schemas.microsoft.com/office/powerpoint/2010/main" val="2760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ltLang="zh-CN" smtClean="0"/>
              <a:t>Qingdao No.2 High School</a:t>
            </a:r>
            <a:endParaRPr lang="en-US" altLang="zh-CN" dirty="0"/>
          </a:p>
        </p:txBody>
      </p:sp>
      <p:sp>
        <p:nvSpPr>
          <p:cNvPr id="4" name="Slide Number Placeholder 3"/>
          <p:cNvSpPr>
            <a:spLocks noGrp="1"/>
          </p:cNvSpPr>
          <p:nvPr>
            <p:ph type="sldNum" sz="quarter" idx="12"/>
          </p:nvPr>
        </p:nvSpPr>
        <p:spPr/>
        <p:txBody>
          <a:bodyPr/>
          <a:lstStyle/>
          <a:p>
            <a:fld id="{BD4A4703-0FC2-4EA4-917B-CD6E597DA5FE}" type="slidenum">
              <a:rPr lang="zh-CN" altLang="en-US" smtClean="0"/>
              <a:t>5</a:t>
            </a:fld>
            <a:endParaRPr lang="zh-CN" alt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5109" y="1410654"/>
            <a:ext cx="4255452" cy="4255452"/>
          </a:xfrm>
          <a:prstGeom prst="rect">
            <a:avLst/>
          </a:prstGeom>
        </p:spPr>
      </p:pic>
      <p:sp>
        <p:nvSpPr>
          <p:cNvPr id="7" name="TextBox 6"/>
          <p:cNvSpPr txBox="1"/>
          <p:nvPr/>
        </p:nvSpPr>
        <p:spPr>
          <a:xfrm>
            <a:off x="5054600" y="2014885"/>
            <a:ext cx="6766560" cy="923330"/>
          </a:xfrm>
          <a:prstGeom prst="rect">
            <a:avLst/>
          </a:prstGeom>
          <a:noFill/>
        </p:spPr>
        <p:txBody>
          <a:bodyPr wrap="square" rtlCol="0">
            <a:spAutoFit/>
          </a:bodyPr>
          <a:lstStyle/>
          <a:p>
            <a:r>
              <a:rPr lang="en-US" altLang="zh-CN" dirty="0"/>
              <a:t>The </a:t>
            </a:r>
            <a:r>
              <a:rPr lang="en-US" altLang="zh-CN" dirty="0">
                <a:solidFill>
                  <a:srgbClr val="FF0000"/>
                </a:solidFill>
              </a:rPr>
              <a:t>stiffness</a:t>
            </a:r>
            <a:r>
              <a:rPr lang="en-US" altLang="zh-CN" dirty="0"/>
              <a:t> is estimated by calculating the Regression linear equation. </a:t>
            </a:r>
          </a:p>
          <a:p>
            <a:r>
              <a:rPr lang="en-US" altLang="zh-CN" dirty="0">
                <a:solidFill>
                  <a:srgbClr val="FF0000"/>
                </a:solidFill>
              </a:rPr>
              <a:t>The slope </a:t>
            </a:r>
            <a:r>
              <a:rPr lang="en-US" altLang="zh-CN" dirty="0"/>
              <a:t>can indicates the resistance to deformation.</a:t>
            </a:r>
            <a:endParaRPr lang="zh-CN" altLang="en-US" dirty="0"/>
          </a:p>
        </p:txBody>
      </p:sp>
      <p:sp>
        <p:nvSpPr>
          <p:cNvPr id="8" name="Rectangle 7">
            <a:extLst>
              <a:ext uri="{FF2B5EF4-FFF2-40B4-BE49-F238E27FC236}">
                <a16:creationId xmlns:a16="http://schemas.microsoft.com/office/drawing/2014/main" id="{52595837-E497-445C-96ED-DCA2E48AA611}"/>
              </a:ext>
            </a:extLst>
          </p:cNvPr>
          <p:cNvSpPr/>
          <p:nvPr/>
        </p:nvSpPr>
        <p:spPr>
          <a:xfrm>
            <a:off x="5054600" y="3262288"/>
            <a:ext cx="6299200" cy="923330"/>
          </a:xfrm>
          <a:prstGeom prst="rect">
            <a:avLst/>
          </a:prstGeom>
        </p:spPr>
        <p:txBody>
          <a:bodyPr wrap="square">
            <a:spAutoFit/>
          </a:bodyPr>
          <a:lstStyle/>
          <a:p>
            <a:r>
              <a:rPr lang="en-US" altLang="zh-CN" dirty="0">
                <a:solidFill>
                  <a:srgbClr val="FF0000"/>
                </a:solidFill>
              </a:rPr>
              <a:t>Strength</a:t>
            </a:r>
            <a:r>
              <a:rPr lang="en-US" altLang="zh-CN" dirty="0"/>
              <a:t> is estimated by calculating the area under the curve, which represents the amount of absorbed energy. </a:t>
            </a:r>
          </a:p>
        </p:txBody>
      </p:sp>
      <p:sp>
        <p:nvSpPr>
          <p:cNvPr id="9" name="TextBox 8"/>
          <p:cNvSpPr txBox="1"/>
          <p:nvPr/>
        </p:nvSpPr>
        <p:spPr>
          <a:xfrm>
            <a:off x="1046480" y="467853"/>
            <a:ext cx="9154160" cy="461665"/>
          </a:xfrm>
          <a:prstGeom prst="rect">
            <a:avLst/>
          </a:prstGeom>
          <a:noFill/>
        </p:spPr>
        <p:txBody>
          <a:bodyPr wrap="square" rtlCol="0">
            <a:spAutoFit/>
          </a:bodyPr>
          <a:lstStyle/>
          <a:p>
            <a:r>
              <a:rPr lang="en-US" altLang="zh-CN" sz="2400" dirty="0"/>
              <a:t>According to the definition of modulus and </a:t>
            </a:r>
            <a:r>
              <a:rPr lang="en-US" altLang="zh-CN" sz="2400" dirty="0">
                <a:solidFill>
                  <a:srgbClr val="FF0000"/>
                </a:solidFill>
              </a:rPr>
              <a:t>Hooke's </a:t>
            </a:r>
            <a:r>
              <a:rPr lang="en-US" altLang="zh-CN" sz="2400" dirty="0" smtClean="0">
                <a:solidFill>
                  <a:srgbClr val="FF0000"/>
                </a:solidFill>
              </a:rPr>
              <a:t>law</a:t>
            </a:r>
            <a:endParaRPr lang="zh-CN" altLang="en-US" sz="2400" dirty="0" smtClean="0"/>
          </a:p>
        </p:txBody>
      </p:sp>
    </p:spTree>
    <p:extLst>
      <p:ext uri="{BB962C8B-B14F-4D97-AF65-F5344CB8AC3E}">
        <p14:creationId xmlns:p14="http://schemas.microsoft.com/office/powerpoint/2010/main" val="158684986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wrap="none">
        <a:spAutoFit/>
      </a:bodyPr>
      <a:lstStyle>
        <a:defPPr>
          <a:defRPr sz="2400" i="1">
            <a:latin typeface="Cambria Math" panose="02040503050406030204" pitchFamily="18" charset="0"/>
          </a:defRPr>
        </a:defPPr>
      </a:lstStyle>
    </a:spDef>
    <a:txDef>
      <a:spPr>
        <a:noFill/>
      </a:spPr>
      <a:bodyPr wrap="square" rtlCol="0">
        <a:spAutoFit/>
      </a:bodyPr>
      <a:lstStyle>
        <a:defPPr>
          <a:defRPr sz="24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TotalTime>
  <Words>403</Words>
  <Application>Microsoft Office PowerPoint</Application>
  <PresentationFormat>宽屏</PresentationFormat>
  <Paragraphs>42</Paragraphs>
  <Slides>5</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Adobe 楷体 Std R</vt:lpstr>
      <vt:lpstr>Microsoft JhengHei Light</vt:lpstr>
      <vt:lpstr>等线</vt:lpstr>
      <vt:lpstr>宋体</vt:lpstr>
      <vt:lpstr>Arial</vt:lpstr>
      <vt:lpstr>Calibri</vt:lpstr>
      <vt:lpstr>Times New Roman</vt:lpstr>
      <vt:lpstr>Office 主题​​</vt:lpstr>
      <vt:lpstr>No.10</vt:lpstr>
      <vt:lpstr>Advantages</vt:lpstr>
      <vt:lpstr>Disadvantages</vt:lpstr>
      <vt:lpstr>Discussion</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Dave Wang</dc:creator>
  <cp:lastModifiedBy>yan shaoxuan</cp:lastModifiedBy>
  <cp:revision>295</cp:revision>
  <dcterms:created xsi:type="dcterms:W3CDTF">2017-01-20T15:51:00Z</dcterms:created>
  <dcterms:modified xsi:type="dcterms:W3CDTF">2019-08-23T06:53:13Z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2052-11.1.0.8612</vt:lpwstr>
  </property>
</Properties>
</file>