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9" r:id="rId3"/>
    <p:sldId id="301" r:id="rId4"/>
    <p:sldId id="258" r:id="rId5"/>
    <p:sldId id="269" r:id="rId6"/>
    <p:sldId id="259" r:id="rId7"/>
    <p:sldId id="272" r:id="rId8"/>
    <p:sldId id="261" r:id="rId9"/>
    <p:sldId id="260" r:id="rId10"/>
    <p:sldId id="266" r:id="rId11"/>
    <p:sldId id="265" r:id="rId12"/>
    <p:sldId id="262" r:id="rId13"/>
    <p:sldId id="273" r:id="rId14"/>
    <p:sldId id="276" r:id="rId15"/>
    <p:sldId id="274" r:id="rId16"/>
    <p:sldId id="275" r:id="rId17"/>
    <p:sldId id="277" r:id="rId18"/>
    <p:sldId id="288" r:id="rId19"/>
    <p:sldId id="278" r:id="rId20"/>
    <p:sldId id="289" r:id="rId21"/>
    <p:sldId id="290" r:id="rId22"/>
    <p:sldId id="291" r:id="rId23"/>
    <p:sldId id="294" r:id="rId24"/>
    <p:sldId id="284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92" r:id="rId33"/>
    <p:sldId id="297" r:id="rId34"/>
    <p:sldId id="293" r:id="rId35"/>
    <p:sldId id="298" r:id="rId36"/>
    <p:sldId id="286" r:id="rId37"/>
    <p:sldId id="295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07" autoAdjust="0"/>
  </p:normalViewPr>
  <p:slideViewPr>
    <p:cSldViewPr snapToGrid="0">
      <p:cViewPr varScale="1">
        <p:scale>
          <a:sx n="63" d="100"/>
          <a:sy n="63" d="100"/>
        </p:scale>
        <p:origin x="73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Desktop\&#1050;&#1042;&#105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Лист6!$A$2:$D$2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C-48E0-961F-BC3C95BB74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329472"/>
        <c:axId val="144862592"/>
      </c:barChart>
      <c:catAx>
        <c:axId val="13432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 completed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862592"/>
        <c:crosses val="autoZero"/>
        <c:auto val="1"/>
        <c:lblAlgn val="ctr"/>
        <c:lblOffset val="100"/>
        <c:noMultiLvlLbl val="0"/>
      </c:catAx>
      <c:valAx>
        <c:axId val="14486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people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32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Лист9!$A$1:$E$1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Лист9!$A$2:$E$2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9-4381-B509-9E2903B978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718528"/>
        <c:axId val="131814912"/>
      </c:barChart>
      <c:catAx>
        <c:axId val="1317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Пройденный уровень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14912"/>
        <c:crosses val="autoZero"/>
        <c:auto val="1"/>
        <c:lblAlgn val="ctr"/>
        <c:lblOffset val="100"/>
        <c:noMultiLvlLbl val="0"/>
      </c:catAx>
      <c:valAx>
        <c:axId val="13181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7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Лист10!$A$1:$D$1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Лист10!$A$2:$D$2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E-428D-AB01-D77318632A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848064"/>
        <c:axId val="131850240"/>
      </c:barChart>
      <c:catAx>
        <c:axId val="131848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 completed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50240"/>
        <c:crosses val="autoZero"/>
        <c:auto val="1"/>
        <c:lblAlgn val="ctr"/>
        <c:lblOffset val="100"/>
        <c:noMultiLvlLbl val="0"/>
      </c:catAx>
      <c:valAx>
        <c:axId val="13185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/>
                  <a:t>Number of participants</a:t>
                </a:r>
                <a:endParaRPr lang="ru-RU" sz="1800" b="0" i="0" baseline="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Лист12!$A$1:$E$1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Лист12!$A$2:$E$2</c:f>
              <c:numCache>
                <c:formatCode>General</c:formatCode>
                <c:ptCount val="5"/>
                <c:pt idx="0">
                  <c:v>21</c:v>
                </c:pt>
                <c:pt idx="1">
                  <c:v>22</c:v>
                </c:pt>
                <c:pt idx="2">
                  <c:v>101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9-471B-AC3F-E2D7FB0A0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903872"/>
        <c:axId val="131905792"/>
      </c:barChart>
      <c:catAx>
        <c:axId val="131903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 completed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415539769485336"/>
              <c:y val="0.91548967620862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05792"/>
        <c:crosses val="autoZero"/>
        <c:auto val="1"/>
        <c:lblAlgn val="ctr"/>
        <c:lblOffset val="100"/>
        <c:noMultiLvlLbl val="0"/>
      </c:catAx>
      <c:valAx>
        <c:axId val="1319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0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Лист13!$A$1:$D$1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Лист13!$A$2:$D$2</c:f>
              <c:numCache>
                <c:formatCode>General</c:formatCode>
                <c:ptCount val="4"/>
                <c:pt idx="0">
                  <c:v>21</c:v>
                </c:pt>
                <c:pt idx="1">
                  <c:v>19</c:v>
                </c:pt>
                <c:pt idx="2">
                  <c:v>96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8-4A42-BDEF-3AF8F8180A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142592"/>
        <c:axId val="134161152"/>
      </c:barChart>
      <c:catAx>
        <c:axId val="13414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 completed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61152"/>
        <c:crosses val="autoZero"/>
        <c:auto val="1"/>
        <c:lblAlgn val="ctr"/>
        <c:lblOffset val="100"/>
        <c:noMultiLvlLbl val="0"/>
      </c:catAx>
      <c:valAx>
        <c:axId val="1341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14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Лист7!$A$1:$E$1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Лист7!$A$2:$E$2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B-483C-8F5F-097EB85526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847232"/>
        <c:axId val="174904064"/>
      </c:barChart>
      <c:catAx>
        <c:axId val="16684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complited</a:t>
                </a:r>
                <a:r>
                  <a:rPr lang="en-US" baseline="0" dirty="0"/>
                  <a:t> 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04064"/>
        <c:crosses val="autoZero"/>
        <c:auto val="1"/>
        <c:lblAlgn val="ctr"/>
        <c:lblOffset val="100"/>
        <c:noMultiLvlLbl val="0"/>
      </c:catAx>
      <c:valAx>
        <c:axId val="17490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Number of people</a:t>
                </a:r>
                <a:endParaRPr lang="ru-RU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4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Лист8!$A$2:$D$2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8-4905-B6ED-711AB3820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466560"/>
        <c:axId val="115577600"/>
      </c:barChart>
      <c:catAx>
        <c:axId val="176466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Пройденный уровень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577600"/>
        <c:crosses val="autoZero"/>
        <c:auto val="1"/>
        <c:lblAlgn val="ctr"/>
        <c:lblOffset val="100"/>
        <c:noMultiLvlLbl val="0"/>
      </c:catAx>
      <c:valAx>
        <c:axId val="11557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46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Лист14!$A$1:$D$1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Лист14!$A$2:$D$2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8-4C8A-895F-1CB5B354F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634944"/>
        <c:axId val="115636864"/>
      </c:barChart>
      <c:catAx>
        <c:axId val="11563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Пройденный уровень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636864"/>
        <c:crosses val="autoZero"/>
        <c:auto val="1"/>
        <c:lblAlgn val="ctr"/>
        <c:lblOffset val="100"/>
        <c:noMultiLvlLbl val="0"/>
      </c:catAx>
      <c:valAx>
        <c:axId val="11563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63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Лист2!$A$2:$D$2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40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B-472D-AB34-0E95BD84B5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702784"/>
        <c:axId val="115709056"/>
      </c:barChart>
      <c:catAx>
        <c:axId val="115702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Level completed</a:t>
                </a:r>
                <a:endParaRPr lang="ru-RU" sz="1400" baseline="0" dirty="0"/>
              </a:p>
            </c:rich>
          </c:tx>
          <c:layout>
            <c:manualLayout>
              <c:xMode val="edge"/>
              <c:yMode val="edge"/>
              <c:x val="0.44528890410437827"/>
              <c:y val="0.926717216562211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09056"/>
        <c:crosses val="autoZero"/>
        <c:auto val="1"/>
        <c:lblAlgn val="ctr"/>
        <c:lblOffset val="100"/>
        <c:noMultiLvlLbl val="0"/>
      </c:catAx>
      <c:valAx>
        <c:axId val="11570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Number of participants</a:t>
                </a:r>
                <a:endParaRPr lang="ru-RU" sz="14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53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2-4F24-B4E6-FC9EA69BD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209856"/>
        <c:axId val="129211776"/>
      </c:barChart>
      <c:catAx>
        <c:axId val="12920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Level completed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0.4282417551066986"/>
              <c:y val="0.914328068322632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211776"/>
        <c:crosses val="autoZero"/>
        <c:auto val="1"/>
        <c:lblAlgn val="ctr"/>
        <c:lblOffset val="100"/>
        <c:noMultiLvlLbl val="0"/>
      </c:catAx>
      <c:valAx>
        <c:axId val="12921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participants</a:t>
                </a:r>
                <a:endParaRPr lang="ru-RU" sz="1800" dirty="0"/>
              </a:p>
            </c:rich>
          </c:tx>
          <c:layout>
            <c:manualLayout>
              <c:xMode val="edge"/>
              <c:yMode val="edge"/>
              <c:x val="1.4492753623188406E-2"/>
              <c:y val="0.28164362368228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2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Лист3!$A$1:$E$1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Лист3!$A$2:$E$2</c:f>
              <c:numCache>
                <c:formatCode>General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58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3-4DFD-87DD-6CE3B355DA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620864"/>
        <c:axId val="131622784"/>
      </c:barChart>
      <c:catAx>
        <c:axId val="131620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aseline="0"/>
                  <a:t>Пройденный уровень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22784"/>
        <c:crosses val="autoZero"/>
        <c:auto val="1"/>
        <c:lblAlgn val="ctr"/>
        <c:lblOffset val="100"/>
        <c:noMultiLvlLbl val="0"/>
      </c:catAx>
      <c:valAx>
        <c:axId val="13162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aseline="0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Лист4!$A$2:$D$2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4E9B-87E4-D30860DE87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643648"/>
        <c:axId val="131666304"/>
      </c:barChart>
      <c:catAx>
        <c:axId val="131643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aseline="0"/>
                  <a:t>Пройденный уровень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66304"/>
        <c:crosses val="autoZero"/>
        <c:auto val="1"/>
        <c:lblAlgn val="ctr"/>
        <c:lblOffset val="100"/>
        <c:noMultiLvlLbl val="0"/>
      </c:catAx>
      <c:valAx>
        <c:axId val="1316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aseline="0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Лист5!$A$1:$D$1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Лист5!$A$2:$D$2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2-4772-A48E-5EC9B2A04E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729152"/>
        <c:axId val="115731072"/>
      </c:barChart>
      <c:catAx>
        <c:axId val="11572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Level completed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5086538095781503"/>
              <c:y val="0.92329309142838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31072"/>
        <c:crosses val="autoZero"/>
        <c:auto val="1"/>
        <c:lblAlgn val="ctr"/>
        <c:lblOffset val="100"/>
        <c:noMultiLvlLbl val="0"/>
      </c:catAx>
      <c:valAx>
        <c:axId val="11573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72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2BD6-BFF4-4E5C-A5EC-6053EB980A01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C5C5-49EA-49EF-8442-ABE47AA4A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C5C5-49EA-49EF-8442-ABE47AA4AD3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4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C5C5-49EA-49EF-8442-ABE47AA4AD3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4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3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0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7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1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9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AC5B-7CEE-4ED5-B200-01FBC07C49F4}" type="datetimeFigureOut">
              <a:rPr lang="ru-RU" smtClean="0"/>
              <a:pPr/>
              <a:t>18.08.2019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5A46-9A83-4264-98B9-E9BA34C2E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3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hanneldistribution.nl/content/images/thumbs/003/0032100_united-entertainment_brain-design-wall-clock-with-moving-gears_8718274548112_8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9564" cy="30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562" y="1610736"/>
            <a:ext cx="9144000" cy="2387600"/>
          </a:xfrm>
        </p:spPr>
        <p:txBody>
          <a:bodyPr/>
          <a:lstStyle/>
          <a:p>
            <a:r>
              <a:rPr lang="en-US" dirty="0"/>
              <a:t>Problem </a:t>
            </a:r>
            <a:r>
              <a:rPr lang="ru-RU" dirty="0"/>
              <a:t>№16</a:t>
            </a:r>
            <a:br>
              <a:rPr lang="ru-RU" dirty="0"/>
            </a:br>
            <a:r>
              <a:rPr lang="ru-RU" dirty="0"/>
              <a:t>«</a:t>
            </a:r>
            <a:r>
              <a:rPr lang="en-US" dirty="0"/>
              <a:t>Short-term memory</a:t>
            </a:r>
            <a:r>
              <a:rPr lang="ru-RU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7345" y="4391892"/>
            <a:ext cx="6414655" cy="1575954"/>
          </a:xfrm>
        </p:spPr>
        <p:txBody>
          <a:bodyPr>
            <a:normAutofit/>
          </a:bodyPr>
          <a:lstStyle/>
          <a:p>
            <a:r>
              <a:rPr lang="en-US" dirty="0"/>
              <a:t>Speaker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en-US" dirty="0" err="1"/>
              <a:t>Laletina</a:t>
            </a:r>
            <a:r>
              <a:rPr lang="en-US" dirty="0"/>
              <a:t> Evgenia</a:t>
            </a:r>
            <a:r>
              <a:rPr lang="ru-RU" dirty="0"/>
              <a:t>;</a:t>
            </a:r>
          </a:p>
          <a:p>
            <a:r>
              <a:rPr lang="en-US" dirty="0"/>
              <a:t>Team</a:t>
            </a:r>
            <a:r>
              <a:rPr lang="ru-RU" dirty="0"/>
              <a:t>: 13 </a:t>
            </a:r>
            <a:r>
              <a:rPr lang="en-US" dirty="0"/>
              <a:t>element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30235" y="129598"/>
            <a:ext cx="6414655" cy="108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ТЮЕ 2019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30235" y="6314209"/>
            <a:ext cx="6414655" cy="108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Voronezh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03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part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440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 the amount of short-term memory: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9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studying the research of scientists, we learned that both the capacity of short-term memory  and the time of memorization are very different.</a:t>
            </a:r>
          </a:p>
          <a:p>
            <a:pPr marL="0" indent="0">
              <a:buNone/>
            </a:pPr>
            <a:r>
              <a:rPr lang="en-US" dirty="0"/>
              <a:t>The test contains 10 levels, representing a set of pictures, the number of which is gradually increasing and a checklist by which we can draw a conclusion about the capacity of short-term memory.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22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951" y="-200680"/>
            <a:ext cx="10515600" cy="1325563"/>
          </a:xfrm>
        </p:spPr>
        <p:txBody>
          <a:bodyPr/>
          <a:lstStyle/>
          <a:p>
            <a:r>
              <a:rPr lang="en-US" dirty="0"/>
              <a:t>Examples of pictures for testing</a:t>
            </a:r>
            <a:r>
              <a:rPr lang="ru-RU" dirty="0"/>
              <a:t>:</a:t>
            </a:r>
          </a:p>
        </p:txBody>
      </p:sp>
      <p:pic>
        <p:nvPicPr>
          <p:cNvPr id="6" name="Picture 2" descr="http://skrinshoter.ru/i/290419/2KRASE8O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8"/>
          <a:stretch/>
        </p:blipFill>
        <p:spPr bwMode="auto">
          <a:xfrm>
            <a:off x="0" y="1496349"/>
            <a:ext cx="3542713" cy="11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krinshoter.ru/i/290419/xljBBe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1"/>
          <a:stretch/>
        </p:blipFill>
        <p:spPr bwMode="auto">
          <a:xfrm>
            <a:off x="5338762" y="1260485"/>
            <a:ext cx="6892143" cy="13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krinshoter.ru/i/290419/1ag43fU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/>
          <a:stretch/>
        </p:blipFill>
        <p:spPr bwMode="auto">
          <a:xfrm>
            <a:off x="0" y="3080021"/>
            <a:ext cx="9001125" cy="114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krinshoter.ru/i/290419/irhQ8kh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0" t="7282" r="-3247"/>
          <a:stretch/>
        </p:blipFill>
        <p:spPr bwMode="auto">
          <a:xfrm>
            <a:off x="0" y="4618272"/>
            <a:ext cx="12588240" cy="187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502" y="2464468"/>
            <a:ext cx="13260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/>
              <a:t>1 </a:t>
            </a:r>
            <a:r>
              <a:rPr lang="en-US" sz="3400" dirty="0"/>
              <a:t>level</a:t>
            </a:r>
            <a:endParaRPr lang="ru-RU" sz="3400" dirty="0"/>
          </a:p>
        </p:txBody>
      </p:sp>
      <p:sp>
        <p:nvSpPr>
          <p:cNvPr id="14" name="TextBox 13"/>
          <p:cNvSpPr txBox="1"/>
          <p:nvPr/>
        </p:nvSpPr>
        <p:spPr>
          <a:xfrm>
            <a:off x="8456374" y="2328865"/>
            <a:ext cx="13260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/>
              <a:t>3 </a:t>
            </a:r>
            <a:r>
              <a:rPr lang="en-US" sz="3400" dirty="0"/>
              <a:t>level</a:t>
            </a:r>
            <a:endParaRPr lang="ru-RU" sz="3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2209" y="6228961"/>
            <a:ext cx="15472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/>
              <a:t>10 </a:t>
            </a:r>
            <a:r>
              <a:rPr lang="en-US" sz="3400" dirty="0"/>
              <a:t>level</a:t>
            </a:r>
            <a:endParaRPr lang="ru-RU" sz="3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0502" y="4029737"/>
            <a:ext cx="13260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dirty="0"/>
              <a:t>5</a:t>
            </a:r>
            <a:r>
              <a:rPr lang="en-US" sz="3400" dirty="0"/>
              <a:t> level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1783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5639"/>
          </a:xfrm>
        </p:spPr>
        <p:txBody>
          <a:bodyPr/>
          <a:lstStyle/>
          <a:p>
            <a:pPr algn="ctr"/>
            <a:r>
              <a:rPr lang="en-US" dirty="0"/>
              <a:t>Checklist</a:t>
            </a:r>
            <a:r>
              <a:rPr lang="ru-RU" dirty="0"/>
              <a:t>:</a:t>
            </a:r>
          </a:p>
        </p:txBody>
      </p:sp>
      <p:pic>
        <p:nvPicPr>
          <p:cNvPr id="4" name="Picture 2" descr="http://skrinshoter.ru/i/290419/HwF8dER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13" y="895639"/>
            <a:ext cx="6208973" cy="57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1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8" y="-2029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Answer Forms</a:t>
            </a:r>
            <a:r>
              <a:rPr lang="ru-RU" dirty="0"/>
              <a:t>:</a:t>
            </a:r>
          </a:p>
        </p:txBody>
      </p:sp>
      <p:pic>
        <p:nvPicPr>
          <p:cNvPr id="9218" name="Picture 2" descr="http://skrinshoter.ru/i/020519/hDlyu8x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775855"/>
            <a:ext cx="4522795" cy="60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krinshoter.ru/i/020519/6GzDkx9B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r="5276" b="5215"/>
          <a:stretch/>
        </p:blipFill>
        <p:spPr bwMode="auto">
          <a:xfrm>
            <a:off x="5971308" y="892833"/>
            <a:ext cx="4932219" cy="59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0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946"/>
            <a:ext cx="10515600" cy="1297420"/>
          </a:xfrm>
        </p:spPr>
        <p:txBody>
          <a:bodyPr/>
          <a:lstStyle/>
          <a:p>
            <a:pPr algn="ctr"/>
            <a:r>
              <a:rPr lang="en-US" dirty="0"/>
              <a:t>Research methodology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26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Subject groups were asked to undergo testing.</a:t>
            </a:r>
          </a:p>
          <a:p>
            <a:pPr marL="0" indent="0">
              <a:buNone/>
            </a:pPr>
            <a:r>
              <a:rPr lang="en-US" dirty="0"/>
              <a:t>Participants of the experiment were asked to look at the pictures during some period of time, and then at the checklists</a:t>
            </a:r>
          </a:p>
          <a:p>
            <a:pPr marL="0" indent="0">
              <a:buNone/>
            </a:pPr>
            <a:r>
              <a:rPr lang="en-US" dirty="0"/>
              <a:t>After each level, the participants noted the number of memorized figures in the special checklist and called them.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8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55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investigated parameters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6509"/>
            <a:ext cx="10515600" cy="4807526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Time of exposure to pictures on participants (15, 30, 45 and 60 sec.)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Age of participants (10-11, 13-14, 16-17, 22-23, 45-50 years)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Gender of participants (to build statistics, both participants of the same age and all participants of different ages who were tested for 30 seconds were taken)</a:t>
            </a: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4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114621"/>
            <a:ext cx="10515600" cy="1122652"/>
          </a:xfrm>
        </p:spPr>
        <p:txBody>
          <a:bodyPr/>
          <a:lstStyle/>
          <a:p>
            <a:pPr algn="ctr"/>
            <a:r>
              <a:rPr lang="en-US" dirty="0"/>
              <a:t>Results</a:t>
            </a:r>
            <a:r>
              <a:rPr lang="ru-RU" dirty="0"/>
              <a:t>:</a:t>
            </a:r>
          </a:p>
        </p:txBody>
      </p:sp>
      <p:pic>
        <p:nvPicPr>
          <p:cNvPr id="4" name="Picture 2" descr="https://pp.userapi.com/c855216/v855216771/3518b/dx5kOdfQTN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5797" r="1885" b="3888"/>
          <a:stretch/>
        </p:blipFill>
        <p:spPr bwMode="auto">
          <a:xfrm>
            <a:off x="637311" y="1046700"/>
            <a:ext cx="10654144" cy="581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1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 of the dependence of short-term memory volumes on exposure time by pictures.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4857" y="3906838"/>
            <a:ext cx="6995886" cy="926419"/>
          </a:xfrm>
        </p:spPr>
        <p:txBody>
          <a:bodyPr/>
          <a:lstStyle/>
          <a:p>
            <a:r>
              <a:rPr lang="en-US" dirty="0"/>
              <a:t>Age: 13-14 years old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9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14" y="0"/>
            <a:ext cx="110490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Influence of exposure time on Short-term memory, 15 sec, 20 people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534948"/>
              </p:ext>
            </p:extLst>
          </p:nvPr>
        </p:nvGraphicFramePr>
        <p:xfrm>
          <a:off x="954314" y="1219200"/>
          <a:ext cx="105156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20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5C3A2-8478-4301-AE59-A15B24C7E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09" y="1269207"/>
            <a:ext cx="5157787" cy="82391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task</a:t>
            </a:r>
            <a:r>
              <a:rPr lang="ru-RU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: 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40353-6799-45F4-B434-7B1386088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0" y="2093119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capacity and duration of a human’s short-term memory? Suggest an experimental study to evaluate short-term memory and factors that may have important influence.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C438B-9469-45E1-8A27-EF7D2EE41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Our task condition</a:t>
            </a:r>
            <a:r>
              <a:rPr lang="ru-RU" sz="4400" dirty="0">
                <a:latin typeface="+mj-lt"/>
              </a:rPr>
              <a:t>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D91E7-AA86-4282-B747-214806D96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3119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conduct a study on the size and duration of short-term memory and by conducting short-term tests on groups of participants of different age and gender. 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E87FCC-CADC-4AD6-A2DA-5A7DABD68358}"/>
              </a:ext>
            </a:extLst>
          </p:cNvPr>
          <p:cNvSpPr txBox="1">
            <a:spLocks/>
          </p:cNvSpPr>
          <p:nvPr/>
        </p:nvSpPr>
        <p:spPr>
          <a:xfrm>
            <a:off x="6172200" y="1360647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8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01" y="-75036"/>
            <a:ext cx="110490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Effect of exposure time on Short-term memory, 30 sec, 20 people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640191"/>
              </p:ext>
            </p:extLst>
          </p:nvPr>
        </p:nvGraphicFramePr>
        <p:xfrm>
          <a:off x="687614" y="1088570"/>
          <a:ext cx="10515600" cy="55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92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3868"/>
            <a:ext cx="110490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The influence of exposure time on short-term memory, 45 sec, 20 people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898055"/>
              </p:ext>
            </p:extLst>
          </p:nvPr>
        </p:nvGraphicFramePr>
        <p:xfrm>
          <a:off x="838200" y="1429432"/>
          <a:ext cx="10515600" cy="518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978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3868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The influence of exposure time on KVP, 60 seconds, 20 people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720950"/>
              </p:ext>
            </p:extLst>
          </p:nvPr>
        </p:nvGraphicFramePr>
        <p:xfrm>
          <a:off x="838200" y="1117600"/>
          <a:ext cx="10515600" cy="557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798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1743" y="107951"/>
            <a:ext cx="10515600" cy="1013732"/>
          </a:xfrm>
        </p:spPr>
        <p:txBody>
          <a:bodyPr/>
          <a:lstStyle/>
          <a:p>
            <a:pPr algn="ctr"/>
            <a:r>
              <a:rPr lang="en-US" dirty="0"/>
              <a:t>Research results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6133063"/>
              </p:ext>
            </p:extLst>
          </p:nvPr>
        </p:nvGraphicFramePr>
        <p:xfrm>
          <a:off x="1986644" y="1121683"/>
          <a:ext cx="8723083" cy="265811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87552">
                  <a:extLst>
                    <a:ext uri="{9D8B030D-6E8A-4147-A177-3AD203B41FA5}">
                      <a16:colId xmlns:a16="http://schemas.microsoft.com/office/drawing/2014/main" val="1150494983"/>
                    </a:ext>
                  </a:extLst>
                </a:gridCol>
                <a:gridCol w="1113404">
                  <a:extLst>
                    <a:ext uri="{9D8B030D-6E8A-4147-A177-3AD203B41FA5}">
                      <a16:colId xmlns:a16="http://schemas.microsoft.com/office/drawing/2014/main" val="2588721717"/>
                    </a:ext>
                  </a:extLst>
                </a:gridCol>
                <a:gridCol w="1174413">
                  <a:extLst>
                    <a:ext uri="{9D8B030D-6E8A-4147-A177-3AD203B41FA5}">
                      <a16:colId xmlns:a16="http://schemas.microsoft.com/office/drawing/2014/main" val="1614854078"/>
                    </a:ext>
                  </a:extLst>
                </a:gridCol>
                <a:gridCol w="1155168">
                  <a:extLst>
                    <a:ext uri="{9D8B030D-6E8A-4147-A177-3AD203B41FA5}">
                      <a16:colId xmlns:a16="http://schemas.microsoft.com/office/drawing/2014/main" val="3717085517"/>
                    </a:ext>
                  </a:extLst>
                </a:gridCol>
                <a:gridCol w="1113402">
                  <a:extLst>
                    <a:ext uri="{9D8B030D-6E8A-4147-A177-3AD203B41FA5}">
                      <a16:colId xmlns:a16="http://schemas.microsoft.com/office/drawing/2014/main" val="4170115900"/>
                    </a:ext>
                  </a:extLst>
                </a:gridCol>
                <a:gridCol w="1079144">
                  <a:extLst>
                    <a:ext uri="{9D8B030D-6E8A-4147-A177-3AD203B41FA5}">
                      <a16:colId xmlns:a16="http://schemas.microsoft.com/office/drawing/2014/main" val="4024132351"/>
                    </a:ext>
                  </a:extLst>
                </a:gridCol>
              </a:tblGrid>
              <a:tr h="74135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ru-RU" dirty="0"/>
                        <a:t>/ </a:t>
                      </a:r>
                      <a:r>
                        <a:rPr lang="en-US" dirty="0"/>
                        <a:t>Level completed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603803"/>
                  </a:ext>
                </a:extLst>
              </a:tr>
              <a:tr h="479188">
                <a:tc>
                  <a:txBody>
                    <a:bodyPr/>
                    <a:lstStyle/>
                    <a:p>
                      <a:r>
                        <a:rPr lang="ru-RU" dirty="0"/>
                        <a:t>15 </a:t>
                      </a:r>
                      <a:r>
                        <a:rPr lang="en-US" dirty="0"/>
                        <a:t>sec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804541"/>
                  </a:ext>
                </a:extLst>
              </a:tr>
              <a:tr h="479188">
                <a:tc>
                  <a:txBody>
                    <a:bodyPr/>
                    <a:lstStyle/>
                    <a:p>
                      <a:r>
                        <a:rPr lang="ru-RU" dirty="0"/>
                        <a:t>30 </a:t>
                      </a:r>
                      <a:r>
                        <a:rPr lang="en-US" dirty="0"/>
                        <a:t>sec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623190"/>
                  </a:ext>
                </a:extLst>
              </a:tr>
              <a:tr h="479188">
                <a:tc>
                  <a:txBody>
                    <a:bodyPr/>
                    <a:lstStyle/>
                    <a:p>
                      <a:r>
                        <a:rPr lang="ru-RU" dirty="0"/>
                        <a:t>45 </a:t>
                      </a:r>
                      <a:r>
                        <a:rPr lang="en-US" dirty="0"/>
                        <a:t>sec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50784"/>
                  </a:ext>
                </a:extLst>
              </a:tr>
              <a:tr h="479188">
                <a:tc>
                  <a:txBody>
                    <a:bodyPr/>
                    <a:lstStyle/>
                    <a:p>
                      <a:r>
                        <a:rPr lang="ru-RU" dirty="0"/>
                        <a:t>60 </a:t>
                      </a:r>
                      <a:r>
                        <a:rPr lang="en-US" dirty="0"/>
                        <a:t>sec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175774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81743" y="4281714"/>
            <a:ext cx="10932886" cy="2258106"/>
          </a:xfrm>
        </p:spPr>
        <p:txBody>
          <a:bodyPr>
            <a:normAutofit/>
          </a:bodyPr>
          <a:lstStyle/>
          <a:p>
            <a:r>
              <a:rPr lang="en-US" dirty="0"/>
              <a:t>With an increase in exposure time, the efficiency of</a:t>
            </a:r>
            <a:r>
              <a:rPr lang="ru-RU" dirty="0"/>
              <a:t> </a:t>
            </a:r>
            <a:r>
              <a:rPr lang="en-US" dirty="0"/>
              <a:t>short term memory  decreases</a:t>
            </a:r>
          </a:p>
          <a:p>
            <a:r>
              <a:rPr lang="en-US" dirty="0"/>
              <a:t>Time shorter than 30 seconds is not enough to record memorized objects.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559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901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of the dependence of the capacity of short-term memory on age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41371" y="3877810"/>
            <a:ext cx="6995886" cy="926419"/>
          </a:xfrm>
        </p:spPr>
        <p:txBody>
          <a:bodyPr/>
          <a:lstStyle/>
          <a:p>
            <a:r>
              <a:rPr lang="en-US" dirty="0"/>
              <a:t>Exposure Time: 30 sec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2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14436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Dependence on age, 10-11 years, 60 people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19029"/>
              </p:ext>
            </p:extLst>
          </p:nvPr>
        </p:nvGraphicFramePr>
        <p:xfrm>
          <a:off x="838200" y="1144362"/>
          <a:ext cx="10515600" cy="556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83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Dependence on age, 13-14 years, 80 people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198940"/>
              </p:ext>
            </p:extLst>
          </p:nvPr>
        </p:nvGraphicFramePr>
        <p:xfrm>
          <a:off x="838200" y="1509486"/>
          <a:ext cx="10515600" cy="5036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303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Dependence on age, 16-17 years, 90 people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17615"/>
              </p:ext>
            </p:extLst>
          </p:nvPr>
        </p:nvGraphicFramePr>
        <p:xfrm>
          <a:off x="838200" y="1480457"/>
          <a:ext cx="10515600" cy="50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456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Dependence on age, 22-23 years, 47 people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549525"/>
              </p:ext>
            </p:extLst>
          </p:nvPr>
        </p:nvGraphicFramePr>
        <p:xfrm>
          <a:off x="838200" y="1393371"/>
          <a:ext cx="10515600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16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7412"/>
            <a:ext cx="10515600" cy="112984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Dependence on age, 45-50 years, 28 people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179850"/>
              </p:ext>
            </p:extLst>
          </p:nvPr>
        </p:nvGraphicFramePr>
        <p:xfrm>
          <a:off x="778239" y="927486"/>
          <a:ext cx="10515600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106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526E-7126-4023-BB1E-478869CC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41"/>
            <a:ext cx="10515600" cy="3163888"/>
          </a:xfrm>
        </p:spPr>
        <p:txBody>
          <a:bodyPr>
            <a:normAutofit/>
          </a:bodyPr>
          <a:lstStyle/>
          <a:p>
            <a:r>
              <a:rPr lang="en-US" dirty="0"/>
              <a:t>Goal: </a:t>
            </a:r>
            <a:r>
              <a:rPr lang="en-US" sz="2800" dirty="0">
                <a:latin typeface="+mn-lt"/>
                <a:ea typeface="+mn-ea"/>
                <a:cs typeface="+mn-cs"/>
              </a:rPr>
              <a:t>Identify how short-term memory depends on various factors.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br>
              <a:rPr lang="en-US" dirty="0"/>
            </a:br>
            <a:r>
              <a:rPr lang="en-US" dirty="0"/>
              <a:t>Tasks</a:t>
            </a:r>
            <a:r>
              <a:rPr lang="ru-RU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36DC-5E6A-463F-A86A-BEA0D0A0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892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Describe what memory is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what short-term memory 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difference between short-term and long-term memory.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what Miller’s number is.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Describe the duration of short-term memory.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factors which influence on short-term memory by conducting short-term tests on groups of participants of different age and gender.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936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Research results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4398474"/>
              </p:ext>
            </p:extLst>
          </p:nvPr>
        </p:nvGraphicFramePr>
        <p:xfrm>
          <a:off x="838200" y="1099911"/>
          <a:ext cx="10515600" cy="261211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83405">
                  <a:extLst>
                    <a:ext uri="{9D8B030D-6E8A-4147-A177-3AD203B41FA5}">
                      <a16:colId xmlns:a16="http://schemas.microsoft.com/office/drawing/2014/main" val="3409865928"/>
                    </a:ext>
                  </a:extLst>
                </a:gridCol>
                <a:gridCol w="1421795">
                  <a:extLst>
                    <a:ext uri="{9D8B030D-6E8A-4147-A177-3AD203B41FA5}">
                      <a16:colId xmlns:a16="http://schemas.microsoft.com/office/drawing/2014/main" val="333357003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7304304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45849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391039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36519193"/>
                    </a:ext>
                  </a:extLst>
                </a:gridCol>
              </a:tblGrid>
              <a:tr h="7579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/ Level Completed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244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66,67%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9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16,25%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66,25%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6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6,25%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8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17,02%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68,08%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8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40-45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17,86%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10,71%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67,86%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05387"/>
                  </a:ext>
                </a:extLst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8200" y="4209143"/>
            <a:ext cx="11005457" cy="2648857"/>
          </a:xfrm>
        </p:spPr>
        <p:txBody>
          <a:bodyPr>
            <a:normAutofit/>
          </a:bodyPr>
          <a:lstStyle/>
          <a:p>
            <a:r>
              <a:rPr lang="en-US" dirty="0"/>
              <a:t>Our statistics show that in mixed by sex groups and at the same time allotted for memorizing pictures, the differences in the volume of short-term memory for subjects of different ages are insignificant</a:t>
            </a:r>
            <a:r>
              <a:rPr lang="ru-RU" dirty="0"/>
              <a:t>.</a:t>
            </a:r>
          </a:p>
          <a:p>
            <a:r>
              <a:rPr lang="en-US" dirty="0"/>
              <a:t>A slight increase in KVP is observed in the group of 16-17 years. We believe that this is due to increased loads at school, since the number of memorized objects is directly related to the "training" of memory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469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study of the dependence of the volume of Short-term memory  on the floor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41371" y="3877810"/>
            <a:ext cx="6995886" cy="926419"/>
          </a:xfrm>
        </p:spPr>
        <p:txBody>
          <a:bodyPr/>
          <a:lstStyle/>
          <a:p>
            <a:r>
              <a:rPr lang="en-US" dirty="0"/>
              <a:t>Time</a:t>
            </a:r>
            <a:r>
              <a:rPr lang="ru-RU" dirty="0"/>
              <a:t>:</a:t>
            </a:r>
            <a:r>
              <a:rPr lang="en-US" dirty="0"/>
              <a:t> 30 sec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72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32897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Influence of gender on KVP, 30 sec, 20 people, 16-17 years female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02028"/>
              </p:ext>
            </p:extLst>
          </p:nvPr>
        </p:nvGraphicFramePr>
        <p:xfrm>
          <a:off x="838200" y="1458460"/>
          <a:ext cx="10515600" cy="52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32897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Influence of gender on  30 sec, 20 people, 16-17 years </a:t>
            </a:r>
            <a:br>
              <a:rPr lang="ru-RU" sz="3600" dirty="0"/>
            </a:br>
            <a:r>
              <a:rPr lang="en-US" sz="3600" dirty="0"/>
              <a:t>male</a:t>
            </a:r>
            <a:endParaRPr lang="ru-RU" sz="3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52036"/>
              </p:ext>
            </p:extLst>
          </p:nvPr>
        </p:nvGraphicFramePr>
        <p:xfrm>
          <a:off x="1033073" y="1306881"/>
          <a:ext cx="10515600" cy="534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1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3868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Influence of gender on KVP, 30 sec, 156 people, female</a:t>
            </a:r>
            <a:endParaRPr lang="ru-RU" sz="3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735027"/>
              </p:ext>
            </p:extLst>
          </p:nvPr>
        </p:nvGraphicFramePr>
        <p:xfrm>
          <a:off x="838200" y="1429432"/>
          <a:ext cx="10515600" cy="518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5162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4" y="103868"/>
            <a:ext cx="11049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Influence of gender on STM , 30 sec, 149 people, male</a:t>
            </a:r>
            <a:endParaRPr lang="ru-RU" sz="3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494512"/>
              </p:ext>
            </p:extLst>
          </p:nvPr>
        </p:nvGraphicFramePr>
        <p:xfrm>
          <a:off x="838200" y="1277257"/>
          <a:ext cx="10515600" cy="533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85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1400" y="117612"/>
            <a:ext cx="10515600" cy="1037545"/>
          </a:xfrm>
        </p:spPr>
        <p:txBody>
          <a:bodyPr/>
          <a:lstStyle/>
          <a:p>
            <a:pPr algn="ctr"/>
            <a:r>
              <a:rPr lang="en-US" dirty="0"/>
              <a:t>Results of the study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6228950"/>
              </p:ext>
            </p:extLst>
          </p:nvPr>
        </p:nvGraphicFramePr>
        <p:xfrm>
          <a:off x="1175658" y="1155157"/>
          <a:ext cx="9840684" cy="307879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40114">
                  <a:extLst>
                    <a:ext uri="{9D8B030D-6E8A-4147-A177-3AD203B41FA5}">
                      <a16:colId xmlns:a16="http://schemas.microsoft.com/office/drawing/2014/main" val="2108313474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665396324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3183612028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3331809476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3287757320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val="1145144082"/>
                    </a:ext>
                  </a:extLst>
                </a:gridCol>
              </a:tblGrid>
              <a:tr h="936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Gender</a:t>
                      </a:r>
                      <a:r>
                        <a:rPr lang="ru-RU" dirty="0"/>
                        <a:t> /  </a:t>
                      </a:r>
                      <a:r>
                        <a:rPr lang="en-US" dirty="0"/>
                        <a:t>Level completed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27626"/>
                  </a:ext>
                </a:extLst>
              </a:tr>
              <a:tr h="431119">
                <a:tc>
                  <a:txBody>
                    <a:bodyPr/>
                    <a:lstStyle/>
                    <a:p>
                      <a:r>
                        <a:rPr lang="en-US" dirty="0"/>
                        <a:t>F,  the same 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2732"/>
                  </a:ext>
                </a:extLst>
              </a:tr>
              <a:tr h="431119">
                <a:tc>
                  <a:txBody>
                    <a:bodyPr/>
                    <a:lstStyle/>
                    <a:p>
                      <a:r>
                        <a:rPr lang="ru-RU" dirty="0"/>
                        <a:t>М, </a:t>
                      </a:r>
                      <a:r>
                        <a:rPr lang="en-US" dirty="0"/>
                        <a:t>the same age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91054"/>
                  </a:ext>
                </a:extLst>
              </a:tr>
              <a:tr h="431119">
                <a:tc>
                  <a:txBody>
                    <a:bodyPr/>
                    <a:lstStyle/>
                    <a:p>
                      <a:r>
                        <a:rPr lang="en-US" dirty="0"/>
                        <a:t>F, mixed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13,46%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281073"/>
                  </a:ext>
                </a:extLst>
              </a:tr>
              <a:tr h="431119">
                <a:tc>
                  <a:txBody>
                    <a:bodyPr/>
                    <a:lstStyle/>
                    <a:p>
                      <a:r>
                        <a:rPr lang="ru-RU" dirty="0"/>
                        <a:t>М, </a:t>
                      </a:r>
                      <a:r>
                        <a:rPr lang="en-US" dirty="0"/>
                        <a:t>mixed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14,09%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64,43%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8,73%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510424"/>
                  </a:ext>
                </a:extLst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8200" y="4310742"/>
            <a:ext cx="10515600" cy="2330677"/>
          </a:xfrm>
        </p:spPr>
        <p:txBody>
          <a:bodyPr/>
          <a:lstStyle/>
          <a:p>
            <a:r>
              <a:rPr lang="en-US" dirty="0"/>
              <a:t>According to this experiment we can conclude that gender doesn’t influence on capacity of short-term memory. </a:t>
            </a:r>
            <a:endParaRPr lang="ru-RU" dirty="0"/>
          </a:p>
          <a:p>
            <a:r>
              <a:rPr lang="ru-RU" dirty="0"/>
              <a:t>Достаточно большая погрешность в 4ом столбце связана с влиянием единичного случая на небольшое количество испытуемых</a:t>
            </a:r>
          </a:p>
        </p:txBody>
      </p:sp>
    </p:spTree>
    <p:extLst>
      <p:ext uri="{BB962C8B-B14F-4D97-AF65-F5344CB8AC3E}">
        <p14:creationId xmlns:p14="http://schemas.microsoft.com/office/powerpoint/2010/main" val="213543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6600" y="176440"/>
            <a:ext cx="10515600" cy="984704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found out what memory is and what short-term memory is.</a:t>
            </a:r>
          </a:p>
          <a:p>
            <a:r>
              <a:rPr lang="en-US" dirty="0"/>
              <a:t> Found out the difference between short-term and long-term memory</a:t>
            </a:r>
          </a:p>
          <a:p>
            <a:r>
              <a:rPr lang="en-US" dirty="0"/>
              <a:t>found out what the Miller number is</a:t>
            </a:r>
          </a:p>
          <a:p>
            <a:r>
              <a:rPr lang="en-US" dirty="0"/>
              <a:t>Conducted the practical part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4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2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Theoretical part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225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6D9C5-463B-4A37-B324-437E702B7B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65125"/>
            <a:ext cx="10194128" cy="6492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Memory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05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91B296-9BB0-4317-BBB1-FD55CCDDED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 bwMode="auto">
          <a:xfrm>
            <a:off x="670280" y="467360"/>
            <a:ext cx="10851439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Short-term memory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393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46F5E-E976-4835-A432-00E7FD547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319" y="1315776"/>
            <a:ext cx="8849361" cy="5430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B13D9-EE8E-417A-8A70-2C8BF839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39" y="111760"/>
            <a:ext cx="10154921" cy="10719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difference between short-term memory and long-term memory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685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809" y="1685453"/>
            <a:ext cx="11185218" cy="4618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B1721D-93BA-46A2-9593-9681C789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08" y="503583"/>
            <a:ext cx="6354417" cy="635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11275"/>
          </a:xfrm>
        </p:spPr>
        <p:txBody>
          <a:bodyPr/>
          <a:lstStyle/>
          <a:p>
            <a:pPr algn="ctr"/>
            <a:r>
              <a:rPr lang="en-US" dirty="0"/>
              <a:t>Duration short-term memory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252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86DE-0B4C-4427-B2AC-DC0F7F1B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Millers number </a:t>
            </a: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3963440-3807-4516-96B5-BCEB48AA21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8527" y="1402038"/>
            <a:ext cx="10221655" cy="52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7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1010</Words>
  <Application>Microsoft Office PowerPoint</Application>
  <PresentationFormat>Widescreen</PresentationFormat>
  <Paragraphs>199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Problem №16 «Short-term memory»</vt:lpstr>
      <vt:lpstr>PowerPoint Presentation</vt:lpstr>
      <vt:lpstr>Goal: Identify how short-term memory depends on various factors.  Tasks:</vt:lpstr>
      <vt:lpstr>Theoretical part:</vt:lpstr>
      <vt:lpstr>Memory:</vt:lpstr>
      <vt:lpstr>Short-term memory:</vt:lpstr>
      <vt:lpstr>The difference between short-term memory and long-term memory:</vt:lpstr>
      <vt:lpstr>Duration short-term memory:</vt:lpstr>
      <vt:lpstr>Millers number </vt:lpstr>
      <vt:lpstr>Practical part:</vt:lpstr>
      <vt:lpstr>Testing the amount of short-term memory:</vt:lpstr>
      <vt:lpstr>Examples of pictures for testing:</vt:lpstr>
      <vt:lpstr>Checklist:</vt:lpstr>
      <vt:lpstr>Answer Forms:</vt:lpstr>
      <vt:lpstr>Research methodology:</vt:lpstr>
      <vt:lpstr>The investigated parameters:</vt:lpstr>
      <vt:lpstr>Results:</vt:lpstr>
      <vt:lpstr>Investigation of the dependence of short-term memory volumes on exposure time by pictures.</vt:lpstr>
      <vt:lpstr>Influence of exposure time on Short-term memory, 15 sec, 20 people</vt:lpstr>
      <vt:lpstr>Effect of exposure time on Short-term memory, 30 sec, 20 people</vt:lpstr>
      <vt:lpstr>The influence of exposure time on short-term memory, 45 sec, 20 people</vt:lpstr>
      <vt:lpstr>The influence of exposure time on KVP, 60 seconds, 20 people</vt:lpstr>
      <vt:lpstr>Research results</vt:lpstr>
      <vt:lpstr>Study of the dependence of the capacity of short-term memory on age</vt:lpstr>
      <vt:lpstr>Dependence on age, 10-11 years, 60 people</vt:lpstr>
      <vt:lpstr>Dependence on age, 13-14 years, 80 people</vt:lpstr>
      <vt:lpstr>Dependence on age, 16-17 years, 90 people</vt:lpstr>
      <vt:lpstr>Dependence on age, 22-23 years, 47 people</vt:lpstr>
      <vt:lpstr>Dependence on age, 45-50 years, 28 people</vt:lpstr>
      <vt:lpstr>Research results</vt:lpstr>
      <vt:lpstr>The study of the dependence of the volume of Short-term memory  on the floor</vt:lpstr>
      <vt:lpstr>Influence of gender on KVP, 30 sec, 20 people, 16-17 years female</vt:lpstr>
      <vt:lpstr>Influence of gender on  30 sec, 20 people, 16-17 years  male</vt:lpstr>
      <vt:lpstr>Influence of gender on KVP, 30 sec, 156 people, female</vt:lpstr>
      <vt:lpstr>Influence of gender on STM , 30 sec, 149 people, male</vt:lpstr>
      <vt:lpstr>Results of the study</vt:lpstr>
      <vt:lpstr>Выводы</vt:lpstr>
      <vt:lpstr>Thanks for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Чуднова</dc:creator>
  <cp:lastModifiedBy>Анастасия</cp:lastModifiedBy>
  <cp:revision>100</cp:revision>
  <dcterms:created xsi:type="dcterms:W3CDTF">2019-05-01T23:34:32Z</dcterms:created>
  <dcterms:modified xsi:type="dcterms:W3CDTF">2019-08-18T11:32:22Z</dcterms:modified>
</cp:coreProperties>
</file>