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5.png" ContentType="image/png"/>
  <Override PartName="/ppt/media/image4.png" ContentType="image/png"/>
  <Override PartName="/ppt/media/image3.jpeg" ContentType="image/jpeg"/>
  <Override PartName="/ppt/media/image1.png" ContentType="image/png"/>
  <Override PartName="/ppt/media/image2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76881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29360" y="3260160"/>
            <a:ext cx="76881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8840" y="207900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68840" y="326016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24753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328920" y="2079000"/>
            <a:ext cx="24753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928480" y="2079000"/>
            <a:ext cx="24753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29360" y="3260160"/>
            <a:ext cx="24753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328920" y="3260160"/>
            <a:ext cx="24753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928480" y="3260160"/>
            <a:ext cx="24753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729360" y="2079000"/>
            <a:ext cx="7688160" cy="2260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768816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5156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68840" y="2079000"/>
            <a:ext cx="375156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729360" y="1318680"/>
            <a:ext cx="7688160" cy="247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68840" y="2079000"/>
            <a:ext cx="375156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29360" y="2079000"/>
            <a:ext cx="7688160" cy="2260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5156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68840" y="207900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68840" y="326016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68840" y="207900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76881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76881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729360" y="3260160"/>
            <a:ext cx="76881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68840" y="207900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68840" y="326016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24753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328920" y="2079000"/>
            <a:ext cx="24753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928480" y="2079000"/>
            <a:ext cx="24753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729360" y="3260160"/>
            <a:ext cx="24753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328920" y="3260160"/>
            <a:ext cx="24753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5928480" y="3260160"/>
            <a:ext cx="24753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768816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5156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8840" y="2079000"/>
            <a:ext cx="375156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29360" y="1318680"/>
            <a:ext cx="7688160" cy="247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8840" y="2079000"/>
            <a:ext cx="375156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5156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8840" y="207900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8840" y="326016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29360" y="1273320"/>
            <a:ext cx="7688160" cy="62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8840" y="2079000"/>
            <a:ext cx="3751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76881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981720"/>
            <a:ext cx="9143280" cy="702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Google Shape;130;p25" descr=""/>
          <p:cNvPicPr/>
          <p:nvPr/>
        </p:nvPicPr>
        <p:blipFill>
          <a:blip r:embed="rId2"/>
          <a:srcRect l="0" t="38300" r="0" b="38296"/>
          <a:stretch/>
        </p:blipFill>
        <p:spPr>
          <a:xfrm>
            <a:off x="0" y="0"/>
            <a:ext cx="9143280" cy="981000"/>
          </a:xfrm>
          <a:prstGeom prst="rect">
            <a:avLst/>
          </a:prstGeom>
          <a:ln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l-GR" sz="4400" spc="-1" strike="noStrike">
                <a:latin typeface="Arial"/>
              </a:rPr>
              <a:t>Πατήστε </a:t>
            </a:r>
            <a:r>
              <a:rPr b="0" lang="el-GR" sz="4400" spc="-1" strike="noStrike">
                <a:latin typeface="Arial"/>
              </a:rPr>
              <a:t>για </a:t>
            </a:r>
            <a:r>
              <a:rPr b="0" lang="el-GR" sz="4400" spc="-1" strike="noStrike">
                <a:latin typeface="Arial"/>
              </a:rPr>
              <a:t>επεξεργα</a:t>
            </a:r>
            <a:r>
              <a:rPr b="0" lang="el-GR" sz="4400" spc="-1" strike="noStrike">
                <a:latin typeface="Arial"/>
              </a:rPr>
              <a:t>σία της </a:t>
            </a:r>
            <a:r>
              <a:rPr b="0" lang="el-GR" sz="4400" spc="-1" strike="noStrike">
                <a:latin typeface="Arial"/>
              </a:rPr>
              <a:t>μορφής </a:t>
            </a:r>
            <a:r>
              <a:rPr b="0" lang="el-GR" sz="4400" spc="-1" strike="noStrike">
                <a:latin typeface="Arial"/>
              </a:rPr>
              <a:t>κειμένου </a:t>
            </a:r>
            <a:r>
              <a:rPr b="0" lang="el-GR" sz="4400" spc="-1" strike="noStrike">
                <a:latin typeface="Arial"/>
              </a:rPr>
              <a:t>του </a:t>
            </a:r>
            <a:r>
              <a:rPr b="0" lang="el-GR" sz="4400" spc="-1" strike="noStrike">
                <a:latin typeface="Arial"/>
              </a:rPr>
              <a:t>τίτλου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latin typeface="Arial"/>
              </a:rPr>
              <a:t>Δεύτερο επίπεδο διάρθρωσης</a:t>
            </a:r>
            <a:endParaRPr b="0" lang="el-G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Τρίτο επίπεδο διάρθρωσης</a:t>
            </a:r>
            <a:endParaRPr b="0" lang="el-G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latin typeface="Arial"/>
              </a:rPr>
              <a:t>Τέταρτο επίπεδο διάρθρωσης</a:t>
            </a:r>
            <a:endParaRPr b="0" lang="el-G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Πέμπτο επίπεδο διάρθρωσης</a:t>
            </a:r>
            <a:endParaRPr b="0" lang="el-G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Έκτο επίπεδο διάρθρωσης</a:t>
            </a:r>
            <a:endParaRPr b="0" lang="el-G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Έβδομο επίπεδο διάρθρωσης</a:t>
            </a:r>
            <a:endParaRPr b="0" lang="el-G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9143280" cy="48708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" name="Group 2"/>
          <p:cNvGrpSpPr/>
          <p:nvPr/>
        </p:nvGrpSpPr>
        <p:grpSpPr>
          <a:xfrm>
            <a:off x="830520" y="1191600"/>
            <a:ext cx="744840" cy="45000"/>
            <a:chOff x="830520" y="1191600"/>
            <a:chExt cx="744840" cy="45000"/>
          </a:xfrm>
        </p:grpSpPr>
        <p:sp>
          <p:nvSpPr>
            <p:cNvPr id="43" name="CustomShape 3"/>
            <p:cNvSpPr/>
            <p:nvPr/>
          </p:nvSpPr>
          <p:spPr>
            <a:xfrm rot="16200000">
              <a:off x="1366560" y="1027800"/>
              <a:ext cx="45000" cy="372240"/>
            </a:xfrm>
            <a:prstGeom prst="rect">
              <a:avLst/>
            </a:prstGeom>
            <a:solidFill>
              <a:srgbClr val="78909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" name="CustomShape 4"/>
            <p:cNvSpPr/>
            <p:nvPr/>
          </p:nvSpPr>
          <p:spPr>
            <a:xfrm rot="16200000">
              <a:off x="995400" y="1026360"/>
              <a:ext cx="45000" cy="375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" name="PlaceHolder 5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l-GR" sz="4400" spc="-1" strike="noStrike"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729360" y="2079000"/>
            <a:ext cx="768816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latin typeface="Arial"/>
              </a:rPr>
              <a:t>Δεύτερο επίπεδο διάρθρωσης</a:t>
            </a:r>
            <a:endParaRPr b="0" lang="el-G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Τρίτο επίπεδο διάρθρωσης</a:t>
            </a:r>
            <a:endParaRPr b="0" lang="el-G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latin typeface="Arial"/>
              </a:rPr>
              <a:t>Τέταρτο επίπεδο διάρθρωσης</a:t>
            </a:r>
            <a:endParaRPr b="0" lang="el-G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Πέμπτο επίπεδο διάρθρωσης</a:t>
            </a:r>
            <a:endParaRPr b="0" lang="el-G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Έκτο επίπεδο διάρθρωσης</a:t>
            </a:r>
            <a:endParaRPr b="0" lang="el-G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Έβδομο επίπεδο διάρθρωσης</a:t>
            </a:r>
            <a:endParaRPr b="0" lang="el-G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938320" y="1552680"/>
            <a:ext cx="5379120" cy="10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1" lang="el-GR" sz="3000" spc="-1" strike="noStrike">
                <a:solidFill>
                  <a:srgbClr val="212121"/>
                </a:solidFill>
                <a:latin typeface="Lato"/>
                <a:ea typeface="Lato"/>
              </a:rPr>
              <a:t>25.AIRPLANES</a:t>
            </a:r>
            <a:endParaRPr b="0" lang="el-GR" sz="30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2938320" y="2859480"/>
            <a:ext cx="5379120" cy="10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l-GR" sz="1800" spc="-1" strike="noStrike">
                <a:solidFill>
                  <a:srgbClr val="212121"/>
                </a:solidFill>
                <a:latin typeface="Lato"/>
                <a:ea typeface="Lato"/>
              </a:rPr>
              <a:t>REPORT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212121"/>
                </a:solidFill>
                <a:latin typeface="Lato"/>
                <a:ea typeface="Lato"/>
              </a:rPr>
              <a:t>Greece </a:t>
            </a:r>
            <a:r>
              <a:rPr b="1" lang="el-GR" sz="1800" spc="-1" strike="noStrike">
                <a:solidFill>
                  <a:srgbClr val="212121"/>
                </a:solidFill>
                <a:latin typeface="Lato"/>
                <a:ea typeface="Lato"/>
              </a:rPr>
              <a:t>| </a:t>
            </a:r>
            <a:r>
              <a:rPr b="0" lang="el-GR" sz="1800" spc="-1" strike="noStrike">
                <a:solidFill>
                  <a:srgbClr val="212121"/>
                </a:solidFill>
                <a:latin typeface="Lato"/>
                <a:ea typeface="Lato"/>
              </a:rPr>
              <a:t>AFS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212121"/>
                </a:solidFill>
                <a:latin typeface="Lato"/>
                <a:ea typeface="Lato"/>
              </a:rPr>
              <a:t>Konstantinos Markopoulos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5900760" y="4166640"/>
            <a:ext cx="2999160" cy="7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i="1" lang="el-GR" sz="1800" spc="-1" strike="noStrike">
                <a:solidFill>
                  <a:srgbClr val="000000"/>
                </a:solidFill>
                <a:latin typeface="Nunito"/>
                <a:ea typeface="Nunito"/>
              </a:rPr>
              <a:t>Hellenic Physical Society</a:t>
            </a:r>
            <a:endParaRPr b="0" lang="el-G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l-GR" sz="1800" spc="-1" strike="noStrike">
                <a:solidFill>
                  <a:srgbClr val="000000"/>
                </a:solidFill>
                <a:latin typeface="Nunito"/>
                <a:ea typeface="Nunito"/>
              </a:rPr>
              <a:t>IYNT - Minsk 2019</a:t>
            </a:r>
            <a:endParaRPr b="0" lang="el-GR" sz="1800" spc="-1" strike="noStrike">
              <a:latin typeface="Arial"/>
            </a:endParaRPr>
          </a:p>
        </p:txBody>
      </p:sp>
      <p:pic>
        <p:nvPicPr>
          <p:cNvPr id="86" name="Google Shape;141;p26" descr=""/>
          <p:cNvPicPr/>
          <p:nvPr/>
        </p:nvPicPr>
        <p:blipFill>
          <a:blip r:embed="rId1"/>
          <a:srcRect l="11692" t="26625" r="11692" b="24609"/>
          <a:stretch/>
        </p:blipFill>
        <p:spPr>
          <a:xfrm>
            <a:off x="345240" y="1450800"/>
            <a:ext cx="1260000" cy="801720"/>
          </a:xfrm>
          <a:prstGeom prst="rect">
            <a:avLst/>
          </a:prstGeom>
          <a:ln>
            <a:noFill/>
          </a:ln>
        </p:spPr>
      </p:pic>
      <p:pic>
        <p:nvPicPr>
          <p:cNvPr id="87" name="Google Shape;142;p26" descr=""/>
          <p:cNvPicPr/>
          <p:nvPr/>
        </p:nvPicPr>
        <p:blipFill>
          <a:blip r:embed="rId2"/>
          <a:srcRect l="23267" t="-15137" r="24704" b="30280"/>
          <a:stretch/>
        </p:blipFill>
        <p:spPr>
          <a:xfrm>
            <a:off x="7830360" y="1041120"/>
            <a:ext cx="1069560" cy="1455480"/>
          </a:xfrm>
          <a:prstGeom prst="rect">
            <a:avLst/>
          </a:prstGeom>
          <a:ln>
            <a:noFill/>
          </a:ln>
        </p:spPr>
      </p:pic>
      <p:sp>
        <p:nvSpPr>
          <p:cNvPr id="88" name="CustomShape 4"/>
          <p:cNvSpPr/>
          <p:nvPr/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4FF1E929-BD7C-4280-9BD5-5D5DC6F3AFC6}" type="slidenum">
              <a:rPr b="0" lang="el-GR" sz="1000" spc="-1" strike="noStrike">
                <a:solidFill>
                  <a:srgbClr val="212121"/>
                </a:solidFill>
                <a:latin typeface="Arial"/>
                <a:ea typeface="Arial"/>
              </a:rPr>
              <a:t>&lt;αριθμός&gt;</a:t>
            </a:fld>
            <a:endParaRPr b="0" lang="el-GR" sz="1000" spc="-1" strike="noStrike">
              <a:latin typeface="Arial"/>
            </a:endParaRPr>
          </a:p>
        </p:txBody>
      </p:sp>
      <p:pic>
        <p:nvPicPr>
          <p:cNvPr id="89" name="Google Shape;144;p26" descr=""/>
          <p:cNvPicPr/>
          <p:nvPr/>
        </p:nvPicPr>
        <p:blipFill>
          <a:blip r:embed="rId3"/>
          <a:stretch/>
        </p:blipFill>
        <p:spPr>
          <a:xfrm>
            <a:off x="441360" y="3878640"/>
            <a:ext cx="1163880" cy="1163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729360" y="1318680"/>
            <a:ext cx="7688160" cy="5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l-GR" sz="2600" spc="-1" strike="noStrike">
                <a:solidFill>
                  <a:srgbClr val="1a1a1a"/>
                </a:solidFill>
                <a:latin typeface="Raleway"/>
                <a:ea typeface="Raleway"/>
              </a:rPr>
              <a:t>Introduction of the problem:</a:t>
            </a:r>
            <a:endParaRPr b="0" lang="el-GR" sz="26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729360" y="2079000"/>
            <a:ext cx="7688160" cy="226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el-GR" sz="1800" spc="-1" strike="noStrike">
                <a:solidFill>
                  <a:srgbClr val="595959"/>
                </a:solidFill>
                <a:latin typeface="Lato"/>
                <a:ea typeface="Lato"/>
              </a:rPr>
              <a:t>Construct a paper airplane usinf an A4 paper sheet. Investigate te conditions ensuring the longest distance of its fligt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b="0" lang="el-GR" sz="1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729360" y="1318680"/>
            <a:ext cx="7688160" cy="5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l-GR" sz="2600" spc="-1" strike="noStrike">
                <a:solidFill>
                  <a:srgbClr val="1a1a1a"/>
                </a:solidFill>
                <a:latin typeface="Raleway"/>
                <a:ea typeface="Raleway"/>
              </a:rPr>
              <a:t>Forces on an paper airplane</a:t>
            </a:r>
            <a:endParaRPr b="0" lang="el-GR" sz="26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729360" y="2079000"/>
            <a:ext cx="7688160" cy="226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3"/>
          <p:cNvSpPr/>
          <p:nvPr/>
        </p:nvSpPr>
        <p:spPr>
          <a:xfrm>
            <a:off x="3384000" y="2448000"/>
            <a:ext cx="575640" cy="791640"/>
          </a:xfrm>
          <a:custGeom>
            <a:avLst/>
            <a:gdLst/>
            <a:ahLst/>
            <a:rect l="l" t="t" r="r" b="b"/>
            <a:pathLst>
              <a:path w="1601" h="2202">
                <a:moveTo>
                  <a:pt x="400" y="2201"/>
                </a:moveTo>
                <a:lnTo>
                  <a:pt x="400" y="550"/>
                </a:lnTo>
                <a:lnTo>
                  <a:pt x="0" y="550"/>
                </a:lnTo>
                <a:lnTo>
                  <a:pt x="800" y="0"/>
                </a:lnTo>
                <a:lnTo>
                  <a:pt x="1600" y="550"/>
                </a:lnTo>
                <a:lnTo>
                  <a:pt x="1200" y="550"/>
                </a:lnTo>
                <a:lnTo>
                  <a:pt x="1200" y="2201"/>
                </a:lnTo>
                <a:lnTo>
                  <a:pt x="400" y="2201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4"/>
          <p:cNvSpPr/>
          <p:nvPr/>
        </p:nvSpPr>
        <p:spPr>
          <a:xfrm>
            <a:off x="3384000" y="3816000"/>
            <a:ext cx="647640" cy="1007640"/>
          </a:xfrm>
          <a:custGeom>
            <a:avLst/>
            <a:gdLst/>
            <a:ahLst/>
            <a:rect l="l" t="t" r="r" b="b"/>
            <a:pathLst>
              <a:path w="1801" h="2802">
                <a:moveTo>
                  <a:pt x="450" y="0"/>
                </a:moveTo>
                <a:lnTo>
                  <a:pt x="450" y="2100"/>
                </a:lnTo>
                <a:lnTo>
                  <a:pt x="0" y="2100"/>
                </a:lnTo>
                <a:lnTo>
                  <a:pt x="900" y="2801"/>
                </a:lnTo>
                <a:lnTo>
                  <a:pt x="1800" y="2100"/>
                </a:lnTo>
                <a:lnTo>
                  <a:pt x="1350" y="2100"/>
                </a:lnTo>
                <a:lnTo>
                  <a:pt x="1350" y="0"/>
                </a:lnTo>
                <a:lnTo>
                  <a:pt x="45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5"/>
          <p:cNvSpPr/>
          <p:nvPr/>
        </p:nvSpPr>
        <p:spPr>
          <a:xfrm>
            <a:off x="4320000" y="3240000"/>
            <a:ext cx="1367640" cy="575640"/>
          </a:xfrm>
          <a:custGeom>
            <a:avLst/>
            <a:gdLst/>
            <a:ahLst/>
            <a:rect l="l" t="t" r="r" b="b"/>
            <a:pathLst>
              <a:path w="3802" h="1601">
                <a:moveTo>
                  <a:pt x="0" y="400"/>
                </a:moveTo>
                <a:lnTo>
                  <a:pt x="2850" y="400"/>
                </a:lnTo>
                <a:lnTo>
                  <a:pt x="2850" y="0"/>
                </a:lnTo>
                <a:lnTo>
                  <a:pt x="3801" y="800"/>
                </a:lnTo>
                <a:lnTo>
                  <a:pt x="2850" y="1600"/>
                </a:lnTo>
                <a:lnTo>
                  <a:pt x="2850" y="1200"/>
                </a:lnTo>
                <a:lnTo>
                  <a:pt x="0" y="1200"/>
                </a:lnTo>
                <a:lnTo>
                  <a:pt x="0" y="4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6"/>
          <p:cNvSpPr/>
          <p:nvPr/>
        </p:nvSpPr>
        <p:spPr>
          <a:xfrm>
            <a:off x="3240000" y="3456000"/>
            <a:ext cx="791640" cy="143640"/>
          </a:xfrm>
          <a:prstGeom prst="rect">
            <a:avLst/>
          </a:prstGeom>
          <a:solidFill>
            <a:srgbClr val="0000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7"/>
          <p:cNvSpPr/>
          <p:nvPr/>
        </p:nvSpPr>
        <p:spPr>
          <a:xfrm>
            <a:off x="3960000" y="2448000"/>
            <a:ext cx="1223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l-GR" sz="1800" spc="-1" strike="noStrike">
                <a:latin typeface="Arial"/>
              </a:rPr>
              <a:t>Lift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99" name="CustomShape 8"/>
          <p:cNvSpPr/>
          <p:nvPr/>
        </p:nvSpPr>
        <p:spPr>
          <a:xfrm>
            <a:off x="4320000" y="3069720"/>
            <a:ext cx="1223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l-GR" sz="1800" spc="-1" strike="noStrike">
                <a:latin typeface="Arial"/>
              </a:rPr>
              <a:t>Air Drag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00" name="CustomShape 9"/>
          <p:cNvSpPr/>
          <p:nvPr/>
        </p:nvSpPr>
        <p:spPr>
          <a:xfrm>
            <a:off x="4032000" y="4176000"/>
            <a:ext cx="935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l-GR" sz="1800" spc="-1" strike="noStrike">
                <a:latin typeface="Arial"/>
              </a:rPr>
              <a:t>Weight</a:t>
            </a:r>
            <a:endParaRPr b="0" lang="el-GR" sz="1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729360" y="1318680"/>
            <a:ext cx="7688160" cy="5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l-GR" sz="2600" spc="-1" strike="noStrike">
                <a:solidFill>
                  <a:srgbClr val="1a1a1a"/>
                </a:solidFill>
                <a:latin typeface="Raleway"/>
                <a:ea typeface="Raleway"/>
              </a:rPr>
              <a:t>How an airplane flights</a:t>
            </a:r>
            <a:endParaRPr b="0" lang="el-GR" sz="26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729360" y="2079000"/>
            <a:ext cx="7688160" cy="226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216000" indent="-21564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595959"/>
                </a:solidFill>
                <a:latin typeface="Lato"/>
                <a:ea typeface="Lato"/>
              </a:rPr>
              <a:t>Lift=Weight</a:t>
            </a:r>
            <a:endParaRPr b="0" lang="el-GR" sz="1800" spc="-1" strike="noStrike">
              <a:latin typeface="Arial"/>
            </a:endParaRPr>
          </a:p>
          <a:p>
            <a:pPr marL="216000" indent="-21564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595959"/>
                </a:solidFill>
                <a:latin typeface="Lato"/>
                <a:ea typeface="Lato"/>
              </a:rPr>
              <a:t>Thrust=Drag</a:t>
            </a:r>
            <a:endParaRPr b="0" lang="el-GR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el-GR" sz="1600" spc="-1" strike="noStrike">
                <a:solidFill>
                  <a:srgbClr val="595959"/>
                </a:solidFill>
                <a:latin typeface="Lato"/>
                <a:ea typeface="Lato"/>
              </a:rPr>
              <a:t>But since the paper airplane has no thrust, it consequently will fall</a:t>
            </a:r>
            <a:endParaRPr b="0" lang="el-GR" sz="16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729360" y="1318680"/>
            <a:ext cx="7688160" cy="5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l-GR" sz="2600" spc="-1" strike="noStrike">
                <a:solidFill>
                  <a:srgbClr val="1a1a1a"/>
                </a:solidFill>
                <a:latin typeface="Raleway"/>
                <a:ea typeface="Raleway"/>
              </a:rPr>
              <a:t>How lift is created through the airfoils</a:t>
            </a:r>
            <a:endParaRPr b="0" lang="el-GR" sz="26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729360" y="2079000"/>
            <a:ext cx="7688160" cy="226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2088000" y="2016000"/>
            <a:ext cx="4968000" cy="2793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729360" y="1318680"/>
            <a:ext cx="7688160" cy="5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l-GR" sz="2600" spc="-1" strike="noStrike">
                <a:solidFill>
                  <a:srgbClr val="1a1a1a"/>
                </a:solidFill>
                <a:latin typeface="Raleway"/>
                <a:ea typeface="Raleway"/>
              </a:rPr>
              <a:t>Experiment                               </a:t>
            </a:r>
            <a:endParaRPr b="0" lang="el-GR" sz="26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720000" y="2059200"/>
            <a:ext cx="7688160" cy="226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3"/>
          <p:cNvSpPr/>
          <p:nvPr/>
        </p:nvSpPr>
        <p:spPr>
          <a:xfrm>
            <a:off x="4970520" y="2079000"/>
            <a:ext cx="7688160" cy="226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TextShape 4"/>
          <p:cNvSpPr txBox="1"/>
          <p:nvPr/>
        </p:nvSpPr>
        <p:spPr>
          <a:xfrm>
            <a:off x="864000" y="2160000"/>
            <a:ext cx="7344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l-GR" sz="1800" spc="-1" strike="noStrike">
                <a:latin typeface="Arial"/>
              </a:rPr>
              <a:t>We used a basic type of a paper airplane and we tried to optimize its design step by step to help improve aerodynamics</a:t>
            </a:r>
            <a:endParaRPr b="0" lang="el-GR" sz="1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729360" y="1318680"/>
            <a:ext cx="7688160" cy="5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l-GR" sz="2600" spc="-1" strike="noStrike">
                <a:solidFill>
                  <a:srgbClr val="1a1a1a"/>
                </a:solidFill>
                <a:latin typeface="Raleway"/>
                <a:ea typeface="Raleway"/>
              </a:rPr>
              <a:t>Results</a:t>
            </a:r>
            <a:endParaRPr b="0" lang="el-GR" sz="2600" spc="-1" strike="noStrike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729360" y="2079000"/>
            <a:ext cx="7688160" cy="226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endParaRPr b="0" lang="el-GR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b="0" lang="el-GR" sz="1800" spc="-1" strike="noStrike">
              <a:latin typeface="Arial"/>
            </a:endParaRPr>
          </a:p>
        </p:txBody>
      </p:sp>
      <p:graphicFrame>
        <p:nvGraphicFramePr>
          <p:cNvPr id="112" name="Table 3"/>
          <p:cNvGraphicFramePr/>
          <p:nvPr/>
        </p:nvGraphicFramePr>
        <p:xfrm>
          <a:off x="2098080" y="2266920"/>
          <a:ext cx="5075280" cy="2159280"/>
        </p:xfrm>
        <a:graphic>
          <a:graphicData uri="http://schemas.openxmlformats.org/drawingml/2006/table">
            <a:tbl>
              <a:tblPr/>
              <a:tblGrid>
                <a:gridCol w="2537640"/>
                <a:gridCol w="2538000"/>
              </a:tblGrid>
              <a:tr h="719640">
                <a:tc>
                  <a:txBody>
                    <a:bodyPr lIns="90000" rIns="90000" tIns="46800" bIns="46800"/>
                    <a:p>
                      <a:r>
                        <a:rPr b="0" lang="el-GR" sz="1800" spc="-1" strike="noStrike">
                          <a:latin typeface="Arial"/>
                        </a:rPr>
                        <a:t>Basic Airplane</a:t>
                      </a:r>
                      <a:endParaRPr b="0" lang="el-G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l-GR" sz="1800" spc="-1" strike="noStrike">
                          <a:latin typeface="Arial"/>
                        </a:rPr>
                        <a:t>~10m</a:t>
                      </a:r>
                      <a:endParaRPr b="0" lang="el-G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719640">
                <a:tc>
                  <a:txBody>
                    <a:bodyPr lIns="90000" rIns="90000" tIns="46800" bIns="46800"/>
                    <a:p>
                      <a:r>
                        <a:rPr b="0" lang="el-GR" sz="1800" spc="-1" strike="noStrike">
                          <a:latin typeface="Arial"/>
                        </a:rPr>
                        <a:t>Airfoil</a:t>
                      </a:r>
                      <a:endParaRPr b="0" lang="el-G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l-GR" sz="1800" spc="-1" strike="noStrike">
                          <a:latin typeface="Arial"/>
                        </a:rPr>
                        <a:t>~14m</a:t>
                      </a:r>
                      <a:endParaRPr b="0" lang="el-G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720360">
                <a:tc>
                  <a:txBody>
                    <a:bodyPr lIns="90000" rIns="90000" tIns="46800" bIns="46800"/>
                    <a:p>
                      <a:r>
                        <a:rPr b="0" lang="el-GR" sz="1800" spc="-1" strike="noStrike">
                          <a:latin typeface="Arial"/>
                        </a:rPr>
                        <a:t>Airtips</a:t>
                      </a:r>
                      <a:endParaRPr b="0" lang="el-G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l-GR" sz="1800" spc="-1" strike="noStrike">
                          <a:latin typeface="Arial"/>
                        </a:rPr>
                        <a:t>~13m</a:t>
                      </a:r>
                      <a:endParaRPr b="0" lang="el-G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792000" y="1534680"/>
            <a:ext cx="768816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l-GR" sz="4400" spc="-1" strike="noStrike">
                <a:latin typeface="Arial"/>
              </a:rPr>
              <a:t>Thank You For Your Attention!</a:t>
            </a:r>
            <a:endParaRPr b="0" lang="el-GR" sz="44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el-GR</dc:language>
  <cp:lastModifiedBy/>
  <dcterms:modified xsi:type="dcterms:W3CDTF">2019-08-22T05:02:35Z</dcterms:modified>
  <cp:revision>3</cp:revision>
  <dc:subject/>
  <dc:title/>
</cp:coreProperties>
</file>