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 Neue"/>
      </a:defRPr>
    </a:lvl1pPr>
    <a:lvl2pPr>
      <a:defRPr>
        <a:latin typeface="+mn-lt"/>
        <a:ea typeface="+mn-ea"/>
        <a:cs typeface="+mn-cs"/>
        <a:sym typeface="Helvetica Neue"/>
      </a:defRPr>
    </a:lvl2pPr>
    <a:lvl3pPr>
      <a:defRPr>
        <a:latin typeface="+mn-lt"/>
        <a:ea typeface="+mn-ea"/>
        <a:cs typeface="+mn-cs"/>
        <a:sym typeface="Helvetica Neue"/>
      </a:defRPr>
    </a:lvl3pPr>
    <a:lvl4pPr>
      <a:defRPr>
        <a:latin typeface="+mn-lt"/>
        <a:ea typeface="+mn-ea"/>
        <a:cs typeface="+mn-cs"/>
        <a:sym typeface="Helvetica Neue"/>
      </a:defRPr>
    </a:lvl4pPr>
    <a:lvl5pPr>
      <a:defRPr>
        <a:latin typeface="+mn-lt"/>
        <a:ea typeface="+mn-ea"/>
        <a:cs typeface="+mn-cs"/>
        <a:sym typeface="Helvetica Neue"/>
      </a:defRPr>
    </a:lvl5pPr>
    <a:lvl6pPr>
      <a:defRPr>
        <a:latin typeface="+mn-lt"/>
        <a:ea typeface="+mn-ea"/>
        <a:cs typeface="+mn-cs"/>
        <a:sym typeface="Helvetica Neue"/>
      </a:defRPr>
    </a:lvl6pPr>
    <a:lvl7pPr>
      <a:defRPr>
        <a:latin typeface="+mn-lt"/>
        <a:ea typeface="+mn-ea"/>
        <a:cs typeface="+mn-cs"/>
        <a:sym typeface="Helvetica Neue"/>
      </a:defRPr>
    </a:lvl7pPr>
    <a:lvl8pPr>
      <a:defRPr>
        <a:latin typeface="+mn-lt"/>
        <a:ea typeface="+mn-ea"/>
        <a:cs typeface="+mn-cs"/>
        <a:sym typeface="Helvetica Neue"/>
      </a:defRPr>
    </a:lvl8pPr>
    <a:lvl9pPr>
      <a:defRPr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508913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540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311900" y="6057901"/>
            <a:ext cx="5638800" cy="8001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 marL="0" indent="0" algn="ctr">
              <a:buSzTx/>
              <a:buFontTx/>
              <a:buNone/>
              <a:defRPr sz="2400"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400"/>
              <a:t>Уровень текста 1</a:t>
            </a:r>
          </a:p>
          <a:p>
            <a:pPr lvl="1">
              <a:defRPr sz="1800"/>
            </a:pPr>
            <a:r>
              <a:rPr sz="2400"/>
              <a:t>Уровень текста 2</a:t>
            </a:r>
          </a:p>
          <a:p>
            <a:pPr lvl="2">
              <a:defRPr sz="1800"/>
            </a:pPr>
            <a:r>
              <a:rPr sz="2400"/>
              <a:t>Уровень текста 3</a:t>
            </a:r>
          </a:p>
          <a:p>
            <a:pPr lvl="3">
              <a:defRPr sz="1800"/>
            </a:pPr>
            <a:r>
              <a:rPr sz="2400"/>
              <a:t>Уровень текста 4</a:t>
            </a:r>
          </a:p>
          <a:p>
            <a:pPr lvl="4">
              <a:defRPr sz="1800"/>
            </a:pPr>
            <a:r>
              <a:rPr sz="240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" name="Shape 9"/>
          <p:cNvSpPr/>
          <p:nvPr/>
        </p:nvSpPr>
        <p:spPr>
          <a:xfrm>
            <a:off x="4999292" y="1640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10" name="Shape 10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4" name="Group 14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11" name="Shape 11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15" name="Shape 15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1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1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79400" y="530231"/>
            <a:ext cx="10515600" cy="174148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"/>
                <a:ea typeface="Bliss Pro"/>
                <a:cs typeface="Bliss Pro"/>
                <a:sym typeface="Bliss Pro"/>
              </a:defRPr>
            </a:lvl1pPr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17500" y="2271710"/>
            <a:ext cx="10515600" cy="4586291"/>
          </a:xfrm>
          <a:prstGeom prst="rect">
            <a:avLst/>
          </a:prstGeom>
        </p:spPr>
        <p:txBody>
          <a:bodyPr/>
          <a:lstStyle>
            <a:lvl1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1pPr>
            <a:lvl2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2pPr>
            <a:lvl3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3pPr>
            <a:lvl4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4pPr>
            <a:lvl5pPr>
              <a:defRPr>
                <a:latin typeface="Bliss Pro Light"/>
                <a:ea typeface="Bliss Pro Light"/>
                <a:cs typeface="Bliss Pro Light"/>
                <a:sym typeface="Bliss Pro Light"/>
              </a:defRPr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grpSp>
        <p:nvGrpSpPr>
          <p:cNvPr id="32" name="Group 32"/>
          <p:cNvGrpSpPr/>
          <p:nvPr/>
        </p:nvGrpSpPr>
        <p:grpSpPr>
          <a:xfrm>
            <a:off x="792061" y="558799"/>
            <a:ext cx="10607881" cy="178474"/>
            <a:chOff x="0" y="-1"/>
            <a:chExt cx="10607880" cy="178472"/>
          </a:xfrm>
        </p:grpSpPr>
        <p:sp>
          <p:nvSpPr>
            <p:cNvPr id="23" name="Shape 23"/>
            <p:cNvSpPr/>
            <p:nvPr/>
          </p:nvSpPr>
          <p:spPr>
            <a:xfrm>
              <a:off x="-1" y="-1"/>
              <a:ext cx="10607881" cy="17847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7" name="Group 27"/>
            <p:cNvGrpSpPr/>
            <p:nvPr/>
          </p:nvGrpSpPr>
          <p:grpSpPr>
            <a:xfrm>
              <a:off x="24713" y="-2"/>
              <a:ext cx="457202" cy="178473"/>
              <a:chOff x="0" y="0"/>
              <a:chExt cx="457200" cy="178472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-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95193" y="-1"/>
                <a:ext cx="7625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259023" y="-1"/>
                <a:ext cx="198178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31" name="Group 31"/>
            <p:cNvGrpSpPr/>
            <p:nvPr/>
          </p:nvGrpSpPr>
          <p:grpSpPr>
            <a:xfrm>
              <a:off x="10129942" y="-2"/>
              <a:ext cx="457200" cy="178474"/>
              <a:chOff x="0" y="0"/>
              <a:chExt cx="457199" cy="178472"/>
            </a:xfrm>
          </p:grpSpPr>
          <p:sp>
            <p:nvSpPr>
              <p:cNvPr id="28" name="Shape 28"/>
              <p:cNvSpPr/>
              <p:nvPr/>
            </p:nvSpPr>
            <p:spPr>
              <a:xfrm flipH="1">
                <a:off x="411481" y="-1"/>
                <a:ext cx="45720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 flipH="1">
                <a:off x="285751" y="-1"/>
                <a:ext cx="76256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 flipH="1">
                <a:off x="0" y="-1"/>
                <a:ext cx="198177" cy="17847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sp>
        <p:nvSpPr>
          <p:cNvPr id="33" name="Shape 33"/>
          <p:cNvSpPr/>
          <p:nvPr/>
        </p:nvSpPr>
        <p:spPr>
          <a:xfrm>
            <a:off x="4859592" y="125971"/>
            <a:ext cx="2031612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/>
            <a:r>
              <a:t>IYNT 2017 Nanjing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1" cy="456247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226853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1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Уровень текста 1</a:t>
            </a:r>
          </a:p>
          <a:p>
            <a:pPr lvl="1">
              <a:defRPr sz="1800" b="0"/>
            </a:pPr>
            <a:r>
              <a:rPr sz="2400" b="1"/>
              <a:t>Уровень текста 2</a:t>
            </a:r>
          </a:p>
          <a:p>
            <a:pPr lvl="2">
              <a:defRPr sz="1800" b="0"/>
            </a:pPr>
            <a:r>
              <a:rPr sz="2400" b="1"/>
              <a:t>Уровень текста 3</a:t>
            </a:r>
          </a:p>
          <a:p>
            <a:pPr lvl="3">
              <a:defRPr sz="1800" b="0"/>
            </a:pPr>
            <a:r>
              <a:rPr sz="2400" b="1"/>
              <a:t>Уровень текста 4</a:t>
            </a:r>
          </a:p>
          <a:p>
            <a:pPr lvl="4">
              <a:defRPr sz="1800" b="0"/>
            </a:pPr>
            <a:r>
              <a:rPr sz="2400" b="1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5581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5183187" y="987427"/>
            <a:ext cx="6172202" cy="587057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Уровень текста 1</a:t>
            </a:r>
          </a:p>
          <a:p>
            <a:pPr lvl="1">
              <a:defRPr sz="1800"/>
            </a:pPr>
            <a:r>
              <a:rPr sz="1600"/>
              <a:t>Уровень текста 2</a:t>
            </a:r>
          </a:p>
          <a:p>
            <a:pPr lvl="2">
              <a:defRPr sz="1800"/>
            </a:pPr>
            <a:r>
              <a:rPr sz="1600"/>
              <a:t>Уровень текста 3</a:t>
            </a:r>
          </a:p>
          <a:p>
            <a:pPr lvl="3">
              <a:defRPr sz="1800"/>
            </a:pPr>
            <a:r>
              <a:rPr sz="1600"/>
              <a:t>Уровень текста 4</a:t>
            </a:r>
          </a:p>
          <a:p>
            <a:pPr lvl="4">
              <a:defRPr sz="1800"/>
            </a:pPr>
            <a:r>
              <a:rPr sz="1600"/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92"/>
            <a:ext cx="10515600" cy="1595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3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700518" y="2782386"/>
            <a:ext cx="10790964" cy="1384664"/>
          </a:xfrm>
          <a:prstGeom prst="rect">
            <a:avLst/>
          </a:prstGeom>
        </p:spPr>
        <p:txBody>
          <a:bodyPr/>
          <a:lstStyle/>
          <a:p>
            <a:pPr lvl="0" defTabSz="795527">
              <a:defRPr sz="1800"/>
            </a:pPr>
            <a:r>
              <a:rPr sz="4600" b="1">
                <a:latin typeface="Segoe UI Semibold"/>
                <a:ea typeface="Segoe UI Semibold"/>
                <a:cs typeface="Segoe UI Semibold"/>
                <a:sym typeface="Segoe UI Semibold"/>
              </a:rPr>
              <a:t>Opposition</a:t>
            </a:r>
            <a:br>
              <a:rPr sz="4600" b="1">
                <a:latin typeface="Segoe UI Semibold"/>
                <a:ea typeface="Segoe UI Semibold"/>
                <a:cs typeface="Segoe UI Semibold"/>
                <a:sym typeface="Segoe UI Semibold"/>
              </a:rPr>
            </a:br>
            <a:r>
              <a:rPr sz="4100" b="1">
                <a:latin typeface="Segoe UI Semibold"/>
                <a:ea typeface="Segoe UI Semibold"/>
                <a:cs typeface="Segoe UI Semibold"/>
                <a:sym typeface="Segoe UI Semibold"/>
              </a:rPr>
              <a:t>6. Apples</a:t>
            </a:r>
          </a:p>
        </p:txBody>
      </p:sp>
      <p:grpSp>
        <p:nvGrpSpPr>
          <p:cNvPr id="73" name="Group 73"/>
          <p:cNvGrpSpPr/>
          <p:nvPr/>
        </p:nvGrpSpPr>
        <p:grpSpPr>
          <a:xfrm>
            <a:off x="1122314" y="5872842"/>
            <a:ext cx="3494530" cy="825504"/>
            <a:chOff x="-9283" y="-237672"/>
            <a:chExt cx="3494529" cy="825503"/>
          </a:xfrm>
        </p:grpSpPr>
        <p:sp>
          <p:nvSpPr>
            <p:cNvPr id="71" name="Shape 71"/>
            <p:cNvSpPr/>
            <p:nvPr/>
          </p:nvSpPr>
          <p:spPr>
            <a:xfrm>
              <a:off x="0" y="148772"/>
              <a:ext cx="3485246" cy="43905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-9283" y="-237672"/>
              <a:ext cx="3485246" cy="7366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sz="2400" dirty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Opponent: </a:t>
              </a:r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Anastasiya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Pantsialei</a:t>
              </a:r>
              <a:endParaRPr sz="2400" dirty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74" name="Shape 74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741481"/>
          </a:xfrm>
          <a:prstGeom prst="rect">
            <a:avLst/>
          </a:prstGeom>
        </p:spPr>
        <p:txBody>
          <a:bodyPr/>
          <a:lstStyle>
            <a:lvl1pPr algn="ctr">
              <a:defRPr sz="40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4000" dirty="0"/>
              <a:t>Overview of the report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38200" y="1916832"/>
            <a:ext cx="10515600" cy="45862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9" name="Shape 79"/>
          <p:cNvSpPr/>
          <p:nvPr/>
        </p:nvSpPr>
        <p:spPr>
          <a:xfrm>
            <a:off x="1297849" y="1748203"/>
            <a:ext cx="9596302" cy="167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57200" lvl="0" indent="-457200">
              <a:buSzPct val="100000"/>
              <a:buFont typeface="Wingdings"/>
              <a:buChar char="▪"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/>
              <a:buChar char="▪"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>
              <a:buSzPct val="100000"/>
              <a:buFont typeface="Wingdings"/>
              <a:buChar char="▪"/>
            </a:pPr>
            <a:endParaRPr sz="2800">
              <a:latin typeface="Segoe UI Semilight"/>
              <a:ea typeface="Segoe UI Semilight"/>
              <a:cs typeface="Segoe UI Semilight"/>
              <a:sym typeface="Segoe UI Semiligh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838200" y="760738"/>
            <a:ext cx="10515600" cy="926646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3600"/>
              <a:t>Summary on the report</a:t>
            </a:r>
          </a:p>
        </p:txBody>
      </p:sp>
      <p:sp>
        <p:nvSpPr>
          <p:cNvPr id="82" name="Shape 82"/>
          <p:cNvSpPr/>
          <p:nvPr/>
        </p:nvSpPr>
        <p:spPr>
          <a:xfrm>
            <a:off x="1255503" y="2174244"/>
            <a:ext cx="2745342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Strong points</a:t>
            </a:r>
          </a:p>
        </p:txBody>
      </p:sp>
      <p:sp>
        <p:nvSpPr>
          <p:cNvPr id="83" name="Shape 83"/>
          <p:cNvSpPr/>
          <p:nvPr/>
        </p:nvSpPr>
        <p:spPr>
          <a:xfrm>
            <a:off x="8401145" y="2174244"/>
            <a:ext cx="2490548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32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 b="0"/>
            </a:pPr>
            <a:r>
              <a:rPr sz="3200" b="1"/>
              <a:t>Weak points</a:t>
            </a:r>
          </a:p>
        </p:txBody>
      </p:sp>
      <p:sp>
        <p:nvSpPr>
          <p:cNvPr id="84" name="Shape 84"/>
          <p:cNvSpPr/>
          <p:nvPr/>
        </p:nvSpPr>
        <p:spPr>
          <a:xfrm>
            <a:off x="3659778" y="1676772"/>
            <a:ext cx="4872447" cy="2"/>
          </a:xfrm>
          <a:prstGeom prst="line">
            <a:avLst/>
          </a:prstGeom>
          <a:ln w="28575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418036" y="1560462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7721648" y="1575960"/>
            <a:ext cx="57152" cy="21431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499471" y="3235143"/>
            <a:ext cx="4728212" cy="1386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106311" lvl="0" indent="-1106311">
              <a:buSzPct val="100000"/>
              <a:buFont typeface="Wingdings"/>
              <a:buChar char="✓"/>
            </a:pPr>
            <a:r>
              <a:rPr sz="2800" dirty="0">
                <a:latin typeface="+mj-lt"/>
                <a:ea typeface="+mj-ea"/>
                <a:cs typeface="+mj-cs"/>
                <a:sym typeface="Helvetica"/>
              </a:rPr>
              <a:t>Simple methods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Explanations of theory </a:t>
            </a:r>
          </a:p>
          <a:p>
            <a:pPr marL="1106311" lvl="0" indent="-1106311">
              <a:buSzPct val="100000"/>
              <a:buFont typeface="Wingdings"/>
              <a:buChar char="✓"/>
            </a:pPr>
            <a:r>
              <a:rPr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Determination …</a:t>
            </a:r>
          </a:p>
        </p:txBody>
      </p:sp>
      <p:sp>
        <p:nvSpPr>
          <p:cNvPr id="88" name="Shape 88"/>
          <p:cNvSpPr/>
          <p:nvPr/>
        </p:nvSpPr>
        <p:spPr>
          <a:xfrm>
            <a:off x="7144883" y="3217091"/>
            <a:ext cx="4794068" cy="3152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106311" lvl="0" indent="-1106311">
              <a:buSzPct val="100000"/>
              <a:buFont typeface="Wingdings"/>
              <a:buChar char="▪"/>
            </a:pPr>
            <a:r>
              <a:rPr sz="2800" dirty="0">
                <a:latin typeface="Calibri"/>
                <a:ea typeface="Calibri"/>
                <a:cs typeface="Calibri"/>
                <a:sym typeface="Calibri"/>
              </a:rPr>
              <a:t>Wrong assumption of the role of iron in the oxidation process</a:t>
            </a:r>
            <a:endParaRPr sz="2800" dirty="0">
              <a:latin typeface="Segoe UI Semilight"/>
              <a:ea typeface="Segoe UI Semilight"/>
              <a:cs typeface="Segoe UI Semilight"/>
              <a:sym typeface="Segoe UI Semilight"/>
            </a:endParaRP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Insufficient science of method</a:t>
            </a:r>
          </a:p>
          <a:p>
            <a:pPr marL="1106311" lvl="0" indent="-1106311">
              <a:buSzPct val="100000"/>
              <a:buFont typeface="Wingdings"/>
              <a:buChar char="▪"/>
            </a:pPr>
            <a:r>
              <a:rPr sz="2800" dirty="0">
                <a:latin typeface="Segoe UI Semilight"/>
                <a:ea typeface="Segoe UI Semilight"/>
                <a:cs typeface="Segoe UI Semilight"/>
                <a:sym typeface="Segoe UI Semilight"/>
              </a:rPr>
              <a:t>No clear explanations for dependencies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3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2" animBg="1" advAuto="0"/>
      <p:bldP spid="87" grpId="1" build="p" bldLvl="5" animBg="1" advAuto="0"/>
      <p:bldP spid="88" grpId="3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433586" y="5718219"/>
            <a:ext cx="11758416" cy="113978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838200" y="700971"/>
            <a:ext cx="10515600" cy="1325564"/>
          </a:xfrm>
          <a:prstGeom prst="rect">
            <a:avLst/>
          </a:prstGeom>
        </p:spPr>
        <p:txBody>
          <a:bodyPr/>
          <a:lstStyle>
            <a:lvl1pPr algn="ctr">
              <a:defRPr sz="40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4000"/>
              <a:t>Points for discussion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897496" y="2311063"/>
            <a:ext cx="10397009" cy="3498026"/>
          </a:xfrm>
          <a:prstGeom prst="rect">
            <a:avLst/>
          </a:prstGeom>
        </p:spPr>
        <p:txBody>
          <a:bodyPr/>
          <a:lstStyle/>
          <a:p>
            <a:pPr marL="464456" lvl="0" indent="-464456">
              <a:buBlip>
                <a:blip r:embed="rId2"/>
              </a:buBlip>
              <a:defRPr sz="1800"/>
            </a:pPr>
            <a:r>
              <a:rPr sz="3200">
                <a:latin typeface="Segoe UI Semilight"/>
                <a:ea typeface="Segoe UI Semilight"/>
                <a:cs typeface="Segoe UI Semilight"/>
                <a:sym typeface="Segoe UI Semilight"/>
              </a:rPr>
              <a:t> Accuracy of the method</a:t>
            </a:r>
          </a:p>
          <a:p>
            <a:pPr marL="464456" lvl="0" indent="-464456">
              <a:buBlip>
                <a:blip r:embed="rId2"/>
              </a:buBlip>
              <a:defRPr sz="1800"/>
            </a:pPr>
            <a:r>
              <a:rPr sz="3200">
                <a:latin typeface="Segoe UI Semilight"/>
                <a:ea typeface="Segoe UI Semilight"/>
                <a:cs typeface="Segoe UI Semilight"/>
                <a:sym typeface="Segoe UI Semilight"/>
              </a:rPr>
              <a:t> 0,5-2,2mg iron in 100g apples</a:t>
            </a:r>
          </a:p>
          <a:p>
            <a:pPr marL="464456" lvl="0" indent="-464456">
              <a:buBlip>
                <a:blip r:embed="rId2"/>
              </a:buBlip>
              <a:defRPr sz="1800"/>
            </a:pPr>
            <a:r>
              <a:rPr sz="3200">
                <a:latin typeface="Segoe UI Semilight"/>
                <a:ea typeface="Segoe UI Semilight"/>
                <a:cs typeface="Segoe UI Semilight"/>
                <a:sym typeface="Segoe UI Semilight"/>
              </a:rPr>
              <a:t> Large error of measurement</a:t>
            </a:r>
          </a:p>
          <a:p>
            <a:pPr marL="464456" lvl="0" indent="-464456">
              <a:buBlip>
                <a:blip r:embed="rId2"/>
              </a:buBlip>
              <a:defRPr sz="1800"/>
            </a:pPr>
            <a:r>
              <a:rPr sz="3200">
                <a:latin typeface="Segoe UI Semilight"/>
                <a:ea typeface="Segoe UI Semilight"/>
                <a:cs typeface="Segoe UI Semilight"/>
                <a:sym typeface="Segoe UI Semilight"/>
              </a:rPr>
              <a:t> Calculation of results</a:t>
            </a:r>
          </a:p>
          <a:p>
            <a:pPr marL="464456" lvl="0" indent="-464456">
              <a:buBlip>
                <a:blip r:embed="rId2"/>
              </a:buBlip>
              <a:defRPr sz="1800"/>
            </a:pPr>
            <a:r>
              <a:rPr sz="3200">
                <a:latin typeface="Segoe UI Semilight"/>
                <a:ea typeface="Segoe UI Semilight"/>
                <a:cs typeface="Segoe UI Semilight"/>
                <a:sym typeface="Segoe UI Semilight"/>
              </a:rPr>
              <a:t> Other methods to confirm the results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41300" y="152400"/>
            <a:ext cx="11391900" cy="939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0" y="0"/>
            <a:ext cx="12280900" cy="6858000"/>
          </a:xfrm>
          <a:prstGeom prst="rect">
            <a:avLst/>
          </a:prstGeom>
          <a:solidFill/>
        </p:spPr>
        <p:txBody>
          <a:bodyPr lIns="0" tIns="0" rIns="0" bIns="0"/>
          <a:lstStyle>
            <a:lvl1pPr algn="ctr">
              <a:defRPr sz="9600" spc="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9600" spc="200">
                <a:solidFill>
                  <a:srgbClr val="FFFFFF"/>
                </a:solidFill>
              </a:rPr>
              <a:t>Summary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766221"/>
            <a:ext cx="10515600" cy="1325565"/>
          </a:xfrm>
          <a:prstGeom prst="rect">
            <a:avLst/>
          </a:prstGeom>
        </p:spPr>
        <p:txBody>
          <a:bodyPr/>
          <a:lstStyle>
            <a:lvl1pPr algn="ctr">
              <a:defRPr sz="54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5400"/>
              <a:t>Thank you for attention!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800876" y="5930898"/>
            <a:ext cx="2" cy="678545"/>
          </a:xfrm>
          <a:prstGeom prst="line">
            <a:avLst/>
          </a:prstGeom>
          <a:ln w="1905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pSp>
        <p:nvGrpSpPr>
          <p:cNvPr id="101" name="Group 101"/>
          <p:cNvGrpSpPr/>
          <p:nvPr/>
        </p:nvGrpSpPr>
        <p:grpSpPr>
          <a:xfrm>
            <a:off x="1040155" y="5930898"/>
            <a:ext cx="3485248" cy="1107997"/>
            <a:chOff x="-1" y="25402"/>
            <a:chExt cx="3485247" cy="1107993"/>
          </a:xfrm>
        </p:grpSpPr>
        <p:sp>
          <p:nvSpPr>
            <p:cNvPr id="99" name="Shape 99"/>
            <p:cNvSpPr/>
            <p:nvPr/>
          </p:nvSpPr>
          <p:spPr>
            <a:xfrm>
              <a:off x="0" y="152400"/>
              <a:ext cx="3485246" cy="4318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latin typeface="Segoe UI Semilight"/>
                  <a:ea typeface="Segoe UI Semilight"/>
                  <a:cs typeface="Segoe UI Semilight"/>
                  <a:sym typeface="Segoe UI Semilight"/>
                </a:defRPr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-1" y="25402"/>
              <a:ext cx="3485246" cy="1107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sz="2400" dirty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Opponent</a:t>
              </a:r>
              <a:r>
                <a:rPr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: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</a:p>
            <a:p>
              <a:pPr lvl="0"/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Anastasiya</a:t>
              </a:r>
              <a:r>
                <a:rPr lang="en-US" sz="2400" dirty="0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 </a:t>
              </a:r>
              <a:r>
                <a:rPr lang="en-US" sz="2400" dirty="0" err="1" smtClean="0">
                  <a:latin typeface="Segoe UI Semilight"/>
                  <a:ea typeface="Segoe UI Semilight"/>
                  <a:cs typeface="Segoe UI Semilight"/>
                  <a:sym typeface="Segoe UI Semilight"/>
                </a:rPr>
                <a:t>Pantsialei</a:t>
              </a:r>
              <a:endParaRPr lang="en-US" sz="2400" dirty="0" smtClean="0"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  <a:p>
              <a:pPr lvl="0"/>
              <a:endParaRPr sz="2400" dirty="0">
                <a:solidFill>
                  <a:srgbClr val="FFFFFF"/>
                </a:solidFill>
                <a:latin typeface="Segoe UI Semilight"/>
                <a:ea typeface="Segoe UI Semilight"/>
                <a:cs typeface="Segoe UI Semilight"/>
                <a:sym typeface="Segoe UI Semilight"/>
              </a:endParaRPr>
            </a:p>
          </p:txBody>
        </p:sp>
      </p:grpSp>
      <p:sp>
        <p:nvSpPr>
          <p:cNvPr id="102" name="Shape 102"/>
          <p:cNvSpPr/>
          <p:nvPr/>
        </p:nvSpPr>
        <p:spPr>
          <a:xfrm>
            <a:off x="8883266" y="6006743"/>
            <a:ext cx="2673557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lvl="0">
              <a:defRPr sz="1800"/>
            </a:pPr>
            <a:r>
              <a:rPr sz="2800"/>
              <a:t>Team of Belarus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90</Words>
  <Application>Microsoft Office PowerPoint</Application>
  <PresentationFormat>Произвольный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</vt:lpstr>
      <vt:lpstr>Opposition 6. Apples</vt:lpstr>
      <vt:lpstr>Overview of the report</vt:lpstr>
      <vt:lpstr>Summary on the report</vt:lpstr>
      <vt:lpstr>Points for discussion</vt:lpstr>
      <vt:lpstr>Summary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6. Apples</dc:title>
  <cp:lastModifiedBy>Мария</cp:lastModifiedBy>
  <cp:revision>3</cp:revision>
  <dcterms:modified xsi:type="dcterms:W3CDTF">2017-06-29T21:27:51Z</dcterms:modified>
</cp:coreProperties>
</file>