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2" r:id="rId4"/>
    <p:sldId id="260" r:id="rId5"/>
    <p:sldId id="261" r:id="rId6"/>
  </p:sldIdLst>
  <p:sldSz cx="12192000" cy="6858000"/>
  <p:notesSz cx="6858000" cy="9144000"/>
  <p:defaultTextStyle>
    <a:lvl1pPr>
      <a:defRPr>
        <a:latin typeface="+mn-lt"/>
        <a:ea typeface="+mn-ea"/>
        <a:cs typeface="+mn-cs"/>
        <a:sym typeface="Helvetica Neue"/>
      </a:defRPr>
    </a:lvl1pPr>
    <a:lvl2pPr>
      <a:defRPr>
        <a:latin typeface="+mn-lt"/>
        <a:ea typeface="+mn-ea"/>
        <a:cs typeface="+mn-cs"/>
        <a:sym typeface="Helvetica Neue"/>
      </a:defRPr>
    </a:lvl2pPr>
    <a:lvl3pPr>
      <a:defRPr>
        <a:latin typeface="+mn-lt"/>
        <a:ea typeface="+mn-ea"/>
        <a:cs typeface="+mn-cs"/>
        <a:sym typeface="Helvetica Neue"/>
      </a:defRPr>
    </a:lvl3pPr>
    <a:lvl4pPr>
      <a:defRPr>
        <a:latin typeface="+mn-lt"/>
        <a:ea typeface="+mn-ea"/>
        <a:cs typeface="+mn-cs"/>
        <a:sym typeface="Helvetica Neue"/>
      </a:defRPr>
    </a:lvl4pPr>
    <a:lvl5pPr>
      <a:defRPr>
        <a:latin typeface="+mn-lt"/>
        <a:ea typeface="+mn-ea"/>
        <a:cs typeface="+mn-cs"/>
        <a:sym typeface="Helvetica Neue"/>
      </a:defRPr>
    </a:lvl5pPr>
    <a:lvl6pPr>
      <a:defRPr>
        <a:latin typeface="+mn-lt"/>
        <a:ea typeface="+mn-ea"/>
        <a:cs typeface="+mn-cs"/>
        <a:sym typeface="Helvetica Neue"/>
      </a:defRPr>
    </a:lvl6pPr>
    <a:lvl7pPr>
      <a:defRPr>
        <a:latin typeface="+mn-lt"/>
        <a:ea typeface="+mn-ea"/>
        <a:cs typeface="+mn-cs"/>
        <a:sym typeface="Helvetica Neue"/>
      </a:defRPr>
    </a:lvl7pPr>
    <a:lvl8pPr>
      <a:defRPr>
        <a:latin typeface="+mn-lt"/>
        <a:ea typeface="+mn-ea"/>
        <a:cs typeface="+mn-cs"/>
        <a:sym typeface="Helvetica Neue"/>
      </a:defRPr>
    </a:lvl8pPr>
    <a:lvl9pPr>
      <a:defRPr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5089131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5400">
                <a:latin typeface="Bliss Pro"/>
                <a:ea typeface="Bliss Pro"/>
                <a:cs typeface="Bliss Pro"/>
                <a:sym typeface="Bliss Pro"/>
              </a:defRPr>
            </a:lvl1pPr>
          </a:lstStyle>
          <a:p>
            <a:pPr lvl="0">
              <a:defRPr sz="1800"/>
            </a:pPr>
            <a:r>
              <a:rPr sz="5400"/>
              <a:t>Текст заголовка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311900" y="6057901"/>
            <a:ext cx="5638800" cy="80010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>
                <a:latin typeface="Bliss Pro Light"/>
                <a:ea typeface="Bliss Pro Light"/>
                <a:cs typeface="Bliss Pro Light"/>
                <a:sym typeface="Bliss Pro Light"/>
              </a:defRPr>
            </a:lvl1pPr>
            <a:lvl2pPr marL="0" indent="0" algn="ctr">
              <a:buSzTx/>
              <a:buFontTx/>
              <a:buNone/>
              <a:defRPr sz="2400">
                <a:latin typeface="Bliss Pro Light"/>
                <a:ea typeface="Bliss Pro Light"/>
                <a:cs typeface="Bliss Pro Light"/>
                <a:sym typeface="Bliss Pro Light"/>
              </a:defRPr>
            </a:lvl2pPr>
            <a:lvl3pPr marL="0" indent="0" algn="ctr">
              <a:buSzTx/>
              <a:buFontTx/>
              <a:buNone/>
              <a:defRPr sz="2400">
                <a:latin typeface="Bliss Pro Light"/>
                <a:ea typeface="Bliss Pro Light"/>
                <a:cs typeface="Bliss Pro Light"/>
                <a:sym typeface="Bliss Pro Light"/>
              </a:defRPr>
            </a:lvl3pPr>
            <a:lvl4pPr marL="0" indent="0" algn="ctr">
              <a:buSzTx/>
              <a:buFontTx/>
              <a:buNone/>
              <a:defRPr sz="2400">
                <a:latin typeface="Bliss Pro Light"/>
                <a:ea typeface="Bliss Pro Light"/>
                <a:cs typeface="Bliss Pro Light"/>
                <a:sym typeface="Bliss Pro Light"/>
              </a:defRPr>
            </a:lvl4pPr>
            <a:lvl5pPr marL="0" indent="0" algn="ctr">
              <a:buSzTx/>
              <a:buFontTx/>
              <a:buNone/>
              <a:defRPr sz="2400">
                <a:latin typeface="Bliss Pro Light"/>
                <a:ea typeface="Bliss Pro Light"/>
                <a:cs typeface="Bliss Pro Light"/>
                <a:sym typeface="Bliss Pro Light"/>
              </a:defRPr>
            </a:lvl5pPr>
          </a:lstStyle>
          <a:p>
            <a:pPr lvl="0">
              <a:defRPr sz="1800"/>
            </a:pPr>
            <a:r>
              <a:rPr sz="2400"/>
              <a:t>Уровень текста 1</a:t>
            </a:r>
          </a:p>
          <a:p>
            <a:pPr lvl="1">
              <a:defRPr sz="1800"/>
            </a:pPr>
            <a:r>
              <a:rPr sz="2400"/>
              <a:t>Уровень текста 2</a:t>
            </a:r>
          </a:p>
          <a:p>
            <a:pPr lvl="2">
              <a:defRPr sz="1800"/>
            </a:pPr>
            <a:r>
              <a:rPr sz="2400"/>
              <a:t>Уровень текста 3</a:t>
            </a:r>
          </a:p>
          <a:p>
            <a:pPr lvl="3">
              <a:defRPr sz="1800"/>
            </a:pPr>
            <a:r>
              <a:rPr sz="2400"/>
              <a:t>Уровень текста 4</a:t>
            </a:r>
          </a:p>
          <a:p>
            <a:pPr lvl="4">
              <a:defRPr sz="1800"/>
            </a:pPr>
            <a:r>
              <a:rPr sz="2400"/>
              <a:t>Уровень текста 5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9" name="Shape 9"/>
          <p:cNvSpPr/>
          <p:nvPr/>
        </p:nvSpPr>
        <p:spPr>
          <a:xfrm>
            <a:off x="4999292" y="164071"/>
            <a:ext cx="2031612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/>
            <a:r>
              <a:t>IYNT 2017 Nanjing</a:t>
            </a:r>
          </a:p>
        </p:txBody>
      </p:sp>
      <p:grpSp>
        <p:nvGrpSpPr>
          <p:cNvPr id="19" name="Group 19"/>
          <p:cNvGrpSpPr/>
          <p:nvPr/>
        </p:nvGrpSpPr>
        <p:grpSpPr>
          <a:xfrm>
            <a:off x="792061" y="558799"/>
            <a:ext cx="10607881" cy="178474"/>
            <a:chOff x="0" y="-1"/>
            <a:chExt cx="10607880" cy="178472"/>
          </a:xfrm>
        </p:grpSpPr>
        <p:sp>
          <p:nvSpPr>
            <p:cNvPr id="10" name="Shape 10"/>
            <p:cNvSpPr/>
            <p:nvPr/>
          </p:nvSpPr>
          <p:spPr>
            <a:xfrm>
              <a:off x="-1" y="-1"/>
              <a:ext cx="10607881" cy="17847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14" name="Group 14"/>
            <p:cNvGrpSpPr/>
            <p:nvPr/>
          </p:nvGrpSpPr>
          <p:grpSpPr>
            <a:xfrm>
              <a:off x="24713" y="-2"/>
              <a:ext cx="457202" cy="178473"/>
              <a:chOff x="0" y="0"/>
              <a:chExt cx="457200" cy="178472"/>
            </a:xfrm>
          </p:grpSpPr>
          <p:sp>
            <p:nvSpPr>
              <p:cNvPr id="11" name="Shape 11"/>
              <p:cNvSpPr/>
              <p:nvPr/>
            </p:nvSpPr>
            <p:spPr>
              <a:xfrm>
                <a:off x="-1" y="-1"/>
                <a:ext cx="45720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2" name="Shape 12"/>
              <p:cNvSpPr/>
              <p:nvPr/>
            </p:nvSpPr>
            <p:spPr>
              <a:xfrm>
                <a:off x="95193" y="-1"/>
                <a:ext cx="76257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259023" y="-1"/>
                <a:ext cx="198178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18" name="Group 18"/>
            <p:cNvGrpSpPr/>
            <p:nvPr/>
          </p:nvGrpSpPr>
          <p:grpSpPr>
            <a:xfrm>
              <a:off x="10129942" y="-2"/>
              <a:ext cx="457200" cy="178474"/>
              <a:chOff x="0" y="0"/>
              <a:chExt cx="457199" cy="178472"/>
            </a:xfrm>
          </p:grpSpPr>
          <p:sp>
            <p:nvSpPr>
              <p:cNvPr id="15" name="Shape 15"/>
              <p:cNvSpPr/>
              <p:nvPr/>
            </p:nvSpPr>
            <p:spPr>
              <a:xfrm flipH="1">
                <a:off x="411481" y="-1"/>
                <a:ext cx="45720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 flipH="1">
                <a:off x="285751" y="-1"/>
                <a:ext cx="76256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 flipH="1">
                <a:off x="0" y="-1"/>
                <a:ext cx="198177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</p:grp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8724900" y="0"/>
            <a:ext cx="2628901" cy="654208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1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279400" y="530231"/>
            <a:ext cx="10515600" cy="1741481"/>
          </a:xfrm>
          <a:prstGeom prst="rect">
            <a:avLst/>
          </a:prstGeom>
        </p:spPr>
        <p:txBody>
          <a:bodyPr/>
          <a:lstStyle>
            <a:lvl1pPr>
              <a:defRPr>
                <a:latin typeface="Bliss Pro"/>
                <a:ea typeface="Bliss Pro"/>
                <a:cs typeface="Bliss Pro"/>
                <a:sym typeface="Bliss Pro"/>
              </a:defRPr>
            </a:lvl1pPr>
          </a:lstStyle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317500" y="2271710"/>
            <a:ext cx="10515600" cy="4586291"/>
          </a:xfrm>
          <a:prstGeom prst="rect">
            <a:avLst/>
          </a:prstGeom>
        </p:spPr>
        <p:txBody>
          <a:bodyPr/>
          <a:lstStyle>
            <a:lvl1pPr>
              <a:defRPr>
                <a:latin typeface="Bliss Pro Light"/>
                <a:ea typeface="Bliss Pro Light"/>
                <a:cs typeface="Bliss Pro Light"/>
                <a:sym typeface="Bliss Pro Light"/>
              </a:defRPr>
            </a:lvl1pPr>
            <a:lvl2pPr>
              <a:defRPr>
                <a:latin typeface="Bliss Pro Light"/>
                <a:ea typeface="Bliss Pro Light"/>
                <a:cs typeface="Bliss Pro Light"/>
                <a:sym typeface="Bliss Pro Light"/>
              </a:defRPr>
            </a:lvl2pPr>
            <a:lvl3pPr>
              <a:defRPr>
                <a:latin typeface="Bliss Pro Light"/>
                <a:ea typeface="Bliss Pro Light"/>
                <a:cs typeface="Bliss Pro Light"/>
                <a:sym typeface="Bliss Pro Light"/>
              </a:defRPr>
            </a:lvl3pPr>
            <a:lvl4pPr>
              <a:defRPr>
                <a:latin typeface="Bliss Pro Light"/>
                <a:ea typeface="Bliss Pro Light"/>
                <a:cs typeface="Bliss Pro Light"/>
                <a:sym typeface="Bliss Pro Light"/>
              </a:defRPr>
            </a:lvl4pPr>
            <a:lvl5pPr>
              <a:defRPr>
                <a:latin typeface="Bliss Pro Light"/>
                <a:ea typeface="Bliss Pro Light"/>
                <a:cs typeface="Bliss Pro Light"/>
                <a:sym typeface="Bliss Pro Light"/>
              </a:defRPr>
            </a:lvl5pPr>
          </a:lstStyle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  <p:grpSp>
        <p:nvGrpSpPr>
          <p:cNvPr id="32" name="Group 32"/>
          <p:cNvGrpSpPr/>
          <p:nvPr/>
        </p:nvGrpSpPr>
        <p:grpSpPr>
          <a:xfrm>
            <a:off x="792061" y="558799"/>
            <a:ext cx="10607881" cy="178474"/>
            <a:chOff x="0" y="-1"/>
            <a:chExt cx="10607880" cy="178472"/>
          </a:xfrm>
        </p:grpSpPr>
        <p:sp>
          <p:nvSpPr>
            <p:cNvPr id="23" name="Shape 23"/>
            <p:cNvSpPr/>
            <p:nvPr/>
          </p:nvSpPr>
          <p:spPr>
            <a:xfrm>
              <a:off x="-1" y="-1"/>
              <a:ext cx="10607881" cy="17847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7" name="Group 27"/>
            <p:cNvGrpSpPr/>
            <p:nvPr/>
          </p:nvGrpSpPr>
          <p:grpSpPr>
            <a:xfrm>
              <a:off x="24713" y="-2"/>
              <a:ext cx="457202" cy="178473"/>
              <a:chOff x="0" y="0"/>
              <a:chExt cx="457200" cy="178472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-1" y="-1"/>
                <a:ext cx="45720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95193" y="-1"/>
                <a:ext cx="76257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259023" y="-1"/>
                <a:ext cx="198178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31" name="Group 31"/>
            <p:cNvGrpSpPr/>
            <p:nvPr/>
          </p:nvGrpSpPr>
          <p:grpSpPr>
            <a:xfrm>
              <a:off x="10129942" y="-2"/>
              <a:ext cx="457200" cy="178474"/>
              <a:chOff x="0" y="0"/>
              <a:chExt cx="457199" cy="178472"/>
            </a:xfrm>
          </p:grpSpPr>
          <p:sp>
            <p:nvSpPr>
              <p:cNvPr id="28" name="Shape 28"/>
              <p:cNvSpPr/>
              <p:nvPr/>
            </p:nvSpPr>
            <p:spPr>
              <a:xfrm flipH="1">
                <a:off x="411481" y="-1"/>
                <a:ext cx="45720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9" name="Shape 29"/>
              <p:cNvSpPr/>
              <p:nvPr/>
            </p:nvSpPr>
            <p:spPr>
              <a:xfrm flipH="1">
                <a:off x="285751" y="-1"/>
                <a:ext cx="76256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30" name="Shape 30"/>
              <p:cNvSpPr/>
              <p:nvPr/>
            </p:nvSpPr>
            <p:spPr>
              <a:xfrm flipH="1">
                <a:off x="0" y="-1"/>
                <a:ext cx="198177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</p:grpSp>
      <p:sp>
        <p:nvSpPr>
          <p:cNvPr id="33" name="Shape 33"/>
          <p:cNvSpPr/>
          <p:nvPr/>
        </p:nvSpPr>
        <p:spPr>
          <a:xfrm>
            <a:off x="4859592" y="125971"/>
            <a:ext cx="2031612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/>
            <a:r>
              <a:t>IYNT 2017 Nanjing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1" cy="456247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Текст заголовка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1" cy="226853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Уровень текста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Уровень текста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Уровень текста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Уровень текста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Уровень текста 5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839787" y="365127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91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Уровень текста 1</a:t>
            </a:r>
          </a:p>
          <a:p>
            <a:pPr lvl="1">
              <a:defRPr sz="1800" b="0"/>
            </a:pPr>
            <a:r>
              <a:rPr sz="2400" b="1"/>
              <a:t>Уровень текста 2</a:t>
            </a:r>
          </a:p>
          <a:p>
            <a:pPr lvl="2">
              <a:defRPr sz="1800" b="0"/>
            </a:pPr>
            <a:r>
              <a:rPr sz="2400" b="1"/>
              <a:t>Уровень текста 3</a:t>
            </a:r>
          </a:p>
          <a:p>
            <a:pPr lvl="3">
              <a:defRPr sz="1800" b="0"/>
            </a:pPr>
            <a:r>
              <a:rPr sz="2400" b="1"/>
              <a:t>Уровень текста 4</a:t>
            </a:r>
          </a:p>
          <a:p>
            <a:pPr lvl="4">
              <a:defRPr sz="1800" b="0"/>
            </a:pPr>
            <a:r>
              <a:rPr sz="2400" b="1"/>
              <a:t>Уровень текста 5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205581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839787" y="0"/>
            <a:ext cx="3932240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Текст заголовка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5183187" y="987427"/>
            <a:ext cx="6172202" cy="587057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839787" y="0"/>
            <a:ext cx="3932240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Текст заголовка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839787" y="2057400"/>
            <a:ext cx="3932240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 lvl="0">
              <a:defRPr sz="1800"/>
            </a:pPr>
            <a:r>
              <a:rPr sz="1600"/>
              <a:t>Уровень текста 1</a:t>
            </a:r>
          </a:p>
          <a:p>
            <a:pPr lvl="1">
              <a:defRPr sz="1800"/>
            </a:pPr>
            <a:r>
              <a:rPr sz="1600"/>
              <a:t>Уровень текста 2</a:t>
            </a:r>
          </a:p>
          <a:p>
            <a:pPr lvl="2">
              <a:defRPr sz="1800"/>
            </a:pPr>
            <a:r>
              <a:rPr sz="1600"/>
              <a:t>Уровень текста 3</a:t>
            </a:r>
          </a:p>
          <a:p>
            <a:pPr lvl="3">
              <a:defRPr sz="1800"/>
            </a:pPr>
            <a:r>
              <a:rPr sz="1600"/>
              <a:t>Уровень текста 4</a:t>
            </a:r>
          </a:p>
          <a:p>
            <a:pPr lvl="4">
              <a:defRPr sz="1800"/>
            </a:pPr>
            <a:r>
              <a:rPr sz="1600"/>
              <a:t>Уровень текста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230192"/>
            <a:ext cx="10515600" cy="15954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610600" y="6404293"/>
            <a:ext cx="2743200" cy="269239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1pPr>
      <a:lvl2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2pPr>
      <a:lvl3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3pPr>
      <a:lvl4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4pPr>
      <a:lvl5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5pPr>
      <a:lvl6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6pPr>
      <a:lvl7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7pPr>
      <a:lvl8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8pPr>
      <a:lvl9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38" indent="-320038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xfrm>
            <a:off x="700518" y="2782386"/>
            <a:ext cx="10790964" cy="138466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 defTabSz="795527">
              <a:defRPr sz="1800"/>
            </a:pPr>
            <a:r>
              <a:rPr lang="en-US" sz="4600" b="1" dirty="0" smtClean="0">
                <a:latin typeface="Segoe UI Semibold"/>
                <a:ea typeface="Segoe UI Semibold"/>
                <a:cs typeface="Segoe UI Semibold"/>
                <a:sym typeface="Segoe UI Semibold"/>
              </a:rPr>
              <a:t>Review</a:t>
            </a:r>
            <a:br>
              <a:rPr lang="en-US" sz="4600" b="1" dirty="0" smtClean="0">
                <a:latin typeface="Segoe UI Semibold"/>
                <a:ea typeface="Segoe UI Semibold"/>
                <a:cs typeface="Segoe UI Semibold"/>
                <a:sym typeface="Segoe UI Semibold"/>
              </a:rPr>
            </a:br>
            <a:r>
              <a:rPr lang="en-US" sz="4600" b="1" dirty="0" smtClean="0">
                <a:latin typeface="Segoe UI Semibold"/>
                <a:ea typeface="Segoe UI Semibold"/>
                <a:cs typeface="Segoe UI Semibold"/>
                <a:sym typeface="Segoe UI Semibold"/>
              </a:rPr>
              <a:t>3. Curved mirrors</a:t>
            </a:r>
            <a:r>
              <a:rPr sz="4600" b="1" dirty="0">
                <a:latin typeface="Segoe UI Semibold"/>
                <a:ea typeface="Segoe UI Semibold"/>
                <a:cs typeface="Segoe UI Semibold"/>
                <a:sym typeface="Segoe UI Semibold"/>
              </a:rPr>
              <a:t/>
            </a:r>
            <a:br>
              <a:rPr sz="4600" b="1" dirty="0">
                <a:latin typeface="Segoe UI Semibold"/>
                <a:ea typeface="Segoe UI Semibold"/>
                <a:cs typeface="Segoe UI Semibold"/>
                <a:sym typeface="Segoe UI Semibold"/>
              </a:rPr>
            </a:br>
            <a:endParaRPr sz="4100" b="1" dirty="0">
              <a:latin typeface="Segoe UI Semibold"/>
              <a:ea typeface="Segoe UI Semibold"/>
              <a:cs typeface="Segoe UI Semibold"/>
              <a:sym typeface="Segoe UI Semibold"/>
            </a:endParaRPr>
          </a:p>
        </p:txBody>
      </p:sp>
      <p:grpSp>
        <p:nvGrpSpPr>
          <p:cNvPr id="73" name="Group 73"/>
          <p:cNvGrpSpPr/>
          <p:nvPr/>
        </p:nvGrpSpPr>
        <p:grpSpPr>
          <a:xfrm>
            <a:off x="623392" y="5872842"/>
            <a:ext cx="3984169" cy="876669"/>
            <a:chOff x="-508205" y="-237672"/>
            <a:chExt cx="3984168" cy="876668"/>
          </a:xfrm>
        </p:grpSpPr>
        <p:sp>
          <p:nvSpPr>
            <p:cNvPr id="71" name="Shape 71"/>
            <p:cNvSpPr/>
            <p:nvPr/>
          </p:nvSpPr>
          <p:spPr>
            <a:xfrm>
              <a:off x="-508205" y="199937"/>
              <a:ext cx="3485246" cy="43905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latin typeface="Segoe UI Semilight"/>
                  <a:ea typeface="Segoe UI Semilight"/>
                  <a:cs typeface="Segoe UI Semilight"/>
                  <a:sym typeface="Segoe UI Semilight"/>
                </a:defRPr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-9283" y="-237672"/>
              <a:ext cx="3485246" cy="736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rPr lang="en-US" sz="2400" dirty="0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Reviewer</a:t>
              </a:r>
              <a:r>
                <a:rPr sz="2400" dirty="0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: </a:t>
              </a:r>
              <a:endParaRPr sz="2400" dirty="0">
                <a:solidFill>
                  <a:srgbClr val="FFFFFF"/>
                </a:solidFill>
                <a:latin typeface="Segoe UI Semilight"/>
                <a:ea typeface="Segoe UI Semilight"/>
                <a:cs typeface="Segoe UI Semilight"/>
                <a:sym typeface="Segoe UI Semilight"/>
              </a:endParaRPr>
            </a:p>
            <a:p>
              <a:pPr lvl="0"/>
              <a:r>
                <a:rPr lang="en-US" sz="2400" dirty="0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Andrei </a:t>
              </a:r>
              <a:r>
                <a:rPr lang="en-US" sz="2400" dirty="0" err="1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Peuny</a:t>
              </a:r>
              <a:endParaRPr sz="2400" dirty="0">
                <a:latin typeface="Segoe UI Semilight"/>
                <a:ea typeface="Segoe UI Semilight"/>
                <a:cs typeface="Segoe UI Semilight"/>
                <a:sym typeface="Segoe UI Semilight"/>
              </a:endParaRPr>
            </a:p>
          </p:txBody>
        </p:sp>
      </p:grpSp>
      <p:sp>
        <p:nvSpPr>
          <p:cNvPr id="74" name="Shape 74"/>
          <p:cNvSpPr/>
          <p:nvPr/>
        </p:nvSpPr>
        <p:spPr>
          <a:xfrm flipV="1">
            <a:off x="800876" y="5930898"/>
            <a:ext cx="2" cy="678545"/>
          </a:xfrm>
          <a:prstGeom prst="line">
            <a:avLst/>
          </a:prstGeom>
          <a:ln w="19050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8883266" y="6006743"/>
            <a:ext cx="2673557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800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/>
            </a:pPr>
            <a:r>
              <a:rPr sz="2800"/>
              <a:t>Team of Belarus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1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xfrm>
            <a:off x="838200" y="760738"/>
            <a:ext cx="10515600" cy="926646"/>
          </a:xfrm>
          <a:prstGeom prst="rect">
            <a:avLst/>
          </a:prstGeom>
        </p:spPr>
        <p:txBody>
          <a:bodyPr/>
          <a:lstStyle>
            <a:lvl1pPr algn="ctr">
              <a:defRPr sz="3600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/>
            </a:pPr>
            <a:r>
              <a:rPr sz="3600" dirty="0"/>
              <a:t>Summary on the </a:t>
            </a:r>
            <a:r>
              <a:rPr lang="en-US" sz="3600" dirty="0" smtClean="0"/>
              <a:t>discussion</a:t>
            </a:r>
            <a:endParaRPr sz="3600" dirty="0"/>
          </a:p>
        </p:txBody>
      </p:sp>
      <p:sp>
        <p:nvSpPr>
          <p:cNvPr id="82" name="Shape 82"/>
          <p:cNvSpPr/>
          <p:nvPr/>
        </p:nvSpPr>
        <p:spPr>
          <a:xfrm>
            <a:off x="1255503" y="2174244"/>
            <a:ext cx="2745342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sz="3200" b="1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 b="0"/>
            </a:pPr>
            <a:r>
              <a:rPr sz="3200" b="1"/>
              <a:t>Strong points</a:t>
            </a:r>
          </a:p>
        </p:txBody>
      </p:sp>
      <p:sp>
        <p:nvSpPr>
          <p:cNvPr id="83" name="Shape 83"/>
          <p:cNvSpPr/>
          <p:nvPr/>
        </p:nvSpPr>
        <p:spPr>
          <a:xfrm>
            <a:off x="8401145" y="2174244"/>
            <a:ext cx="2490548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sz="3200" b="1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 b="0"/>
            </a:pPr>
            <a:r>
              <a:rPr sz="3200" b="1"/>
              <a:t>Weak points</a:t>
            </a:r>
          </a:p>
        </p:txBody>
      </p:sp>
      <p:sp>
        <p:nvSpPr>
          <p:cNvPr id="84" name="Shape 84"/>
          <p:cNvSpPr/>
          <p:nvPr/>
        </p:nvSpPr>
        <p:spPr>
          <a:xfrm>
            <a:off x="3659778" y="1676772"/>
            <a:ext cx="4872447" cy="2"/>
          </a:xfrm>
          <a:prstGeom prst="line">
            <a:avLst/>
          </a:prstGeom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4418036" y="1560462"/>
            <a:ext cx="57152" cy="21431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6" name="Shape 86"/>
          <p:cNvSpPr/>
          <p:nvPr/>
        </p:nvSpPr>
        <p:spPr>
          <a:xfrm>
            <a:off x="7721648" y="1575960"/>
            <a:ext cx="57152" cy="21431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506367" y="2748283"/>
            <a:ext cx="4728212" cy="64017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>
              <a:buSzPct val="100000"/>
            </a:pPr>
            <a:r>
              <a:rPr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                      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1106311" lvl="0" indent="-1106311">
              <a:buSzPct val="100000"/>
              <a:buFont typeface="Wingdings"/>
              <a:buChar char="✓"/>
            </a:pP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Good questions from the opponent</a:t>
            </a:r>
          </a:p>
          <a:p>
            <a:pPr marL="1106311" lvl="0" indent="-1106311">
              <a:buSzPct val="100000"/>
              <a:buFont typeface="Wingdings"/>
              <a:buChar char="✓"/>
            </a:pP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The opponent understand the problem</a:t>
            </a:r>
          </a:p>
          <a:p>
            <a:pPr marL="1106311" lvl="0" indent="-1106311">
              <a:buSzPct val="100000"/>
              <a:buFont typeface="Wingdings"/>
              <a:buChar char="✓"/>
            </a:pP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The report was more understandable after discussion   </a:t>
            </a:r>
          </a:p>
          <a:p>
            <a:pPr marL="1106311" lvl="0" indent="-1106311">
              <a:buSzPct val="100000"/>
              <a:buFont typeface="Wingdings"/>
              <a:buChar char="✓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lvl="0">
              <a:buSzPct val="100000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✓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✓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✓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✓"/>
            </a:pPr>
            <a:endParaRPr sz="2800" dirty="0">
              <a:latin typeface="Segoe UI Semilight"/>
              <a:ea typeface="Segoe UI Semilight"/>
              <a:cs typeface="Segoe UI Semilight"/>
              <a:sym typeface="Segoe UI Semilight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7167897" y="2748283"/>
            <a:ext cx="4794068" cy="3539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>
              <a:buSzPct val="100000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▪"/>
            </a:pP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The report didn’t asked  all questions</a:t>
            </a:r>
          </a:p>
          <a:p>
            <a:pPr marL="1106311" lvl="0" indent="-1106311">
              <a:buSzPct val="100000"/>
              <a:buFont typeface="Wingdings"/>
              <a:buChar char="▪"/>
            </a:pP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The reporter don’t  understand the his work  </a:t>
            </a:r>
          </a:p>
          <a:p>
            <a:pPr marL="1106311" lvl="0" indent="-1106311">
              <a:buSzPct val="100000"/>
              <a:buFont typeface="Wingdings"/>
              <a:buChar char="▪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▪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2" animBg="1" advAuto="0"/>
      <p:bldP spid="87" grpId="1" build="p" bldLvl="5" animBg="1" advAuto="0"/>
      <p:bldP spid="88" grpId="3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xfrm>
            <a:off x="838200" y="760738"/>
            <a:ext cx="10515600" cy="926646"/>
          </a:xfrm>
          <a:prstGeom prst="rect">
            <a:avLst/>
          </a:prstGeom>
        </p:spPr>
        <p:txBody>
          <a:bodyPr/>
          <a:lstStyle>
            <a:lvl1pPr algn="ctr">
              <a:defRPr sz="3600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/>
            </a:pPr>
            <a:r>
              <a:rPr sz="3600" dirty="0"/>
              <a:t>Summary on </a:t>
            </a:r>
            <a:r>
              <a:rPr sz="3600" dirty="0" smtClean="0"/>
              <a:t>the</a:t>
            </a:r>
            <a:r>
              <a:rPr lang="en-US" sz="3600" dirty="0" smtClean="0"/>
              <a:t> report</a:t>
            </a:r>
            <a:endParaRPr sz="3600" dirty="0"/>
          </a:p>
        </p:txBody>
      </p:sp>
      <p:sp>
        <p:nvSpPr>
          <p:cNvPr id="82" name="Shape 82"/>
          <p:cNvSpPr/>
          <p:nvPr/>
        </p:nvSpPr>
        <p:spPr>
          <a:xfrm>
            <a:off x="1255503" y="2174244"/>
            <a:ext cx="2745342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sz="3200" b="1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 b="0"/>
            </a:pPr>
            <a:r>
              <a:rPr sz="3200" b="1"/>
              <a:t>Strong points</a:t>
            </a:r>
          </a:p>
        </p:txBody>
      </p:sp>
      <p:sp>
        <p:nvSpPr>
          <p:cNvPr id="83" name="Shape 83"/>
          <p:cNvSpPr/>
          <p:nvPr/>
        </p:nvSpPr>
        <p:spPr>
          <a:xfrm>
            <a:off x="8401145" y="2174244"/>
            <a:ext cx="2490548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sz="3200" b="1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 b="0"/>
            </a:pPr>
            <a:r>
              <a:rPr sz="3200" b="1"/>
              <a:t>Weak points</a:t>
            </a:r>
          </a:p>
        </p:txBody>
      </p:sp>
      <p:sp>
        <p:nvSpPr>
          <p:cNvPr id="84" name="Shape 84"/>
          <p:cNvSpPr/>
          <p:nvPr/>
        </p:nvSpPr>
        <p:spPr>
          <a:xfrm>
            <a:off x="3659778" y="1676772"/>
            <a:ext cx="4872447" cy="2"/>
          </a:xfrm>
          <a:prstGeom prst="line">
            <a:avLst/>
          </a:prstGeom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4418036" y="1560462"/>
            <a:ext cx="57152" cy="21431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6" name="Shape 86"/>
          <p:cNvSpPr/>
          <p:nvPr/>
        </p:nvSpPr>
        <p:spPr>
          <a:xfrm>
            <a:off x="7721648" y="1575960"/>
            <a:ext cx="57152" cy="21431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499471" y="3235143"/>
            <a:ext cx="4728212" cy="467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>
              <a:buSzPct val="100000"/>
            </a:pPr>
            <a:r>
              <a:rPr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                      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1106311" lvl="0" indent="-1106311">
              <a:buSzPct val="100000"/>
              <a:buFont typeface="Wingdings"/>
              <a:buChar char="✓"/>
            </a:pP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Experiment was done</a:t>
            </a:r>
          </a:p>
          <a:p>
            <a:pPr marL="1106311" lvl="0" indent="-1106311">
              <a:buSzPct val="100000"/>
              <a:buFont typeface="Wingdings"/>
              <a:buChar char="✓"/>
            </a:pP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The fructose was found</a:t>
            </a:r>
          </a:p>
          <a:p>
            <a:pPr marL="1106311" lvl="0" indent="-1106311">
              <a:buSzPct val="100000"/>
              <a:buFont typeface="Wingdings"/>
              <a:buChar char="✓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✓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lvl="0">
              <a:buSzPct val="100000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✓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✓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✓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✓"/>
            </a:pPr>
            <a:endParaRPr sz="2800" dirty="0">
              <a:latin typeface="Segoe UI Semilight"/>
              <a:ea typeface="Segoe UI Semilight"/>
              <a:cs typeface="Segoe UI Semilight"/>
              <a:sym typeface="Segoe UI Semilight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7144883" y="3217091"/>
            <a:ext cx="4794068" cy="4832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>
              <a:buSzPct val="100000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▪"/>
            </a:pP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The others beakers weren’t specified</a:t>
            </a:r>
          </a:p>
          <a:p>
            <a:pPr marL="1106311" lvl="0" indent="-1106311">
              <a:buSzPct val="100000"/>
              <a:buFont typeface="Wingdings"/>
              <a:buChar char="▪"/>
            </a:pP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Bad theoretical part</a:t>
            </a:r>
          </a:p>
          <a:p>
            <a:pPr marL="1106311" lvl="0" indent="-1106311">
              <a:buSzPct val="100000"/>
              <a:buFont typeface="Wingdings"/>
              <a:buChar char="▪"/>
            </a:pPr>
            <a:r>
              <a:rPr lang="en-US" sz="2800" dirty="0">
                <a:latin typeface="Segoe UI Semilight"/>
                <a:ea typeface="Segoe UI Semilight"/>
                <a:cs typeface="Segoe UI Semilight"/>
                <a:sym typeface="Segoe UI Semilight"/>
              </a:rPr>
              <a:t>The </a:t>
            </a: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reporter </a:t>
            </a:r>
            <a:r>
              <a:rPr lang="en-US" sz="2800" dirty="0">
                <a:latin typeface="Segoe UI Semilight"/>
                <a:ea typeface="Segoe UI Semilight"/>
                <a:cs typeface="Segoe UI Semilight"/>
                <a:sym typeface="Segoe UI Semilight"/>
              </a:rPr>
              <a:t>didn’t asked  all </a:t>
            </a: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questions</a:t>
            </a:r>
          </a:p>
          <a:p>
            <a:pPr marL="1106311" lvl="0" indent="-1106311">
              <a:buSzPct val="100000"/>
              <a:buFont typeface="Wingdings"/>
              <a:buChar char="▪"/>
            </a:pP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Bad illustrated report</a:t>
            </a:r>
            <a:endParaRPr lang="en-US" sz="2800" dirty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▪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▪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▪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▪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</p:txBody>
      </p:sp>
    </p:spTree>
    <p:extLst>
      <p:ext uri="{BB962C8B-B14F-4D97-AF65-F5344CB8AC3E}">
        <p14:creationId xmlns:p14="http://schemas.microsoft.com/office/powerpoint/2010/main" val="1836159396"/>
      </p:ext>
    </p:extLst>
  </p:cSld>
  <p:clrMapOvr>
    <a:masterClrMapping/>
  </p:clrMapOvr>
  <p:transition spd="slow">
    <p:push dir="u"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 advAuto="0"/>
      <p:bldP spid="87" grpId="0" build="p" bldLvl="5" animBg="1" advAuto="0"/>
      <p:bldP spid="88" grpId="0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241300" y="152400"/>
            <a:ext cx="11391900" cy="939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0" y="0"/>
            <a:ext cx="12280900" cy="6858000"/>
          </a:xfrm>
          <a:prstGeom prst="rect">
            <a:avLst/>
          </a:prstGeom>
          <a:solidFill/>
        </p:spPr>
        <p:txBody>
          <a:bodyPr lIns="0" tIns="0" rIns="0" bIns="0"/>
          <a:lstStyle>
            <a:lvl1pPr algn="ctr">
              <a:defRPr sz="9600" spc="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9600" spc="200">
                <a:solidFill>
                  <a:srgbClr val="FFFFFF"/>
                </a:solidFill>
              </a:rPr>
              <a:t>Summary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xfrm>
            <a:off x="838200" y="2766221"/>
            <a:ext cx="10515600" cy="1325565"/>
          </a:xfrm>
          <a:prstGeom prst="rect">
            <a:avLst/>
          </a:prstGeom>
        </p:spPr>
        <p:txBody>
          <a:bodyPr/>
          <a:lstStyle>
            <a:lvl1pPr algn="ctr">
              <a:defRPr sz="5400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/>
            </a:pPr>
            <a:r>
              <a:rPr sz="5400"/>
              <a:t>Thank you for attention!</a:t>
            </a:r>
          </a:p>
        </p:txBody>
      </p:sp>
      <p:sp>
        <p:nvSpPr>
          <p:cNvPr id="98" name="Shape 98"/>
          <p:cNvSpPr/>
          <p:nvPr/>
        </p:nvSpPr>
        <p:spPr>
          <a:xfrm flipV="1">
            <a:off x="800876" y="5930898"/>
            <a:ext cx="2" cy="678545"/>
          </a:xfrm>
          <a:prstGeom prst="line">
            <a:avLst/>
          </a:prstGeom>
          <a:ln w="19050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grpSp>
        <p:nvGrpSpPr>
          <p:cNvPr id="101" name="Group 101"/>
          <p:cNvGrpSpPr/>
          <p:nvPr/>
        </p:nvGrpSpPr>
        <p:grpSpPr>
          <a:xfrm>
            <a:off x="1040155" y="5746233"/>
            <a:ext cx="3485248" cy="1477328"/>
            <a:chOff x="-1" y="-159262"/>
            <a:chExt cx="3485247" cy="1477323"/>
          </a:xfrm>
        </p:grpSpPr>
        <p:sp>
          <p:nvSpPr>
            <p:cNvPr id="99" name="Shape 99"/>
            <p:cNvSpPr/>
            <p:nvPr/>
          </p:nvSpPr>
          <p:spPr>
            <a:xfrm>
              <a:off x="0" y="152400"/>
              <a:ext cx="3485246" cy="4318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latin typeface="Segoe UI Semilight"/>
                  <a:ea typeface="Segoe UI Semilight"/>
                  <a:cs typeface="Segoe UI Semilight"/>
                  <a:sym typeface="Segoe UI Semilight"/>
                </a:defRPr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-1" y="-159262"/>
              <a:ext cx="3485246" cy="14773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rPr lang="en-US" sz="2400" dirty="0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Reviewer</a:t>
              </a:r>
              <a:r>
                <a:rPr sz="2400" dirty="0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:</a:t>
              </a:r>
              <a:r>
                <a:rPr lang="en-US" sz="2400" dirty="0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 </a:t>
              </a:r>
            </a:p>
            <a:p>
              <a:r>
                <a:rPr lang="en-US" sz="2400" dirty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Andrei </a:t>
              </a:r>
              <a:r>
                <a:rPr lang="en-US" sz="2400" dirty="0" err="1">
                  <a:latin typeface="Segoe UI Semilight"/>
                  <a:ea typeface="Segoe UI Semilight"/>
                  <a:cs typeface="Segoe UI Semilight"/>
                  <a:sym typeface="Segoe UI Semilight"/>
                </a:rPr>
                <a:t>Peuny</a:t>
              </a:r>
              <a:endParaRPr lang="en-US" sz="2400" dirty="0">
                <a:latin typeface="Segoe UI Semilight"/>
                <a:ea typeface="Segoe UI Semilight"/>
                <a:cs typeface="Segoe UI Semilight"/>
                <a:sym typeface="Segoe UI Semilight"/>
              </a:endParaRPr>
            </a:p>
            <a:p>
              <a:pPr lvl="0"/>
              <a:endParaRPr lang="en-US" sz="2400" dirty="0" smtClean="0">
                <a:latin typeface="Segoe UI Semilight"/>
                <a:ea typeface="Segoe UI Semilight"/>
                <a:cs typeface="Segoe UI Semilight"/>
                <a:sym typeface="Segoe UI Semilight"/>
              </a:endParaRPr>
            </a:p>
            <a:p>
              <a:pPr lvl="0"/>
              <a:endParaRPr sz="2400" dirty="0">
                <a:solidFill>
                  <a:srgbClr val="FFFFFF"/>
                </a:solidFill>
                <a:latin typeface="Segoe UI Semilight"/>
                <a:ea typeface="Segoe UI Semilight"/>
                <a:cs typeface="Segoe UI Semilight"/>
                <a:sym typeface="Segoe UI Semilight"/>
              </a:endParaRPr>
            </a:p>
          </p:txBody>
        </p:sp>
      </p:grpSp>
      <p:sp>
        <p:nvSpPr>
          <p:cNvPr id="102" name="Shape 102"/>
          <p:cNvSpPr/>
          <p:nvPr/>
        </p:nvSpPr>
        <p:spPr>
          <a:xfrm>
            <a:off x="8883266" y="6006743"/>
            <a:ext cx="2673557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800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/>
            </a:pPr>
            <a:r>
              <a:rPr sz="2800"/>
              <a:t>Team of Belarus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93</Words>
  <Application>Microsoft Office PowerPoint</Application>
  <PresentationFormat>Произвольный</PresentationFormat>
  <Paragraphs>41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Default</vt:lpstr>
      <vt:lpstr>Review 3. Curved mirrors </vt:lpstr>
      <vt:lpstr>Summary on the discussion</vt:lpstr>
      <vt:lpstr>Summary on the report</vt:lpstr>
      <vt:lpstr>Summary</vt:lpstr>
      <vt:lpstr>Thank you for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Opposition 6. Apples</dc:title>
  <cp:lastModifiedBy>User</cp:lastModifiedBy>
  <cp:revision>15</cp:revision>
  <dcterms:modified xsi:type="dcterms:W3CDTF">2017-07-04T07:44:38Z</dcterms:modified>
</cp:coreProperties>
</file>