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3"/>
  </p:notesMasterIdLst>
  <p:sldIdLst>
    <p:sldId id="256" r:id="rId2"/>
    <p:sldId id="257" r:id="rId3"/>
    <p:sldId id="258" r:id="rId4"/>
    <p:sldId id="272" r:id="rId5"/>
    <p:sldId id="273" r:id="rId6"/>
    <p:sldId id="274" r:id="rId7"/>
    <p:sldId id="283" r:id="rId8"/>
    <p:sldId id="282" r:id="rId9"/>
    <p:sldId id="284" r:id="rId10"/>
    <p:sldId id="288" r:id="rId11"/>
    <p:sldId id="275" r:id="rId12"/>
    <p:sldId id="286" r:id="rId13"/>
    <p:sldId id="281" r:id="rId14"/>
    <p:sldId id="290" r:id="rId15"/>
    <p:sldId id="291" r:id="rId16"/>
    <p:sldId id="300" r:id="rId17"/>
    <p:sldId id="296" r:id="rId18"/>
    <p:sldId id="292" r:id="rId19"/>
    <p:sldId id="298" r:id="rId20"/>
    <p:sldId id="299" r:id="rId21"/>
    <p:sldId id="277" r:id="rId22"/>
    <p:sldId id="297" r:id="rId23"/>
    <p:sldId id="294" r:id="rId24"/>
    <p:sldId id="287" r:id="rId25"/>
    <p:sldId id="278" r:id="rId26"/>
    <p:sldId id="259" r:id="rId27"/>
    <p:sldId id="276" r:id="rId28"/>
    <p:sldId id="264" r:id="rId29"/>
    <p:sldId id="260" r:id="rId30"/>
    <p:sldId id="262" r:id="rId31"/>
    <p:sldId id="261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7692" autoAdjust="0"/>
  </p:normalViewPr>
  <p:slideViewPr>
    <p:cSldViewPr>
      <p:cViewPr>
        <p:scale>
          <a:sx n="40" d="100"/>
          <a:sy n="40" d="100"/>
        </p:scale>
        <p:origin x="-1914" y="-1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1;&#1080;&#1089;&#1090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1;&#1080;&#1089;&#1090;%20Microsoft%20Office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33477993203877"/>
          <c:y val="5.1400554097404488E-2"/>
          <c:w val="0.82245249318187064"/>
          <c:h val="0.7624000979057886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errBars>
            <c:errDir val="x"/>
            <c:errBarType val="both"/>
            <c:errValType val="percentage"/>
            <c:noEndCap val="0"/>
            <c:val val="5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Лист1!$G$28:$G$35</c:f>
              <c:numCache>
                <c:formatCode>General</c:formatCode>
                <c:ptCount val="8"/>
                <c:pt idx="0">
                  <c:v>15</c:v>
                </c:pt>
                <c:pt idx="1">
                  <c:v>20</c:v>
                </c:pt>
                <c:pt idx="2">
                  <c:v>40</c:v>
                </c:pt>
                <c:pt idx="3">
                  <c:v>50</c:v>
                </c:pt>
                <c:pt idx="4">
                  <c:v>70</c:v>
                </c:pt>
                <c:pt idx="5">
                  <c:v>100</c:v>
                </c:pt>
                <c:pt idx="6">
                  <c:v>260</c:v>
                </c:pt>
                <c:pt idx="7">
                  <c:v>345</c:v>
                </c:pt>
              </c:numCache>
            </c:numRef>
          </c:xVal>
          <c:yVal>
            <c:numRef>
              <c:f>Лист1!$H$28:$H$35</c:f>
              <c:numCache>
                <c:formatCode>General</c:formatCode>
                <c:ptCount val="8"/>
                <c:pt idx="0">
                  <c:v>2.8</c:v>
                </c:pt>
                <c:pt idx="1">
                  <c:v>3.1</c:v>
                </c:pt>
                <c:pt idx="2">
                  <c:v>3.4499999999999997</c:v>
                </c:pt>
                <c:pt idx="3">
                  <c:v>3.55</c:v>
                </c:pt>
                <c:pt idx="4">
                  <c:v>3.75</c:v>
                </c:pt>
                <c:pt idx="5">
                  <c:v>3.9499999999999997</c:v>
                </c:pt>
                <c:pt idx="6">
                  <c:v>3.9</c:v>
                </c:pt>
                <c:pt idx="7">
                  <c:v>3.9499999999999997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963968"/>
        <c:axId val="26461312"/>
      </c:scatterChart>
      <c:valAx>
        <c:axId val="74963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/>
                  <a:t>P, </a:t>
                </a:r>
                <a:r>
                  <a:rPr lang="en-US" sz="2400" dirty="0" err="1"/>
                  <a:t>kPa</a:t>
                </a:r>
                <a:endParaRPr lang="ru-RU" sz="2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26461312"/>
        <c:crosses val="autoZero"/>
        <c:crossBetween val="midCat"/>
      </c:valAx>
      <c:valAx>
        <c:axId val="26461312"/>
        <c:scaling>
          <c:orientation val="minMax"/>
          <c:min val="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/>
                  <a:t>F,N</a:t>
                </a:r>
                <a:endParaRPr lang="ru-RU" sz="2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749639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forward val="30"/>
            <c:backward val="15"/>
            <c:dispRSqr val="0"/>
            <c:dispEq val="0"/>
          </c:trendline>
          <c:errBars>
            <c:errDir val="y"/>
            <c:errBarType val="both"/>
            <c:errValType val="percentage"/>
            <c:noEndCap val="0"/>
            <c:val val="5"/>
          </c:errBars>
          <c:errBars>
            <c:errDir val="x"/>
            <c:errBarType val="both"/>
            <c:errValType val="fixedVal"/>
            <c:noEndCap val="0"/>
            <c:val val="3"/>
          </c:errBars>
          <c:xVal>
            <c:numRef>
              <c:f>Лист1!$P$92:$P$96</c:f>
              <c:numCache>
                <c:formatCode>General</c:formatCode>
                <c:ptCount val="5"/>
                <c:pt idx="0">
                  <c:v>16.779999999999998</c:v>
                </c:pt>
                <c:pt idx="1">
                  <c:v>47.67</c:v>
                </c:pt>
                <c:pt idx="2">
                  <c:v>91.56</c:v>
                </c:pt>
                <c:pt idx="3">
                  <c:v>196.76999999999998</c:v>
                </c:pt>
                <c:pt idx="4">
                  <c:v>277.45</c:v>
                </c:pt>
              </c:numCache>
            </c:numRef>
          </c:xVal>
          <c:yVal>
            <c:numRef>
              <c:f>Лист1!$Q$92:$Q$96</c:f>
              <c:numCache>
                <c:formatCode>General</c:formatCode>
                <c:ptCount val="5"/>
                <c:pt idx="0">
                  <c:v>0.60000000000000009</c:v>
                </c:pt>
                <c:pt idx="1">
                  <c:v>1.3</c:v>
                </c:pt>
                <c:pt idx="2">
                  <c:v>2.17</c:v>
                </c:pt>
                <c:pt idx="3">
                  <c:v>5.2</c:v>
                </c:pt>
                <c:pt idx="4">
                  <c:v>7.04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26208"/>
        <c:axId val="28132480"/>
      </c:scatterChart>
      <c:valAx>
        <c:axId val="28126208"/>
        <c:scaling>
          <c:orientation val="minMax"/>
          <c:max val="3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S, mm²</a:t>
                </a:r>
                <a:endParaRPr lang="ru-RU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8132480"/>
        <c:crosses val="autoZero"/>
        <c:crossBetween val="midCat"/>
      </c:valAx>
      <c:valAx>
        <c:axId val="28132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/>
                  <a:t>F, N</a:t>
                </a:r>
                <a:endParaRPr lang="ru-RU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81262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errBars>
            <c:errDir val="x"/>
            <c:errBarType val="both"/>
            <c:errValType val="percentage"/>
            <c:noEndCap val="0"/>
            <c:val val="5"/>
          </c:errBars>
          <c:errBars>
            <c:errDir val="y"/>
            <c:errBarType val="both"/>
            <c:errValType val="stdErr"/>
            <c:noEndCap val="0"/>
          </c:errBars>
          <c:xVal>
            <c:numRef>
              <c:f>Лист1!$C$1:$C$12</c:f>
              <c:numCache>
                <c:formatCode>General</c:formatCode>
                <c:ptCount val="12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  <c:pt idx="10">
                  <c:v>130</c:v>
                </c:pt>
                <c:pt idx="11">
                  <c:v>140</c:v>
                </c:pt>
              </c:numCache>
            </c:numRef>
          </c:xVal>
          <c:yVal>
            <c:numRef>
              <c:f>Лист1!$D$1:$D$12</c:f>
              <c:numCache>
                <c:formatCode>General</c:formatCode>
                <c:ptCount val="12"/>
                <c:pt idx="0">
                  <c:v>12.5</c:v>
                </c:pt>
                <c:pt idx="1">
                  <c:v>9.61</c:v>
                </c:pt>
                <c:pt idx="2">
                  <c:v>7.3599999999999985</c:v>
                </c:pt>
                <c:pt idx="3">
                  <c:v>6.85</c:v>
                </c:pt>
                <c:pt idx="4">
                  <c:v>5.52</c:v>
                </c:pt>
                <c:pt idx="5">
                  <c:v>4.53</c:v>
                </c:pt>
                <c:pt idx="6">
                  <c:v>3.94</c:v>
                </c:pt>
                <c:pt idx="7">
                  <c:v>3.05</c:v>
                </c:pt>
                <c:pt idx="8">
                  <c:v>2.54</c:v>
                </c:pt>
                <c:pt idx="9">
                  <c:v>2.4499999999999997</c:v>
                </c:pt>
                <c:pt idx="10">
                  <c:v>2.11</c:v>
                </c:pt>
                <c:pt idx="11">
                  <c:v>1.96000000000001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86880"/>
        <c:axId val="28197248"/>
      </c:scatterChart>
      <c:valAx>
        <c:axId val="28186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baseline="0" dirty="0" smtClean="0"/>
                  <a:t>Angle,</a:t>
                </a:r>
                <a:r>
                  <a:rPr lang="ru-RU" sz="2400" baseline="0" dirty="0" smtClean="0"/>
                  <a:t>  </a:t>
                </a:r>
                <a:r>
                  <a:rPr lang="en-US" sz="2400" baseline="0" dirty="0" smtClean="0"/>
                  <a:t>degrees</a:t>
                </a:r>
                <a:endParaRPr lang="ru-RU" sz="2400" baseline="0" dirty="0"/>
              </a:p>
            </c:rich>
          </c:tx>
          <c:layout>
            <c:manualLayout>
              <c:xMode val="edge"/>
              <c:yMode val="edge"/>
              <c:x val="0.43577140028549088"/>
              <c:y val="0.937658982404960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8197248"/>
        <c:crosses val="autoZero"/>
        <c:crossBetween val="midCat"/>
      </c:valAx>
      <c:valAx>
        <c:axId val="28197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baseline="0" dirty="0" smtClean="0"/>
                  <a:t>F</a:t>
                </a:r>
                <a:r>
                  <a:rPr lang="ru-RU" sz="2400" baseline="0" dirty="0" smtClean="0"/>
                  <a:t> </a:t>
                </a:r>
                <a:r>
                  <a:rPr lang="en-US" sz="2400" baseline="0" dirty="0" smtClean="0"/>
                  <a:t>,</a:t>
                </a:r>
                <a:r>
                  <a:rPr lang="ru-RU" sz="2400" baseline="0" dirty="0" smtClean="0"/>
                  <a:t> </a:t>
                </a:r>
                <a:r>
                  <a:rPr lang="en-US" sz="2400" baseline="0" dirty="0" smtClean="0"/>
                  <a:t>N</a:t>
                </a:r>
                <a:endParaRPr lang="ru-RU" sz="2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81868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errBars>
            <c:errDir val="x"/>
            <c:errBarType val="both"/>
            <c:errValType val="percentage"/>
            <c:noEndCap val="0"/>
            <c:val val="5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Лист1!$D$84:$D$95</c:f>
              <c:numCache>
                <c:formatCode>General</c:formatCode>
                <c:ptCount val="12"/>
                <c:pt idx="0">
                  <c:v>140</c:v>
                </c:pt>
                <c:pt idx="1">
                  <c:v>130</c:v>
                </c:pt>
                <c:pt idx="2">
                  <c:v>120</c:v>
                </c:pt>
                <c:pt idx="3">
                  <c:v>110</c:v>
                </c:pt>
                <c:pt idx="4">
                  <c:v>100</c:v>
                </c:pt>
                <c:pt idx="5">
                  <c:v>90</c:v>
                </c:pt>
                <c:pt idx="6">
                  <c:v>80</c:v>
                </c:pt>
                <c:pt idx="7">
                  <c:v>70</c:v>
                </c:pt>
                <c:pt idx="8">
                  <c:v>60</c:v>
                </c:pt>
                <c:pt idx="9">
                  <c:v>50</c:v>
                </c:pt>
                <c:pt idx="10">
                  <c:v>40</c:v>
                </c:pt>
                <c:pt idx="11">
                  <c:v>30</c:v>
                </c:pt>
              </c:numCache>
            </c:numRef>
          </c:xVal>
          <c:yVal>
            <c:numRef>
              <c:f>Лист1!$E$84:$E$95</c:f>
              <c:numCache>
                <c:formatCode>General</c:formatCode>
                <c:ptCount val="12"/>
                <c:pt idx="0">
                  <c:v>1.27</c:v>
                </c:pt>
                <c:pt idx="1">
                  <c:v>1.61</c:v>
                </c:pt>
                <c:pt idx="2">
                  <c:v>2.2599999999999998</c:v>
                </c:pt>
                <c:pt idx="3">
                  <c:v>2.36</c:v>
                </c:pt>
                <c:pt idx="4">
                  <c:v>2.9</c:v>
                </c:pt>
                <c:pt idx="5">
                  <c:v>3.9</c:v>
                </c:pt>
                <c:pt idx="6">
                  <c:v>4.46</c:v>
                </c:pt>
                <c:pt idx="7">
                  <c:v>5.18</c:v>
                </c:pt>
                <c:pt idx="8">
                  <c:v>5.3</c:v>
                </c:pt>
                <c:pt idx="9">
                  <c:v>5.6</c:v>
                </c:pt>
                <c:pt idx="10">
                  <c:v>6.1</c:v>
                </c:pt>
                <c:pt idx="11">
                  <c:v>6.2649999999999855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27072"/>
        <c:axId val="28228992"/>
      </c:scatterChart>
      <c:valAx>
        <c:axId val="28227072"/>
        <c:scaling>
          <c:orientation val="minMax"/>
          <c:max val="18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b="1" i="0" baseline="0" dirty="0" smtClean="0"/>
                  <a:t>Angle,</a:t>
                </a:r>
                <a:r>
                  <a:rPr lang="ru-RU" sz="2400" b="1" i="0" baseline="0" dirty="0" smtClean="0"/>
                  <a:t>  </a:t>
                </a:r>
                <a:r>
                  <a:rPr lang="en-US" sz="2400" b="1" i="0" baseline="0" dirty="0" smtClean="0"/>
                  <a:t>degrees</a:t>
                </a:r>
                <a:endParaRPr lang="ru-RU" sz="2400" b="1" i="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8228992"/>
        <c:crosses val="autoZero"/>
        <c:crossBetween val="midCat"/>
      </c:valAx>
      <c:valAx>
        <c:axId val="28228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 smtClean="0"/>
                  <a:t>F*sin</a:t>
                </a:r>
                <a:r>
                  <a:rPr lang="el-GR" sz="2400" dirty="0" smtClean="0"/>
                  <a:t>α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,</a:t>
                </a:r>
                <a:r>
                  <a:rPr lang="ru-RU" sz="2400" baseline="0" dirty="0" smtClean="0"/>
                  <a:t> </a:t>
                </a:r>
                <a:r>
                  <a:rPr lang="en-US" sz="2400" baseline="0" dirty="0" smtClean="0"/>
                  <a:t>N</a:t>
                </a:r>
                <a:endParaRPr lang="ru-RU" sz="2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82270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980164017789"/>
          <c:y val="4.9328749727538104E-2"/>
          <c:w val="0.84174092015950075"/>
          <c:h val="0.7904446624647769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backward val="0.17"/>
            <c:dispRSqr val="0"/>
            <c:dispEq val="0"/>
          </c:trendline>
          <c:errBars>
            <c:errDir val="x"/>
            <c:errBarType val="both"/>
            <c:errValType val="percentage"/>
            <c:noEndCap val="0"/>
            <c:val val="5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Лист1!$B$1:$B$6</c:f>
              <c:numCache>
                <c:formatCode>General</c:formatCode>
                <c:ptCount val="6"/>
                <c:pt idx="0">
                  <c:v>1.7321</c:v>
                </c:pt>
                <c:pt idx="1">
                  <c:v>1.1918</c:v>
                </c:pt>
                <c:pt idx="2">
                  <c:v>0.83910000000000062</c:v>
                </c:pt>
                <c:pt idx="3">
                  <c:v>0.57740000000000002</c:v>
                </c:pt>
                <c:pt idx="4">
                  <c:v>0.36400000000000032</c:v>
                </c:pt>
                <c:pt idx="5">
                  <c:v>0.17630000000000001</c:v>
                </c:pt>
              </c:numCache>
            </c:numRef>
          </c:xVal>
          <c:yVal>
            <c:numRef>
              <c:f>Лист1!$C$1:$C$6</c:f>
              <c:numCache>
                <c:formatCode>General</c:formatCode>
                <c:ptCount val="6"/>
                <c:pt idx="0">
                  <c:v>232.60999999999999</c:v>
                </c:pt>
                <c:pt idx="1">
                  <c:v>226.19</c:v>
                </c:pt>
                <c:pt idx="2">
                  <c:v>207.60999999999999</c:v>
                </c:pt>
                <c:pt idx="3">
                  <c:v>200</c:v>
                </c:pt>
                <c:pt idx="4">
                  <c:v>193.47</c:v>
                </c:pt>
                <c:pt idx="5">
                  <c:v>165.22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44832"/>
        <c:axId val="27967488"/>
      </c:scatterChart>
      <c:valAx>
        <c:axId val="27944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 err="1" smtClean="0"/>
                  <a:t>Ctg</a:t>
                </a:r>
                <a:r>
                  <a:rPr lang="el-GR" sz="1800" dirty="0" smtClean="0">
                    <a:latin typeface="Arial"/>
                    <a:cs typeface="Arial"/>
                  </a:rPr>
                  <a:t>α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7967488"/>
        <c:crosses val="autoZero"/>
        <c:crossBetween val="midCat"/>
      </c:valAx>
      <c:valAx>
        <c:axId val="27967488"/>
        <c:scaling>
          <c:orientation val="minMax"/>
          <c:min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/>
                  <a:t>S,</a:t>
                </a:r>
                <a:r>
                  <a:rPr lang="en-US" sz="1800" baseline="0" dirty="0"/>
                  <a:t> </a:t>
                </a:r>
                <a:r>
                  <a:rPr lang="en-US" sz="1800" baseline="0" dirty="0" smtClean="0"/>
                  <a:t>mm</a:t>
                </a:r>
                <a:r>
                  <a:rPr lang="ru-RU" sz="1800" baseline="30000" dirty="0" smtClean="0"/>
                  <a:t>2</a:t>
                </a:r>
                <a:endParaRPr lang="ru-RU" sz="1800" baseline="30000" dirty="0"/>
              </a:p>
            </c:rich>
          </c:tx>
          <c:layout>
            <c:manualLayout>
              <c:xMode val="edge"/>
              <c:yMode val="edge"/>
              <c:x val="4.4445118923345904E-4"/>
              <c:y val="0.410650760220236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79448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baseline="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980164017789"/>
          <c:y val="4.9328749727538104E-2"/>
          <c:w val="0.84174092015950153"/>
          <c:h val="0.79044466246477774"/>
        </c:manualLayout>
      </c:layou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errBars>
            <c:errDir val="x"/>
            <c:errBarType val="both"/>
            <c:errValType val="percentage"/>
            <c:noEndCap val="0"/>
            <c:val val="5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Лист1!$C$32:$C$37</c:f>
              <c:numCache>
                <c:formatCode>General</c:formatCode>
                <c:ptCount val="6"/>
                <c:pt idx="0">
                  <c:v>0.17630000000000001</c:v>
                </c:pt>
                <c:pt idx="1">
                  <c:v>0.36400000000000027</c:v>
                </c:pt>
                <c:pt idx="2">
                  <c:v>0.57740000000000002</c:v>
                </c:pt>
                <c:pt idx="3">
                  <c:v>0.8391000000000004</c:v>
                </c:pt>
                <c:pt idx="4">
                  <c:v>1.1918</c:v>
                </c:pt>
                <c:pt idx="5">
                  <c:v>1.7321</c:v>
                </c:pt>
              </c:numCache>
            </c:numRef>
          </c:xVal>
          <c:yVal>
            <c:numRef>
              <c:f>Лист1!$B$32:$B$37</c:f>
              <c:numCache>
                <c:formatCode>General</c:formatCode>
                <c:ptCount val="6"/>
                <c:pt idx="0">
                  <c:v>221</c:v>
                </c:pt>
                <c:pt idx="1">
                  <c:v>276</c:v>
                </c:pt>
                <c:pt idx="2">
                  <c:v>323</c:v>
                </c:pt>
                <c:pt idx="3">
                  <c:v>384</c:v>
                </c:pt>
                <c:pt idx="4">
                  <c:v>432</c:v>
                </c:pt>
                <c:pt idx="5">
                  <c:v>489</c:v>
                </c:pt>
              </c:numCache>
            </c:numRef>
          </c:yVal>
          <c:smooth val="0"/>
        </c:ser>
        <c:ser>
          <c:idx val="0"/>
          <c:order val="0"/>
          <c:spPr>
            <a:ln w="28575">
              <a:noFill/>
            </a:ln>
          </c:spPr>
          <c:trendline>
            <c:trendlineType val="linear"/>
            <c:backward val="0.17"/>
            <c:dispRSqr val="0"/>
            <c:dispEq val="0"/>
          </c:trendline>
          <c:errBars>
            <c:errDir val="x"/>
            <c:errBarType val="both"/>
            <c:errValType val="percentage"/>
            <c:noEndCap val="0"/>
            <c:val val="5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Лист1!$C$32:$C$37</c:f>
              <c:numCache>
                <c:formatCode>General</c:formatCode>
                <c:ptCount val="6"/>
                <c:pt idx="0">
                  <c:v>0.17630000000000001</c:v>
                </c:pt>
                <c:pt idx="1">
                  <c:v>0.36400000000000027</c:v>
                </c:pt>
                <c:pt idx="2">
                  <c:v>0.57740000000000002</c:v>
                </c:pt>
                <c:pt idx="3">
                  <c:v>0.8391000000000004</c:v>
                </c:pt>
                <c:pt idx="4">
                  <c:v>1.1918</c:v>
                </c:pt>
                <c:pt idx="5">
                  <c:v>1.7321</c:v>
                </c:pt>
              </c:numCache>
            </c:numRef>
          </c:xVal>
          <c:yVal>
            <c:numRef>
              <c:f>Лист1!$B$32:$B$37</c:f>
              <c:numCache>
                <c:formatCode>General</c:formatCode>
                <c:ptCount val="6"/>
                <c:pt idx="0">
                  <c:v>221</c:v>
                </c:pt>
                <c:pt idx="1">
                  <c:v>276</c:v>
                </c:pt>
                <c:pt idx="2">
                  <c:v>323</c:v>
                </c:pt>
                <c:pt idx="3">
                  <c:v>384</c:v>
                </c:pt>
                <c:pt idx="4">
                  <c:v>432</c:v>
                </c:pt>
                <c:pt idx="5">
                  <c:v>489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345088"/>
        <c:axId val="28347008"/>
      </c:scatterChart>
      <c:valAx>
        <c:axId val="28345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 err="1" smtClean="0"/>
                  <a:t>Ctg</a:t>
                </a:r>
                <a:r>
                  <a:rPr lang="el-GR" sz="1800" dirty="0" smtClean="0">
                    <a:latin typeface="Arial"/>
                    <a:cs typeface="Arial"/>
                  </a:rPr>
                  <a:t>α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8347008"/>
        <c:crosses val="autoZero"/>
        <c:crossBetween val="midCat"/>
      </c:valAx>
      <c:valAx>
        <c:axId val="28347008"/>
        <c:scaling>
          <c:orientation val="minMax"/>
          <c:min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/>
                  <a:t>S,</a:t>
                </a:r>
                <a:r>
                  <a:rPr lang="en-US" sz="1800" baseline="0" dirty="0"/>
                  <a:t> </a:t>
                </a:r>
                <a:r>
                  <a:rPr lang="en-US" sz="1800" baseline="0" dirty="0" smtClean="0"/>
                  <a:t>mm</a:t>
                </a:r>
                <a:r>
                  <a:rPr lang="ru-RU" sz="1800" baseline="30000" dirty="0" smtClean="0"/>
                  <a:t>2</a:t>
                </a:r>
                <a:endParaRPr lang="ru-RU" sz="1800" baseline="30000" dirty="0"/>
              </a:p>
            </c:rich>
          </c:tx>
          <c:layout>
            <c:manualLayout>
              <c:xMode val="edge"/>
              <c:yMode val="edge"/>
              <c:x val="4.4445118923345904E-4"/>
              <c:y val="0.410650760220237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83450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baseline="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980164017789"/>
          <c:y val="4.9328749727538104E-2"/>
          <c:w val="0.84174092015950175"/>
          <c:h val="0.7904446624647778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backward val="0.17"/>
            <c:dispRSqr val="0"/>
            <c:dispEq val="0"/>
          </c:trendline>
          <c:errBars>
            <c:errDir val="x"/>
            <c:errBarType val="both"/>
            <c:errValType val="percentage"/>
            <c:noEndCap val="0"/>
            <c:val val="5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Лист1!$C$32:$C$37</c:f>
              <c:numCache>
                <c:formatCode>General</c:formatCode>
                <c:ptCount val="6"/>
                <c:pt idx="0">
                  <c:v>0.17630000000000001</c:v>
                </c:pt>
                <c:pt idx="1">
                  <c:v>0.36400000000000021</c:v>
                </c:pt>
                <c:pt idx="2">
                  <c:v>0.57740000000000002</c:v>
                </c:pt>
                <c:pt idx="3">
                  <c:v>0.83910000000000029</c:v>
                </c:pt>
                <c:pt idx="4">
                  <c:v>1.1918</c:v>
                </c:pt>
                <c:pt idx="5">
                  <c:v>1.7321</c:v>
                </c:pt>
              </c:numCache>
            </c:numRef>
          </c:xVal>
          <c:yVal>
            <c:numRef>
              <c:f>Лист1!$E$64:$E$69</c:f>
              <c:numCache>
                <c:formatCode>General</c:formatCode>
                <c:ptCount val="6"/>
                <c:pt idx="0">
                  <c:v>254</c:v>
                </c:pt>
                <c:pt idx="1">
                  <c:v>276</c:v>
                </c:pt>
                <c:pt idx="2">
                  <c:v>295</c:v>
                </c:pt>
                <c:pt idx="3">
                  <c:v>314</c:v>
                </c:pt>
                <c:pt idx="4">
                  <c:v>336</c:v>
                </c:pt>
                <c:pt idx="5">
                  <c:v>368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390144"/>
        <c:axId val="28392064"/>
      </c:scatterChart>
      <c:valAx>
        <c:axId val="28390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 err="1" smtClean="0"/>
                  <a:t>Ctg</a:t>
                </a:r>
                <a:r>
                  <a:rPr lang="el-GR" sz="1800" dirty="0" smtClean="0">
                    <a:latin typeface="Arial"/>
                    <a:cs typeface="Arial"/>
                  </a:rPr>
                  <a:t>α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8392064"/>
        <c:crosses val="autoZero"/>
        <c:crossBetween val="midCat"/>
      </c:valAx>
      <c:valAx>
        <c:axId val="28392064"/>
        <c:scaling>
          <c:orientation val="minMax"/>
          <c:min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/>
                  <a:t>S,</a:t>
                </a:r>
                <a:r>
                  <a:rPr lang="en-US" sz="1800" baseline="0" dirty="0"/>
                  <a:t> </a:t>
                </a:r>
                <a:r>
                  <a:rPr lang="en-US" sz="1800" baseline="0" dirty="0" smtClean="0"/>
                  <a:t>mm</a:t>
                </a:r>
                <a:r>
                  <a:rPr lang="ru-RU" sz="1800" baseline="30000" dirty="0" smtClean="0"/>
                  <a:t>2</a:t>
                </a:r>
                <a:endParaRPr lang="ru-RU" sz="1800" baseline="30000" dirty="0"/>
              </a:p>
            </c:rich>
          </c:tx>
          <c:layout>
            <c:manualLayout>
              <c:xMode val="edge"/>
              <c:yMode val="edge"/>
              <c:x val="4.4445118923345904E-4"/>
              <c:y val="0.410650760220237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83901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baseline="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errBars>
            <c:errDir val="x"/>
            <c:errBarType val="both"/>
            <c:errValType val="percentage"/>
            <c:noEndCap val="0"/>
            <c:val val="5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Лист1!$D$19:$D$30</c:f>
              <c:numCache>
                <c:formatCode>General</c:formatCode>
                <c:ptCount val="12"/>
                <c:pt idx="0">
                  <c:v>140</c:v>
                </c:pt>
                <c:pt idx="1">
                  <c:v>130</c:v>
                </c:pt>
                <c:pt idx="2">
                  <c:v>120</c:v>
                </c:pt>
                <c:pt idx="3">
                  <c:v>110</c:v>
                </c:pt>
                <c:pt idx="4">
                  <c:v>100</c:v>
                </c:pt>
                <c:pt idx="5">
                  <c:v>90</c:v>
                </c:pt>
                <c:pt idx="6">
                  <c:v>80</c:v>
                </c:pt>
                <c:pt idx="7">
                  <c:v>70</c:v>
                </c:pt>
                <c:pt idx="8">
                  <c:v>60</c:v>
                </c:pt>
                <c:pt idx="9">
                  <c:v>50</c:v>
                </c:pt>
                <c:pt idx="10">
                  <c:v>40</c:v>
                </c:pt>
                <c:pt idx="11">
                  <c:v>30</c:v>
                </c:pt>
              </c:numCache>
            </c:numRef>
          </c:xVal>
          <c:yVal>
            <c:numRef>
              <c:f>Лист1!$E$19:$E$30</c:f>
              <c:numCache>
                <c:formatCode>General</c:formatCode>
                <c:ptCount val="12"/>
                <c:pt idx="0">
                  <c:v>1.27</c:v>
                </c:pt>
                <c:pt idx="1">
                  <c:v>1.61</c:v>
                </c:pt>
                <c:pt idx="2">
                  <c:v>2.2599999999999998</c:v>
                </c:pt>
                <c:pt idx="3">
                  <c:v>2.36</c:v>
                </c:pt>
                <c:pt idx="4">
                  <c:v>2.9</c:v>
                </c:pt>
                <c:pt idx="5">
                  <c:v>3.94</c:v>
                </c:pt>
                <c:pt idx="6">
                  <c:v>4.46</c:v>
                </c:pt>
                <c:pt idx="7">
                  <c:v>5.18</c:v>
                </c:pt>
                <c:pt idx="8">
                  <c:v>5.53</c:v>
                </c:pt>
                <c:pt idx="9">
                  <c:v>5.89</c:v>
                </c:pt>
                <c:pt idx="10">
                  <c:v>6.1</c:v>
                </c:pt>
                <c:pt idx="11">
                  <c:v>6.2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422144"/>
        <c:axId val="28424064"/>
      </c:scatterChart>
      <c:valAx>
        <c:axId val="28422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600"/>
                  <a:t>Угол</a:t>
                </a:r>
                <a:r>
                  <a:rPr lang="ru-RU" sz="1600" baseline="0"/>
                  <a:t> в градусах</a:t>
                </a:r>
                <a:endParaRPr lang="ru-RU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8424064"/>
        <c:crosses val="autoZero"/>
        <c:crossBetween val="midCat"/>
      </c:valAx>
      <c:valAx>
        <c:axId val="28424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/>
                  <a:t>F*sina </a:t>
                </a:r>
                <a:r>
                  <a:rPr lang="ru-RU" sz="1600"/>
                  <a:t>в</a:t>
                </a:r>
                <a:r>
                  <a:rPr lang="ru-RU" sz="1600" baseline="0"/>
                  <a:t> Н</a:t>
                </a:r>
                <a:endParaRPr lang="ru-RU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84221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C1430-5DC8-4E4B-9D89-037B908D921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8B8DFF-3AFF-4D91-8F9C-7C52DACAD634}">
      <dgm:prSet phldrT="[Текст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Nature of cohesive   forces</a:t>
          </a:r>
          <a:endParaRPr lang="ru-RU" dirty="0"/>
        </a:p>
      </dgm:t>
    </dgm:pt>
    <dgm:pt modelId="{60693C7B-F3D4-4D38-93F1-A3977F7EF19C}" type="parTrans" cxnId="{9B0B1E94-17A7-4B6A-9C6E-FF798B47A0E5}">
      <dgm:prSet/>
      <dgm:spPr/>
      <dgm:t>
        <a:bodyPr/>
        <a:lstStyle/>
        <a:p>
          <a:endParaRPr lang="ru-RU"/>
        </a:p>
      </dgm:t>
    </dgm:pt>
    <dgm:pt modelId="{D3CF4162-5F20-4AFF-B666-46758FF92432}" type="sibTrans" cxnId="{9B0B1E94-17A7-4B6A-9C6E-FF798B47A0E5}">
      <dgm:prSet/>
      <dgm:spPr/>
      <dgm:t>
        <a:bodyPr/>
        <a:lstStyle/>
        <a:p>
          <a:endParaRPr lang="ru-RU"/>
        </a:p>
      </dgm:t>
    </dgm:pt>
    <dgm:pt modelId="{689BC03F-4927-4C02-8FF7-CB7F478FC4C4}">
      <dgm:prSet phldrT="[Текст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Parameters </a:t>
          </a:r>
          <a:endParaRPr lang="ru-RU" dirty="0"/>
        </a:p>
      </dgm:t>
    </dgm:pt>
    <dgm:pt modelId="{DC6BE85C-D366-47A5-809E-216759CC9B5F}" type="parTrans" cxnId="{84B12CE9-5B70-433B-8FFC-93A3911DFA84}">
      <dgm:prSet/>
      <dgm:spPr/>
      <dgm:t>
        <a:bodyPr/>
        <a:lstStyle/>
        <a:p>
          <a:endParaRPr lang="ru-RU"/>
        </a:p>
      </dgm:t>
    </dgm:pt>
    <dgm:pt modelId="{DD6ED5FA-9D71-466C-93E9-0D546D07E6DB}" type="sibTrans" cxnId="{84B12CE9-5B70-433B-8FFC-93A3911DFA84}">
      <dgm:prSet/>
      <dgm:spPr/>
      <dgm:t>
        <a:bodyPr/>
        <a:lstStyle/>
        <a:p>
          <a:endParaRPr lang="ru-RU"/>
        </a:p>
      </dgm:t>
    </dgm:pt>
    <dgm:pt modelId="{DC325380-CEF9-42BB-B5C8-74BDC0F3AD21}">
      <dgm:prSet phldrT="[Текст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Investigate the dependence on initial pressure </a:t>
          </a:r>
          <a:endParaRPr lang="ru-RU" dirty="0"/>
        </a:p>
      </dgm:t>
    </dgm:pt>
    <dgm:pt modelId="{30DDE40B-3687-461D-AA86-9D3DEE07136E}" type="parTrans" cxnId="{7B89D0A3-22E6-4563-A1A0-C9E7F21E5033}">
      <dgm:prSet/>
      <dgm:spPr/>
      <dgm:t>
        <a:bodyPr/>
        <a:lstStyle/>
        <a:p>
          <a:endParaRPr lang="ru-RU"/>
        </a:p>
      </dgm:t>
    </dgm:pt>
    <dgm:pt modelId="{66A2F529-5444-405F-8285-2B7739429C80}" type="sibTrans" cxnId="{7B89D0A3-22E6-4563-A1A0-C9E7F21E5033}">
      <dgm:prSet/>
      <dgm:spPr/>
      <dgm:t>
        <a:bodyPr/>
        <a:lstStyle/>
        <a:p>
          <a:endParaRPr lang="ru-RU"/>
        </a:p>
      </dgm:t>
    </dgm:pt>
    <dgm:pt modelId="{3CBFBA54-FE3F-4831-934E-E9C36A4E69F4}">
      <dgm:prSet phldrT="[Текст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Investigate dependence on square of area</a:t>
          </a:r>
          <a:endParaRPr lang="ru-RU" dirty="0"/>
        </a:p>
      </dgm:t>
    </dgm:pt>
    <dgm:pt modelId="{E291AE26-0371-4A09-AF78-CD2DAC161DA1}" type="parTrans" cxnId="{B437D6D8-4DD6-4423-8492-F2A67585E5E3}">
      <dgm:prSet/>
      <dgm:spPr/>
      <dgm:t>
        <a:bodyPr/>
        <a:lstStyle/>
        <a:p>
          <a:endParaRPr lang="ru-RU"/>
        </a:p>
      </dgm:t>
    </dgm:pt>
    <dgm:pt modelId="{3295DDCB-1D43-470C-ABF9-86FCA1AE89AE}" type="sibTrans" cxnId="{B437D6D8-4DD6-4423-8492-F2A67585E5E3}">
      <dgm:prSet/>
      <dgm:spPr/>
      <dgm:t>
        <a:bodyPr/>
        <a:lstStyle/>
        <a:p>
          <a:endParaRPr lang="ru-RU"/>
        </a:p>
      </dgm:t>
    </dgm:pt>
    <dgm:pt modelId="{BAE2CE83-FF76-4295-892B-918C4A2B8B65}">
      <dgm:prSet phldrT="[Текст]"/>
      <dgm:spPr/>
      <dgm:t>
        <a:bodyPr/>
        <a:lstStyle/>
        <a:p>
          <a:r>
            <a:rPr lang="en-US" dirty="0" smtClean="0"/>
            <a:t>Investigate the dependence on applied force angle</a:t>
          </a:r>
          <a:endParaRPr lang="ru-RU" dirty="0"/>
        </a:p>
      </dgm:t>
    </dgm:pt>
    <dgm:pt modelId="{4094E013-FE3B-4F89-B091-5855622C1782}" type="parTrans" cxnId="{3811280D-A12B-4255-9E54-3DA9615AD3CF}">
      <dgm:prSet/>
      <dgm:spPr/>
      <dgm:t>
        <a:bodyPr/>
        <a:lstStyle/>
        <a:p>
          <a:endParaRPr lang="ru-RU"/>
        </a:p>
      </dgm:t>
    </dgm:pt>
    <dgm:pt modelId="{70509123-E0B8-42EA-9321-95CE9D0A26BA}" type="sibTrans" cxnId="{3811280D-A12B-4255-9E54-3DA9615AD3CF}">
      <dgm:prSet/>
      <dgm:spPr/>
      <dgm:t>
        <a:bodyPr/>
        <a:lstStyle/>
        <a:p>
          <a:endParaRPr lang="ru-RU"/>
        </a:p>
      </dgm:t>
    </dgm:pt>
    <dgm:pt modelId="{71B9FF72-6E17-4109-BDA6-EF3D89AE4A79}">
      <dgm:prSet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en-US" dirty="0" smtClean="0"/>
            <a:t>Conclusion </a:t>
          </a:r>
          <a:endParaRPr lang="ru-RU" dirty="0"/>
        </a:p>
      </dgm:t>
    </dgm:pt>
    <dgm:pt modelId="{C3C81AE8-3D88-4433-8779-3A0F8052AAE1}" type="parTrans" cxnId="{F3F104F2-B054-4226-9115-4EDE7F3B8464}">
      <dgm:prSet/>
      <dgm:spPr/>
      <dgm:t>
        <a:bodyPr/>
        <a:lstStyle/>
        <a:p>
          <a:endParaRPr lang="ru-RU"/>
        </a:p>
      </dgm:t>
    </dgm:pt>
    <dgm:pt modelId="{9AFC4A9A-5F8F-4931-A485-D496C61D884D}" type="sibTrans" cxnId="{F3F104F2-B054-4226-9115-4EDE7F3B8464}">
      <dgm:prSet/>
      <dgm:spPr/>
      <dgm:t>
        <a:bodyPr/>
        <a:lstStyle/>
        <a:p>
          <a:endParaRPr lang="ru-RU"/>
        </a:p>
      </dgm:t>
    </dgm:pt>
    <dgm:pt modelId="{7FE8E088-54F8-40A4-8FA5-B3450AE39F86}" type="pres">
      <dgm:prSet presAssocID="{A64C1430-5DC8-4E4B-9D89-037B908D92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33415-D0DA-45D9-A8DA-11CAE2D9FC3C}" type="pres">
      <dgm:prSet presAssocID="{7D8B8DFF-3AFF-4D91-8F9C-7C52DACAD634}" presName="node" presStyleLbl="node1" presStyleIdx="0" presStyleCnt="6" custLinFactNeighborX="-200" custLinFactNeighborY="-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EA900-50CC-451B-8B24-93AA2A22914E}" type="pres">
      <dgm:prSet presAssocID="{D3CF4162-5F20-4AFF-B666-46758FF92432}" presName="sibTrans" presStyleLbl="sibTrans2D1" presStyleIdx="0" presStyleCnt="5"/>
      <dgm:spPr/>
      <dgm:t>
        <a:bodyPr/>
        <a:lstStyle/>
        <a:p>
          <a:endParaRPr lang="ru-RU"/>
        </a:p>
      </dgm:t>
    </dgm:pt>
    <dgm:pt modelId="{A05D7089-0210-41C3-A3EF-D748472FCAE7}" type="pres">
      <dgm:prSet presAssocID="{D3CF4162-5F20-4AFF-B666-46758FF9243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960E979-E4BF-420D-BCBF-7604AED65844}" type="pres">
      <dgm:prSet presAssocID="{689BC03F-4927-4C02-8FF7-CB7F478FC4C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1074D-F132-4CAB-A31D-8AADAA1C2BFE}" type="pres">
      <dgm:prSet presAssocID="{DD6ED5FA-9D71-466C-93E9-0D546D07E6DB}" presName="sibTrans" presStyleLbl="sibTrans2D1" presStyleIdx="1" presStyleCnt="5"/>
      <dgm:spPr/>
      <dgm:t>
        <a:bodyPr/>
        <a:lstStyle/>
        <a:p>
          <a:endParaRPr lang="ru-RU"/>
        </a:p>
      </dgm:t>
    </dgm:pt>
    <dgm:pt modelId="{4D842E1C-B65F-4BAA-9C7E-5825E62743ED}" type="pres">
      <dgm:prSet presAssocID="{DD6ED5FA-9D71-466C-93E9-0D546D07E6D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2EB2F4B-FE08-4C63-847A-34D2A4290EA7}" type="pres">
      <dgm:prSet presAssocID="{DC325380-CEF9-42BB-B5C8-74BDC0F3AD21}" presName="node" presStyleLbl="node1" presStyleIdx="2" presStyleCnt="6" custScaleX="109696" custScaleY="12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05665-AC4B-4858-B984-C8EBA78C1013}" type="pres">
      <dgm:prSet presAssocID="{66A2F529-5444-405F-8285-2B7739429C80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593F5BF-E0C6-4EDB-8DBB-F80D9FC94278}" type="pres">
      <dgm:prSet presAssocID="{66A2F529-5444-405F-8285-2B7739429C8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BC54A01-4400-496A-A029-19A3EF7E505B}" type="pres">
      <dgm:prSet presAssocID="{3CBFBA54-FE3F-4831-934E-E9C36A4E69F4}" presName="node" presStyleLbl="node1" presStyleIdx="3" presStyleCnt="6" custScaleX="117124" custScaleY="102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37663-CBB1-4BE6-9ADC-184C8778520B}" type="pres">
      <dgm:prSet presAssocID="{3295DDCB-1D43-470C-ABF9-86FCA1AE89AE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11F421B-AAB2-44B4-A442-14B22AAA3D53}" type="pres">
      <dgm:prSet presAssocID="{3295DDCB-1D43-470C-ABF9-86FCA1AE89AE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AF6443D-8672-48F7-B41E-D7D52A9B0764}" type="pres">
      <dgm:prSet presAssocID="{BAE2CE83-FF76-4295-892B-918C4A2B8B65}" presName="node" presStyleLbl="node1" presStyleIdx="4" presStyleCnt="6" custScaleX="86886" custScaleY="16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F7D87-6EEC-4AA6-938E-DF52305E60A9}" type="pres">
      <dgm:prSet presAssocID="{70509123-E0B8-42EA-9321-95CE9D0A26BA}" presName="sibTrans" presStyleLbl="sibTrans2D1" presStyleIdx="4" presStyleCnt="5"/>
      <dgm:spPr/>
      <dgm:t>
        <a:bodyPr/>
        <a:lstStyle/>
        <a:p>
          <a:endParaRPr lang="ru-RU"/>
        </a:p>
      </dgm:t>
    </dgm:pt>
    <dgm:pt modelId="{8BF32190-248D-4E77-9D15-E381ABCC771F}" type="pres">
      <dgm:prSet presAssocID="{70509123-E0B8-42EA-9321-95CE9D0A26BA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B5E29118-645F-4A85-8B76-6DECE2F5CACD}" type="pres">
      <dgm:prSet presAssocID="{71B9FF72-6E17-4109-BDA6-EF3D89AE4A7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641BEC-A373-41E7-9619-68FF77C40783}" type="presOf" srcId="{DD6ED5FA-9D71-466C-93E9-0D546D07E6DB}" destId="{EA21074D-F132-4CAB-A31D-8AADAA1C2BFE}" srcOrd="0" destOrd="0" presId="urn:microsoft.com/office/officeart/2005/8/layout/process5"/>
    <dgm:cxn modelId="{5E5EB766-B302-4351-A895-E1A8BEE27FFD}" type="presOf" srcId="{66A2F529-5444-405F-8285-2B7739429C80}" destId="{1593F5BF-E0C6-4EDB-8DBB-F80D9FC94278}" srcOrd="1" destOrd="0" presId="urn:microsoft.com/office/officeart/2005/8/layout/process5"/>
    <dgm:cxn modelId="{955DF46E-2C49-49A8-A4D7-7A8A15DAAAD5}" type="presOf" srcId="{7D8B8DFF-3AFF-4D91-8F9C-7C52DACAD634}" destId="{6A433415-D0DA-45D9-A8DA-11CAE2D9FC3C}" srcOrd="0" destOrd="0" presId="urn:microsoft.com/office/officeart/2005/8/layout/process5"/>
    <dgm:cxn modelId="{E513F8EE-1398-4315-A00C-5D9387FD43D0}" type="presOf" srcId="{66A2F529-5444-405F-8285-2B7739429C80}" destId="{B5205665-AC4B-4858-B984-C8EBA78C1013}" srcOrd="0" destOrd="0" presId="urn:microsoft.com/office/officeart/2005/8/layout/process5"/>
    <dgm:cxn modelId="{33683617-8560-47A5-96BD-EABD4D6ACBFD}" type="presOf" srcId="{DC325380-CEF9-42BB-B5C8-74BDC0F3AD21}" destId="{F2EB2F4B-FE08-4C63-847A-34D2A4290EA7}" srcOrd="0" destOrd="0" presId="urn:microsoft.com/office/officeart/2005/8/layout/process5"/>
    <dgm:cxn modelId="{9B0B1E94-17A7-4B6A-9C6E-FF798B47A0E5}" srcId="{A64C1430-5DC8-4E4B-9D89-037B908D921D}" destId="{7D8B8DFF-3AFF-4D91-8F9C-7C52DACAD634}" srcOrd="0" destOrd="0" parTransId="{60693C7B-F3D4-4D38-93F1-A3977F7EF19C}" sibTransId="{D3CF4162-5F20-4AFF-B666-46758FF92432}"/>
    <dgm:cxn modelId="{84B12CE9-5B70-433B-8FFC-93A3911DFA84}" srcId="{A64C1430-5DC8-4E4B-9D89-037B908D921D}" destId="{689BC03F-4927-4C02-8FF7-CB7F478FC4C4}" srcOrd="1" destOrd="0" parTransId="{DC6BE85C-D366-47A5-809E-216759CC9B5F}" sibTransId="{DD6ED5FA-9D71-466C-93E9-0D546D07E6DB}"/>
    <dgm:cxn modelId="{C9212511-61AA-4053-96A6-F7CFA2D46488}" type="presOf" srcId="{BAE2CE83-FF76-4295-892B-918C4A2B8B65}" destId="{6AF6443D-8672-48F7-B41E-D7D52A9B0764}" srcOrd="0" destOrd="0" presId="urn:microsoft.com/office/officeart/2005/8/layout/process5"/>
    <dgm:cxn modelId="{2F08782E-B0FD-41CA-9287-E11FFD4E2FBD}" type="presOf" srcId="{3295DDCB-1D43-470C-ABF9-86FCA1AE89AE}" destId="{311F421B-AAB2-44B4-A442-14B22AAA3D53}" srcOrd="1" destOrd="0" presId="urn:microsoft.com/office/officeart/2005/8/layout/process5"/>
    <dgm:cxn modelId="{3811280D-A12B-4255-9E54-3DA9615AD3CF}" srcId="{A64C1430-5DC8-4E4B-9D89-037B908D921D}" destId="{BAE2CE83-FF76-4295-892B-918C4A2B8B65}" srcOrd="4" destOrd="0" parTransId="{4094E013-FE3B-4F89-B091-5855622C1782}" sibTransId="{70509123-E0B8-42EA-9321-95CE9D0A26BA}"/>
    <dgm:cxn modelId="{19DA7512-3486-4DDD-87C5-95AD58973B93}" type="presOf" srcId="{D3CF4162-5F20-4AFF-B666-46758FF92432}" destId="{A05D7089-0210-41C3-A3EF-D748472FCAE7}" srcOrd="1" destOrd="0" presId="urn:microsoft.com/office/officeart/2005/8/layout/process5"/>
    <dgm:cxn modelId="{C8EB11F8-B69D-4012-B2EE-4890DB4A8704}" type="presOf" srcId="{D3CF4162-5F20-4AFF-B666-46758FF92432}" destId="{159EA900-50CC-451B-8B24-93AA2A22914E}" srcOrd="0" destOrd="0" presId="urn:microsoft.com/office/officeart/2005/8/layout/process5"/>
    <dgm:cxn modelId="{F4D1F428-CDD6-4115-8694-C9CC17B1E3EA}" type="presOf" srcId="{DD6ED5FA-9D71-466C-93E9-0D546D07E6DB}" destId="{4D842E1C-B65F-4BAA-9C7E-5825E62743ED}" srcOrd="1" destOrd="0" presId="urn:microsoft.com/office/officeart/2005/8/layout/process5"/>
    <dgm:cxn modelId="{F70308CA-58CF-4828-97BD-5811ABAA2F05}" type="presOf" srcId="{70509123-E0B8-42EA-9321-95CE9D0A26BA}" destId="{8BF32190-248D-4E77-9D15-E381ABCC771F}" srcOrd="1" destOrd="0" presId="urn:microsoft.com/office/officeart/2005/8/layout/process5"/>
    <dgm:cxn modelId="{F3F104F2-B054-4226-9115-4EDE7F3B8464}" srcId="{A64C1430-5DC8-4E4B-9D89-037B908D921D}" destId="{71B9FF72-6E17-4109-BDA6-EF3D89AE4A79}" srcOrd="5" destOrd="0" parTransId="{C3C81AE8-3D88-4433-8779-3A0F8052AAE1}" sibTransId="{9AFC4A9A-5F8F-4931-A485-D496C61D884D}"/>
    <dgm:cxn modelId="{B437D6D8-4DD6-4423-8492-F2A67585E5E3}" srcId="{A64C1430-5DC8-4E4B-9D89-037B908D921D}" destId="{3CBFBA54-FE3F-4831-934E-E9C36A4E69F4}" srcOrd="3" destOrd="0" parTransId="{E291AE26-0371-4A09-AF78-CD2DAC161DA1}" sibTransId="{3295DDCB-1D43-470C-ABF9-86FCA1AE89AE}"/>
    <dgm:cxn modelId="{88D2C0BF-C984-4F9A-82A2-5DB7FAE9209D}" type="presOf" srcId="{71B9FF72-6E17-4109-BDA6-EF3D89AE4A79}" destId="{B5E29118-645F-4A85-8B76-6DECE2F5CACD}" srcOrd="0" destOrd="0" presId="urn:microsoft.com/office/officeart/2005/8/layout/process5"/>
    <dgm:cxn modelId="{BE53E90B-03C8-424F-B05B-3EB63B043D3A}" type="presOf" srcId="{689BC03F-4927-4C02-8FF7-CB7F478FC4C4}" destId="{3960E979-E4BF-420D-BCBF-7604AED65844}" srcOrd="0" destOrd="0" presId="urn:microsoft.com/office/officeart/2005/8/layout/process5"/>
    <dgm:cxn modelId="{77B9A5BF-92AB-4916-A6A9-1BCAE4A8EA82}" type="presOf" srcId="{3CBFBA54-FE3F-4831-934E-E9C36A4E69F4}" destId="{CBC54A01-4400-496A-A029-19A3EF7E505B}" srcOrd="0" destOrd="0" presId="urn:microsoft.com/office/officeart/2005/8/layout/process5"/>
    <dgm:cxn modelId="{C55951AC-F619-4674-84C9-3906ACE1106A}" type="presOf" srcId="{3295DDCB-1D43-470C-ABF9-86FCA1AE89AE}" destId="{EC037663-CBB1-4BE6-9ADC-184C8778520B}" srcOrd="0" destOrd="0" presId="urn:microsoft.com/office/officeart/2005/8/layout/process5"/>
    <dgm:cxn modelId="{4D153B2E-2635-43DD-8B46-94C92F6992D7}" type="presOf" srcId="{70509123-E0B8-42EA-9321-95CE9D0A26BA}" destId="{9ABF7D87-6EEC-4AA6-938E-DF52305E60A9}" srcOrd="0" destOrd="0" presId="urn:microsoft.com/office/officeart/2005/8/layout/process5"/>
    <dgm:cxn modelId="{7BD566A3-CBB8-4965-A9D0-A5FE95FDAC00}" type="presOf" srcId="{A64C1430-5DC8-4E4B-9D89-037B908D921D}" destId="{7FE8E088-54F8-40A4-8FA5-B3450AE39F86}" srcOrd="0" destOrd="0" presId="urn:microsoft.com/office/officeart/2005/8/layout/process5"/>
    <dgm:cxn modelId="{7B89D0A3-22E6-4563-A1A0-C9E7F21E5033}" srcId="{A64C1430-5DC8-4E4B-9D89-037B908D921D}" destId="{DC325380-CEF9-42BB-B5C8-74BDC0F3AD21}" srcOrd="2" destOrd="0" parTransId="{30DDE40B-3687-461D-AA86-9D3DEE07136E}" sibTransId="{66A2F529-5444-405F-8285-2B7739429C80}"/>
    <dgm:cxn modelId="{5804C916-41DB-4CAE-A1F7-E3DBD58E022B}" type="presParOf" srcId="{7FE8E088-54F8-40A4-8FA5-B3450AE39F86}" destId="{6A433415-D0DA-45D9-A8DA-11CAE2D9FC3C}" srcOrd="0" destOrd="0" presId="urn:microsoft.com/office/officeart/2005/8/layout/process5"/>
    <dgm:cxn modelId="{BFD974C7-CA0B-4DB9-B013-1C95198118BE}" type="presParOf" srcId="{7FE8E088-54F8-40A4-8FA5-B3450AE39F86}" destId="{159EA900-50CC-451B-8B24-93AA2A22914E}" srcOrd="1" destOrd="0" presId="urn:microsoft.com/office/officeart/2005/8/layout/process5"/>
    <dgm:cxn modelId="{196D2787-5832-4C0B-92C6-0CB82A2F5239}" type="presParOf" srcId="{159EA900-50CC-451B-8B24-93AA2A22914E}" destId="{A05D7089-0210-41C3-A3EF-D748472FCAE7}" srcOrd="0" destOrd="0" presId="urn:microsoft.com/office/officeart/2005/8/layout/process5"/>
    <dgm:cxn modelId="{0D46BFC4-948C-4576-AC28-10B8E4C9DAF5}" type="presParOf" srcId="{7FE8E088-54F8-40A4-8FA5-B3450AE39F86}" destId="{3960E979-E4BF-420D-BCBF-7604AED65844}" srcOrd="2" destOrd="0" presId="urn:microsoft.com/office/officeart/2005/8/layout/process5"/>
    <dgm:cxn modelId="{AF888D11-E775-41F7-B2EC-D2C1A900C605}" type="presParOf" srcId="{7FE8E088-54F8-40A4-8FA5-B3450AE39F86}" destId="{EA21074D-F132-4CAB-A31D-8AADAA1C2BFE}" srcOrd="3" destOrd="0" presId="urn:microsoft.com/office/officeart/2005/8/layout/process5"/>
    <dgm:cxn modelId="{92364F5D-78EF-4217-BA19-337BB33B9ADC}" type="presParOf" srcId="{EA21074D-F132-4CAB-A31D-8AADAA1C2BFE}" destId="{4D842E1C-B65F-4BAA-9C7E-5825E62743ED}" srcOrd="0" destOrd="0" presId="urn:microsoft.com/office/officeart/2005/8/layout/process5"/>
    <dgm:cxn modelId="{6B0969C3-8531-4B01-A2BF-32199DC46576}" type="presParOf" srcId="{7FE8E088-54F8-40A4-8FA5-B3450AE39F86}" destId="{F2EB2F4B-FE08-4C63-847A-34D2A4290EA7}" srcOrd="4" destOrd="0" presId="urn:microsoft.com/office/officeart/2005/8/layout/process5"/>
    <dgm:cxn modelId="{1989FE8E-B8E3-4FD3-B8A1-C28E1E50BFE2}" type="presParOf" srcId="{7FE8E088-54F8-40A4-8FA5-B3450AE39F86}" destId="{B5205665-AC4B-4858-B984-C8EBA78C1013}" srcOrd="5" destOrd="0" presId="urn:microsoft.com/office/officeart/2005/8/layout/process5"/>
    <dgm:cxn modelId="{F672F1A1-163A-46F3-93E8-2024104D908A}" type="presParOf" srcId="{B5205665-AC4B-4858-B984-C8EBA78C1013}" destId="{1593F5BF-E0C6-4EDB-8DBB-F80D9FC94278}" srcOrd="0" destOrd="0" presId="urn:microsoft.com/office/officeart/2005/8/layout/process5"/>
    <dgm:cxn modelId="{CDB9F627-502F-4115-ACAA-F3F67E2FC4DE}" type="presParOf" srcId="{7FE8E088-54F8-40A4-8FA5-B3450AE39F86}" destId="{CBC54A01-4400-496A-A029-19A3EF7E505B}" srcOrd="6" destOrd="0" presId="urn:microsoft.com/office/officeart/2005/8/layout/process5"/>
    <dgm:cxn modelId="{3BAE047D-A985-4488-B4F3-80B025C8CFB2}" type="presParOf" srcId="{7FE8E088-54F8-40A4-8FA5-B3450AE39F86}" destId="{EC037663-CBB1-4BE6-9ADC-184C8778520B}" srcOrd="7" destOrd="0" presId="urn:microsoft.com/office/officeart/2005/8/layout/process5"/>
    <dgm:cxn modelId="{803386DA-8789-48E7-A80F-C9BAB33B5AE2}" type="presParOf" srcId="{EC037663-CBB1-4BE6-9ADC-184C8778520B}" destId="{311F421B-AAB2-44B4-A442-14B22AAA3D53}" srcOrd="0" destOrd="0" presId="urn:microsoft.com/office/officeart/2005/8/layout/process5"/>
    <dgm:cxn modelId="{D5AD6931-9BC8-4D40-A8E3-B05031509A62}" type="presParOf" srcId="{7FE8E088-54F8-40A4-8FA5-B3450AE39F86}" destId="{6AF6443D-8672-48F7-B41E-D7D52A9B0764}" srcOrd="8" destOrd="0" presId="urn:microsoft.com/office/officeart/2005/8/layout/process5"/>
    <dgm:cxn modelId="{8A6E95E5-42AB-4467-9D4C-1F01641A6F1C}" type="presParOf" srcId="{7FE8E088-54F8-40A4-8FA5-B3450AE39F86}" destId="{9ABF7D87-6EEC-4AA6-938E-DF52305E60A9}" srcOrd="9" destOrd="0" presId="urn:microsoft.com/office/officeart/2005/8/layout/process5"/>
    <dgm:cxn modelId="{546CC086-75FB-4142-891F-9BBBB0D79F36}" type="presParOf" srcId="{9ABF7D87-6EEC-4AA6-938E-DF52305E60A9}" destId="{8BF32190-248D-4E77-9D15-E381ABCC771F}" srcOrd="0" destOrd="0" presId="urn:microsoft.com/office/officeart/2005/8/layout/process5"/>
    <dgm:cxn modelId="{DCFA50AE-E429-4266-8BCF-8E8E65852F07}" type="presParOf" srcId="{7FE8E088-54F8-40A4-8FA5-B3450AE39F86}" destId="{B5E29118-645F-4A85-8B76-6DECE2F5CACD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33415-D0DA-45D9-A8DA-11CAE2D9FC3C}">
      <dsp:nvSpPr>
        <dsp:cNvPr id="0" name=""/>
        <dsp:cNvSpPr/>
      </dsp:nvSpPr>
      <dsp:spPr>
        <a:xfrm>
          <a:off x="0" y="229978"/>
          <a:ext cx="2104335" cy="126260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Nature of cohesive   forces</a:t>
          </a:r>
          <a:endParaRPr lang="ru-RU" sz="2200" kern="1200" dirty="0"/>
        </a:p>
      </dsp:txBody>
      <dsp:txXfrm>
        <a:off x="36980" y="266958"/>
        <a:ext cx="2030375" cy="1188641"/>
      </dsp:txXfrm>
    </dsp:sp>
    <dsp:sp modelId="{159EA900-50CC-451B-8B24-93AA2A22914E}">
      <dsp:nvSpPr>
        <dsp:cNvPr id="0" name=""/>
        <dsp:cNvSpPr/>
      </dsp:nvSpPr>
      <dsp:spPr>
        <a:xfrm rot="8092">
          <a:off x="2290440" y="603784"/>
          <a:ext cx="448346" cy="521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290440" y="708001"/>
        <a:ext cx="313842" cy="313125"/>
      </dsp:txXfrm>
    </dsp:sp>
    <dsp:sp modelId="{3960E979-E4BF-420D-BCBF-7604AED65844}">
      <dsp:nvSpPr>
        <dsp:cNvPr id="0" name=""/>
        <dsp:cNvSpPr/>
      </dsp:nvSpPr>
      <dsp:spPr>
        <a:xfrm>
          <a:off x="2950270" y="236923"/>
          <a:ext cx="2104335" cy="126260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Parameters </a:t>
          </a:r>
          <a:endParaRPr lang="ru-RU" sz="2200" kern="1200" dirty="0"/>
        </a:p>
      </dsp:txBody>
      <dsp:txXfrm>
        <a:off x="2987250" y="273903"/>
        <a:ext cx="2030375" cy="1188641"/>
      </dsp:txXfrm>
    </dsp:sp>
    <dsp:sp modelId="{EA21074D-F132-4CAB-A31D-8AADAA1C2BFE}">
      <dsp:nvSpPr>
        <dsp:cNvPr id="0" name=""/>
        <dsp:cNvSpPr/>
      </dsp:nvSpPr>
      <dsp:spPr>
        <a:xfrm>
          <a:off x="5239787" y="607286"/>
          <a:ext cx="446119" cy="521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239787" y="711661"/>
        <a:ext cx="312283" cy="313125"/>
      </dsp:txXfrm>
    </dsp:sp>
    <dsp:sp modelId="{F2EB2F4B-FE08-4C63-847A-34D2A4290EA7}">
      <dsp:nvSpPr>
        <dsp:cNvPr id="0" name=""/>
        <dsp:cNvSpPr/>
      </dsp:nvSpPr>
      <dsp:spPr>
        <a:xfrm>
          <a:off x="5896339" y="102980"/>
          <a:ext cx="2308371" cy="153048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Investigate the dependence on initial pressure </a:t>
          </a:r>
          <a:endParaRPr lang="ru-RU" sz="2200" kern="1200" dirty="0"/>
        </a:p>
      </dsp:txBody>
      <dsp:txXfrm>
        <a:off x="5941165" y="147806"/>
        <a:ext cx="2218719" cy="1440835"/>
      </dsp:txXfrm>
    </dsp:sp>
    <dsp:sp modelId="{B5205665-AC4B-4858-B984-C8EBA78C1013}">
      <dsp:nvSpPr>
        <dsp:cNvPr id="0" name=""/>
        <dsp:cNvSpPr/>
      </dsp:nvSpPr>
      <dsp:spPr>
        <a:xfrm rot="5500749">
          <a:off x="6678318" y="1979837"/>
          <a:ext cx="663940" cy="521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6856019" y="1908839"/>
        <a:ext cx="313125" cy="507378"/>
      </dsp:txXfrm>
    </dsp:sp>
    <dsp:sp modelId="{CBC54A01-4400-496A-A029-19A3EF7E505B}">
      <dsp:nvSpPr>
        <dsp:cNvPr id="0" name=""/>
        <dsp:cNvSpPr/>
      </dsp:nvSpPr>
      <dsp:spPr>
        <a:xfrm>
          <a:off x="5740029" y="2885647"/>
          <a:ext cx="2464681" cy="1297221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Investigate dependence on square of area</a:t>
          </a:r>
          <a:endParaRPr lang="ru-RU" sz="2200" kern="1200" dirty="0"/>
        </a:p>
      </dsp:txBody>
      <dsp:txXfrm>
        <a:off x="5778023" y="2923641"/>
        <a:ext cx="2388693" cy="1221233"/>
      </dsp:txXfrm>
    </dsp:sp>
    <dsp:sp modelId="{EC037663-CBB1-4BE6-9ADC-184C8778520B}">
      <dsp:nvSpPr>
        <dsp:cNvPr id="0" name=""/>
        <dsp:cNvSpPr/>
      </dsp:nvSpPr>
      <dsp:spPr>
        <a:xfrm rot="10800000">
          <a:off x="5108729" y="3273321"/>
          <a:ext cx="446119" cy="521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5242565" y="3377696"/>
        <a:ext cx="312283" cy="313125"/>
      </dsp:txXfrm>
    </dsp:sp>
    <dsp:sp modelId="{6AF6443D-8672-48F7-B41E-D7D52A9B0764}">
      <dsp:nvSpPr>
        <dsp:cNvPr id="0" name=""/>
        <dsp:cNvSpPr/>
      </dsp:nvSpPr>
      <dsp:spPr>
        <a:xfrm>
          <a:off x="3069922" y="2475201"/>
          <a:ext cx="1828372" cy="2118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Investigate the dependence on applied force angle</a:t>
          </a:r>
          <a:endParaRPr lang="ru-RU" sz="2200" kern="1200" dirty="0"/>
        </a:p>
      </dsp:txBody>
      <dsp:txXfrm>
        <a:off x="3123473" y="2528752"/>
        <a:ext cx="1721270" cy="2011012"/>
      </dsp:txXfrm>
    </dsp:sp>
    <dsp:sp modelId="{9ABF7D87-6EEC-4AA6-938E-DF52305E60A9}">
      <dsp:nvSpPr>
        <dsp:cNvPr id="0" name=""/>
        <dsp:cNvSpPr/>
      </dsp:nvSpPr>
      <dsp:spPr>
        <a:xfrm rot="10800000">
          <a:off x="2438622" y="3273321"/>
          <a:ext cx="446119" cy="521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572458" y="3377696"/>
        <a:ext cx="312283" cy="313125"/>
      </dsp:txXfrm>
    </dsp:sp>
    <dsp:sp modelId="{B5E29118-645F-4A85-8B76-6DECE2F5CACD}">
      <dsp:nvSpPr>
        <dsp:cNvPr id="0" name=""/>
        <dsp:cNvSpPr/>
      </dsp:nvSpPr>
      <dsp:spPr>
        <a:xfrm>
          <a:off x="123853" y="2902958"/>
          <a:ext cx="2104335" cy="1262601"/>
        </a:xfrm>
        <a:prstGeom prst="roundRect">
          <a:avLst>
            <a:gd name="adj" fmla="val 10000"/>
          </a:avLst>
        </a:prstGeom>
        <a:solidFill>
          <a:schemeClr val="accent3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Conclusion </a:t>
          </a:r>
          <a:endParaRPr lang="ru-RU" sz="2200" kern="1200" dirty="0"/>
        </a:p>
      </dsp:txBody>
      <dsp:txXfrm>
        <a:off x="160833" y="2939938"/>
        <a:ext cx="2030375" cy="1188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D71756-1AD6-4DC8-8FCA-BA01B0B1FF82}" type="datetimeFigureOut">
              <a:rPr lang="ru-RU"/>
              <a:pPr>
                <a:defRPr/>
              </a:pPr>
              <a:t>02.08.2011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543F61-82E6-4E04-AF7F-A55423668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629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a typeface="Calibri" pitchFamily="34" charset="0"/>
                <a:cs typeface="Calibri" pitchFamily="34" charset="0"/>
              </a:rPr>
              <a:t>─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AE23A-17AD-44CA-9720-ACA62CCFA04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43F61-82E6-4E04-AF7F-A5542366809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1F3F3C-38AB-4357-B4E6-A298856AB46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Обозначить</a:t>
            </a:r>
            <a:r>
              <a:rPr lang="ru-RU" baseline="0" dirty="0" smtClean="0"/>
              <a:t> </a:t>
            </a:r>
            <a:r>
              <a:rPr lang="en-US" baseline="0" dirty="0" smtClean="0"/>
              <a:t>S 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43F61-82E6-4E04-AF7F-A5542366809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43F61-82E6-4E04-AF7F-A5542366809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880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C0E34C-3589-41A8-9020-EE9A0943EFA4}" type="datetimeFigureOut">
              <a:rPr lang="ru-RU"/>
              <a:pPr>
                <a:defRPr/>
              </a:pPr>
              <a:t>02.08.2011</a:t>
            </a:fld>
            <a:endParaRPr lang="ru-RU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DAF725-6B71-49C5-83B0-C4C6C82FB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0D3E4-03C8-4E7F-B931-BB815DEFFD83}" type="datetimeFigureOut">
              <a:rPr lang="ru-RU"/>
              <a:pPr>
                <a:defRPr/>
              </a:pPr>
              <a:t>02.08.2011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AA9F7-664E-4D0B-989D-A8AE007DD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7FE30-AA0D-4168-8CE9-1D2E1EFAB49A}" type="datetimeFigureOut">
              <a:rPr lang="ru-RU"/>
              <a:pPr>
                <a:defRPr/>
              </a:pPr>
              <a:t>02.08.2011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46874-1155-478F-A97E-DEFC68A6E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A7461-BFDB-418B-8D5C-71AC056A42E4}" type="datetimeFigureOut">
              <a:rPr lang="ru-RU"/>
              <a:pPr>
                <a:defRPr/>
              </a:pPr>
              <a:t>02.08.2011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156F0-992E-4C81-8A56-D6DC05F54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F0EA-C429-43FC-91D1-7681B4F52E11}" type="datetimeFigureOut">
              <a:rPr lang="ru-RU"/>
              <a:pPr>
                <a:defRPr/>
              </a:pPr>
              <a:t>02.08.2011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E7287-30A8-446D-A23B-407826EB5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6BDFC-59F4-4CA2-9D0A-3DC12BEEC08B}" type="datetimeFigureOut">
              <a:rPr lang="ru-RU"/>
              <a:pPr>
                <a:defRPr/>
              </a:pPr>
              <a:t>02.08.2011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932D4-958E-4D50-A0E2-E556FAF4B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027EC-734F-4FA3-9F5E-DC596200D1B3}" type="datetimeFigureOut">
              <a:rPr lang="ru-RU"/>
              <a:pPr>
                <a:defRPr/>
              </a:pPr>
              <a:t>02.08.2011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756DD-DE56-4364-9398-3828D9026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EF62F-3074-4B97-860D-9A5FF5314378}" type="datetimeFigureOut">
              <a:rPr lang="ru-RU"/>
              <a:pPr>
                <a:defRPr/>
              </a:pPr>
              <a:t>02.08.2011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99AA8-FCD0-4520-A59A-6B49007ED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00A4A-6EC6-4FA0-A801-5810EB295AC6}" type="datetimeFigureOut">
              <a:rPr lang="ru-RU"/>
              <a:pPr>
                <a:defRPr/>
              </a:pPr>
              <a:t>02.08.2011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BFAFE-699A-4979-B1AB-2181651D9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33C3-531D-485E-96A2-210AC0940F33}" type="datetimeFigureOut">
              <a:rPr lang="ru-RU"/>
              <a:pPr>
                <a:defRPr/>
              </a:pPr>
              <a:t>02.08.2011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A463-B435-40AF-B0B9-BED6C6A31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A91D6-D470-456D-B081-DC2F9598F246}" type="datetimeFigureOut">
              <a:rPr lang="ru-RU"/>
              <a:pPr>
                <a:defRPr/>
              </a:pPr>
              <a:t>02.08.2011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F2C8A-71BA-4736-B9A4-62475798E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charset="0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782B5B34-D327-49E4-B05C-EB405918287D}" type="datetimeFigureOut">
              <a:rPr lang="ru-RU"/>
              <a:pPr>
                <a:defRPr/>
              </a:pPr>
              <a:t>02.08.2011</a:t>
            </a:fld>
            <a:endParaRPr lang="ru-R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53BCCFDB-0BB6-42B4-A673-4A0727368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7049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7050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4.bin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Excel_97-2003_Worksheet1.xls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0"/>
            <a:r>
              <a:rPr lang="en-US" smtClean="0"/>
              <a:t>Made by</a:t>
            </a:r>
            <a:r>
              <a:rPr lang="ru-RU" smtClean="0"/>
              <a:t>:</a:t>
            </a:r>
          </a:p>
          <a:p>
            <a:pPr marL="63500"/>
            <a:r>
              <a:rPr lang="en-US" smtClean="0"/>
              <a:t>Sapegin</a:t>
            </a:r>
            <a:r>
              <a:rPr lang="ru-RU" smtClean="0"/>
              <a:t> </a:t>
            </a:r>
            <a:r>
              <a:rPr lang="en-US" smtClean="0"/>
              <a:t>Vitaliy</a:t>
            </a:r>
          </a:p>
          <a:p>
            <a:pPr marL="63500"/>
            <a:r>
              <a:rPr lang="en-US" smtClean="0"/>
              <a:t>Team of Russia</a:t>
            </a:r>
            <a:endParaRPr lang="ru-RU" smtClean="0"/>
          </a:p>
        </p:txBody>
      </p:sp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684213" y="1484313"/>
            <a:ext cx="7550150" cy="1600200"/>
          </a:xfrm>
        </p:spPr>
        <p:txBody>
          <a:bodyPr/>
          <a:lstStyle/>
          <a:p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Problem</a:t>
            </a: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 №1 </a:t>
            </a: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Adhesive tape</a:t>
            </a:r>
            <a:r>
              <a:rPr lang="en-US" b="1" smtClean="0"/>
              <a:t/>
            </a:r>
            <a:br>
              <a:rPr lang="en-US" b="1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Force necessary to remove 1mm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²</a:t>
            </a:r>
            <a:r>
              <a:rPr lang="en-US" dirty="0" smtClean="0"/>
              <a:t> area.</a:t>
            </a:r>
            <a:endParaRPr lang="ru-RU" dirty="0" smtClean="0"/>
          </a:p>
        </p:txBody>
      </p:sp>
      <p:graphicFrame>
        <p:nvGraphicFramePr>
          <p:cNvPr id="114689" name="Object 1"/>
          <p:cNvGraphicFramePr>
            <a:graphicFrameLocks noChangeAspect="1"/>
          </p:cNvGraphicFramePr>
          <p:nvPr/>
        </p:nvGraphicFramePr>
        <p:xfrm>
          <a:off x="5868144" y="2276872"/>
          <a:ext cx="2447925" cy="194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6" name="Формула" r:id="rId4" imgW="495085" imgH="393529" progId="Equation.3">
                  <p:embed/>
                </p:oleObj>
              </mc:Choice>
              <mc:Fallback>
                <p:oleObj name="Формула" r:id="rId4" imgW="495085" imgH="393529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276872"/>
                        <a:ext cx="2447925" cy="194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827088" y="4437063"/>
          <a:ext cx="4278312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7" name="Формула" r:id="rId6" imgW="1028254" imgH="393529" progId="Equation.3">
                  <p:embed/>
                </p:oleObj>
              </mc:Choice>
              <mc:Fallback>
                <p:oleObj name="Формула" r:id="rId6" imgW="1028254" imgH="393529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437063"/>
                        <a:ext cx="4278312" cy="163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 bwMode="auto">
          <a:xfrm>
            <a:off x="971600" y="2420888"/>
            <a:ext cx="3024336" cy="1584176"/>
          </a:xfrm>
          <a:prstGeom prst="wedgeRoundRectCallout">
            <a:avLst>
              <a:gd name="adj1" fmla="val 117113"/>
              <a:gd name="adj2" fmla="val 9589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800" dirty="0" smtClean="0"/>
              <a:t>Force necessary to remove 1mm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²</a:t>
            </a:r>
            <a:r>
              <a:rPr lang="en-US" sz="2800" dirty="0" smtClean="0"/>
              <a:t> area of tape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Dependence on removal angle</a:t>
            </a:r>
            <a:endParaRPr lang="ru-RU" dirty="0" smtClean="0"/>
          </a:p>
        </p:txBody>
      </p:sp>
      <p:pic>
        <p:nvPicPr>
          <p:cNvPr id="116738" name="Picture 3" descr="C:\Users\User\Desktop\IMG_308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700213"/>
            <a:ext cx="6624637" cy="4967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Заголовок 2"/>
          <p:cNvSpPr>
            <a:spLocks noGrp="1"/>
          </p:cNvSpPr>
          <p:nvPr>
            <p:ph type="title"/>
          </p:nvPr>
        </p:nvSpPr>
        <p:spPr>
          <a:xfrm>
            <a:off x="900113" y="44624"/>
            <a:ext cx="7158037" cy="1412875"/>
          </a:xfrm>
        </p:spPr>
        <p:txBody>
          <a:bodyPr/>
          <a:lstStyle/>
          <a:p>
            <a:pPr algn="ctr"/>
            <a:r>
              <a:rPr lang="en-US" dirty="0" smtClean="0"/>
              <a:t>Dependence the removing force on the application angle</a:t>
            </a: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21582786"/>
              </p:ext>
            </p:extLst>
          </p:nvPr>
        </p:nvGraphicFramePr>
        <p:xfrm>
          <a:off x="395536" y="1844824"/>
          <a:ext cx="8208912" cy="460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09" name="Object 1"/>
          <p:cNvGraphicFramePr>
            <a:graphicFrameLocks noChangeAspect="1"/>
          </p:cNvGraphicFramePr>
          <p:nvPr/>
        </p:nvGraphicFramePr>
        <p:xfrm>
          <a:off x="2555875" y="549275"/>
          <a:ext cx="37433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82" name="Формула" r:id="rId3" imgW="863225" imgH="215806" progId="Equation.3">
                  <p:embed/>
                </p:oleObj>
              </mc:Choice>
              <mc:Fallback>
                <p:oleObj name="Формула" r:id="rId3" imgW="863225" imgH="215806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49275"/>
                        <a:ext cx="37433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9819" name="Группа 54"/>
          <p:cNvGrpSpPr>
            <a:grpSpLocks/>
          </p:cNvGrpSpPr>
          <p:nvPr/>
        </p:nvGrpSpPr>
        <p:grpSpPr bwMode="auto">
          <a:xfrm>
            <a:off x="539750" y="2924175"/>
            <a:ext cx="7777163" cy="4589463"/>
            <a:chOff x="323528" y="3356992"/>
            <a:chExt cx="7776864" cy="4589082"/>
          </a:xfrm>
        </p:grpSpPr>
        <p:sp>
          <p:nvSpPr>
            <p:cNvPr id="119821" name="Прямоугольник 4"/>
            <p:cNvSpPr>
              <a:spLocks noChangeArrowheads="1"/>
            </p:cNvSpPr>
            <p:nvPr/>
          </p:nvSpPr>
          <p:spPr bwMode="auto">
            <a:xfrm>
              <a:off x="4355976" y="5661248"/>
              <a:ext cx="3744416" cy="144016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6" name="Диагональная полоса 5"/>
            <p:cNvSpPr/>
            <p:nvPr/>
          </p:nvSpPr>
          <p:spPr bwMode="auto">
            <a:xfrm rot="2700000">
              <a:off x="4266810" y="4204563"/>
              <a:ext cx="3741427" cy="3741594"/>
            </a:xfrm>
            <a:prstGeom prst="diagStripe">
              <a:avLst>
                <a:gd name="adj" fmla="val 89697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cxnSp>
          <p:nvCxnSpPr>
            <p:cNvPr id="119823" name="Прямая соединительная линия 7"/>
            <p:cNvCxnSpPr>
              <a:cxnSpLocks noChangeShapeType="1"/>
              <a:stCxn id="119821" idx="1"/>
            </p:cNvCxnSpPr>
            <p:nvPr/>
          </p:nvCxnSpPr>
          <p:spPr bwMode="auto">
            <a:xfrm rot="10800000">
              <a:off x="1979712" y="3356992"/>
              <a:ext cx="2376264" cy="2376264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9824" name="Прямая соединительная линия 10"/>
            <p:cNvCxnSpPr>
              <a:cxnSpLocks noChangeShapeType="1"/>
              <a:stCxn id="119821" idx="1"/>
            </p:cNvCxnSpPr>
            <p:nvPr/>
          </p:nvCxnSpPr>
          <p:spPr bwMode="auto">
            <a:xfrm rot="10800000">
              <a:off x="323528" y="3717032"/>
              <a:ext cx="4032448" cy="2016224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9825" name="Прямая со стрелкой 14"/>
            <p:cNvCxnSpPr>
              <a:cxnSpLocks noChangeShapeType="1"/>
            </p:cNvCxnSpPr>
            <p:nvPr/>
          </p:nvCxnSpPr>
          <p:spPr bwMode="auto">
            <a:xfrm rot="5400000" flipH="1" flipV="1">
              <a:off x="3526693" y="4905561"/>
              <a:ext cx="1656978" cy="1588"/>
            </a:xfrm>
            <a:prstGeom prst="straightConnector1">
              <a:avLst/>
            </a:prstGeom>
            <a:noFill/>
            <a:ln w="635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9826" name="Прямая со стрелкой 17"/>
            <p:cNvCxnSpPr>
              <a:cxnSpLocks noChangeShapeType="1"/>
            </p:cNvCxnSpPr>
            <p:nvPr/>
          </p:nvCxnSpPr>
          <p:spPr bwMode="auto">
            <a:xfrm rot="10800000">
              <a:off x="1331640" y="5739608"/>
              <a:ext cx="3024336" cy="1588"/>
            </a:xfrm>
            <a:prstGeom prst="straightConnector1">
              <a:avLst/>
            </a:prstGeom>
            <a:noFill/>
            <a:ln w="63500" algn="ctr">
              <a:solidFill>
                <a:srgbClr val="0070C0"/>
              </a:solidFill>
              <a:round/>
              <a:headEnd/>
              <a:tailEnd type="arrow" w="med" len="med"/>
            </a:ln>
          </p:spPr>
        </p:cxnSp>
        <p:cxnSp>
          <p:nvCxnSpPr>
            <p:cNvPr id="119827" name="Прямая со стрелкой 25"/>
            <p:cNvCxnSpPr>
              <a:cxnSpLocks noChangeShapeType="1"/>
              <a:stCxn id="119821" idx="1"/>
            </p:cNvCxnSpPr>
            <p:nvPr/>
          </p:nvCxnSpPr>
          <p:spPr bwMode="auto">
            <a:xfrm rot="10800000">
              <a:off x="2771800" y="4149080"/>
              <a:ext cx="1584176" cy="1584176"/>
            </a:xfrm>
            <a:prstGeom prst="straightConnector1">
              <a:avLst/>
            </a:prstGeom>
            <a:noFill/>
            <a:ln w="635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9828" name="Прямая со стрелкой 19"/>
            <p:cNvCxnSpPr>
              <a:cxnSpLocks noChangeShapeType="1"/>
            </p:cNvCxnSpPr>
            <p:nvPr/>
          </p:nvCxnSpPr>
          <p:spPr bwMode="auto">
            <a:xfrm rot="10800000">
              <a:off x="2699792" y="5734844"/>
              <a:ext cx="1656184" cy="1588"/>
            </a:xfrm>
            <a:prstGeom prst="straightConnector1">
              <a:avLst/>
            </a:prstGeom>
            <a:noFill/>
            <a:ln w="63500" algn="ctr">
              <a:solidFill>
                <a:schemeClr val="tx2"/>
              </a:solidFill>
              <a:round/>
              <a:headEnd/>
              <a:tailEnd type="arrow" w="med" len="med"/>
            </a:ln>
          </p:spPr>
        </p:cxnSp>
        <p:cxnSp>
          <p:nvCxnSpPr>
            <p:cNvPr id="119829" name="Прямая со стрелкой 31"/>
            <p:cNvCxnSpPr>
              <a:cxnSpLocks noChangeShapeType="1"/>
              <a:stCxn id="119821" idx="1"/>
            </p:cNvCxnSpPr>
            <p:nvPr/>
          </p:nvCxnSpPr>
          <p:spPr bwMode="auto">
            <a:xfrm rot="10800000">
              <a:off x="1259628" y="4149080"/>
              <a:ext cx="3096349" cy="1584176"/>
            </a:xfrm>
            <a:prstGeom prst="straightConnector1">
              <a:avLst/>
            </a:prstGeom>
            <a:noFill/>
            <a:ln w="63500" algn="ctr">
              <a:solidFill>
                <a:srgbClr val="0070C0"/>
              </a:solidFill>
              <a:round/>
              <a:headEnd/>
              <a:tailEnd type="arrow" w="med" len="med"/>
            </a:ln>
          </p:spPr>
        </p:cxnSp>
        <p:sp>
          <p:nvSpPr>
            <p:cNvPr id="52" name="Дуга 51"/>
            <p:cNvSpPr/>
            <p:nvPr/>
          </p:nvSpPr>
          <p:spPr bwMode="auto">
            <a:xfrm>
              <a:off x="3779383" y="5157068"/>
              <a:ext cx="1081045" cy="1080998"/>
            </a:xfrm>
            <a:prstGeom prst="arc">
              <a:avLst>
                <a:gd name="adj1" fmla="val 10792085"/>
                <a:gd name="adj2" fmla="val 13504759"/>
              </a:avLst>
            </a:prstGeom>
            <a:solidFill>
              <a:schemeClr val="bg1">
                <a:alpha val="0"/>
              </a:schemeClr>
            </a:solidFill>
            <a:ln w="508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4211638" y="2708275"/>
          <a:ext cx="5921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83" name="Формула" r:id="rId5" imgW="164957" imgH="241091" progId="Equation.3">
                  <p:embed/>
                </p:oleObj>
              </mc:Choice>
              <mc:Fallback>
                <p:oleObj name="Формула" r:id="rId5" imgW="164957" imgH="241091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708275"/>
                        <a:ext cx="592137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4932363" y="3573463"/>
          <a:ext cx="590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84" name="Формула" r:id="rId7" imgW="164957" imgH="241091" progId="Equation.3">
                  <p:embed/>
                </p:oleObj>
              </mc:Choice>
              <mc:Fallback>
                <p:oleObj name="Формула" r:id="rId7" imgW="164957" imgH="241091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573463"/>
                        <a:ext cx="590550" cy="863600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2771775" y="2708275"/>
          <a:ext cx="6524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85" name="Формула" r:id="rId9" imgW="164957" imgH="203024" progId="Equation.3">
                  <p:embed/>
                </p:oleObj>
              </mc:Choice>
              <mc:Fallback>
                <p:oleObj name="Формула" r:id="rId9" imgW="164957" imgH="203024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708275"/>
                        <a:ext cx="652463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1116013" y="2708275"/>
          <a:ext cx="652462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86" name="Формула" r:id="rId11" imgW="164957" imgH="203024" progId="Equation.3">
                  <p:embed/>
                </p:oleObj>
              </mc:Choice>
              <mc:Fallback>
                <p:oleObj name="Формула" r:id="rId11" imgW="164957" imgH="203024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708275"/>
                        <a:ext cx="652462" cy="801688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1187450" y="5516563"/>
          <a:ext cx="59531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87" name="Формула" r:id="rId13" imgW="177646" imgH="241091" progId="Equation.3">
                  <p:embed/>
                </p:oleObj>
              </mc:Choice>
              <mc:Fallback>
                <p:oleObj name="Формула" r:id="rId13" imgW="177646" imgH="241091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516563"/>
                        <a:ext cx="595313" cy="808037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2916238" y="5516563"/>
          <a:ext cx="59531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88" name="Формула" r:id="rId15" imgW="177646" imgH="241091" progId="Equation.3">
                  <p:embed/>
                </p:oleObj>
              </mc:Choice>
              <mc:Fallback>
                <p:oleObj name="Формула" r:id="rId15" imgW="177646" imgH="241091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516563"/>
                        <a:ext cx="595312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Дуга 60"/>
          <p:cNvSpPr/>
          <p:nvPr/>
        </p:nvSpPr>
        <p:spPr bwMode="auto">
          <a:xfrm>
            <a:off x="3708400" y="4652963"/>
            <a:ext cx="1655763" cy="1296987"/>
          </a:xfrm>
          <a:prstGeom prst="arc">
            <a:avLst>
              <a:gd name="adj1" fmla="val 10764055"/>
              <a:gd name="adj2" fmla="val 12400551"/>
            </a:avLst>
          </a:prstGeom>
          <a:solidFill>
            <a:schemeClr val="accent1">
              <a:alpha val="0"/>
            </a:schemeClr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graphicFrame>
        <p:nvGraphicFramePr>
          <p:cNvPr id="119817" name="Object 9"/>
          <p:cNvGraphicFramePr>
            <a:graphicFrameLocks noChangeAspect="1"/>
          </p:cNvGraphicFramePr>
          <p:nvPr/>
        </p:nvGraphicFramePr>
        <p:xfrm>
          <a:off x="3419475" y="4437063"/>
          <a:ext cx="4318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89" name="Формула" r:id="rId17" imgW="152334" imgH="139639" progId="Equation.3">
                  <p:embed/>
                </p:oleObj>
              </mc:Choice>
              <mc:Fallback>
                <p:oleObj name="Формула" r:id="rId17" imgW="152334" imgH="139639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437063"/>
                        <a:ext cx="43180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8" name="Object 10"/>
          <p:cNvGraphicFramePr>
            <a:graphicFrameLocks noChangeAspect="1"/>
          </p:cNvGraphicFramePr>
          <p:nvPr/>
        </p:nvGraphicFramePr>
        <p:xfrm>
          <a:off x="2627313" y="4652963"/>
          <a:ext cx="5048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0" name="Формула" r:id="rId19" imgW="152268" imgH="203024" progId="Equation.3">
                  <p:embed/>
                </p:oleObj>
              </mc:Choice>
              <mc:Fallback>
                <p:oleObj name="Формула" r:id="rId19" imgW="152268" imgH="203024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652963"/>
                        <a:ext cx="504825" cy="576262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Заголовок 2"/>
          <p:cNvSpPr>
            <a:spLocks noGrp="1"/>
          </p:cNvSpPr>
          <p:nvPr>
            <p:ph type="title"/>
          </p:nvPr>
        </p:nvSpPr>
        <p:spPr>
          <a:xfrm>
            <a:off x="929631" y="-99392"/>
            <a:ext cx="7530802" cy="1412875"/>
          </a:xfrm>
        </p:spPr>
        <p:txBody>
          <a:bodyPr/>
          <a:lstStyle/>
          <a:p>
            <a:pPr algn="ctr"/>
            <a:r>
              <a:rPr lang="en-US" sz="3200" dirty="0" smtClean="0"/>
              <a:t>Dependence the vertical part of removing force on the application angle</a:t>
            </a:r>
            <a:endParaRPr lang="ru-RU" sz="32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42591876"/>
              </p:ext>
            </p:extLst>
          </p:nvPr>
        </p:nvGraphicFramePr>
        <p:xfrm>
          <a:off x="0" y="1844824"/>
          <a:ext cx="8820472" cy="465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4000" smtClean="0"/>
          </a:p>
          <a:p>
            <a:pPr>
              <a:buFont typeface="Wingdings" pitchFamily="2" charset="2"/>
              <a:buNone/>
            </a:pPr>
            <a:endParaRPr lang="en-US" sz="4000" smtClean="0"/>
          </a:p>
        </p:txBody>
      </p:sp>
      <p:graphicFrame>
        <p:nvGraphicFramePr>
          <p:cNvPr id="118785" name="Object 1"/>
          <p:cNvGraphicFramePr>
            <a:graphicFrameLocks noChangeAspect="1"/>
          </p:cNvGraphicFramePr>
          <p:nvPr/>
        </p:nvGraphicFramePr>
        <p:xfrm>
          <a:off x="1142976" y="3214686"/>
          <a:ext cx="2400300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1" name="Формула" r:id="rId4" imgW="545863" imgH="431613" progId="Equation.3">
                  <p:embed/>
                </p:oleObj>
              </mc:Choice>
              <mc:Fallback>
                <p:oleObj name="Формула" r:id="rId4" imgW="545863" imgH="431613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3214686"/>
                        <a:ext cx="2400300" cy="190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1293813" y="2019300"/>
          <a:ext cx="3684587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2" name="Формула" r:id="rId6" imgW="698400" imgH="228600" progId="Equation.3">
                  <p:embed/>
                </p:oleObj>
              </mc:Choice>
              <mc:Fallback>
                <p:oleObj name="Формула" r:id="rId6" imgW="69840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2019300"/>
                        <a:ext cx="3684587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Derivation of the formula working area tape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 60"/>
          <p:cNvSpPr>
            <a:spLocks noChangeArrowheads="1"/>
          </p:cNvSpPr>
          <p:nvPr/>
        </p:nvSpPr>
        <p:spPr bwMode="auto">
          <a:xfrm>
            <a:off x="2411760" y="4581128"/>
            <a:ext cx="1441450" cy="576262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Maximal distance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1043608" y="1916832"/>
          <a:ext cx="6096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1" name="Формула" r:id="rId3" imgW="1155600" imgH="228600" progId="Equation.3">
                  <p:embed/>
                </p:oleObj>
              </mc:Choice>
              <mc:Fallback>
                <p:oleObj name="Формула" r:id="rId3" imgW="1155600" imgH="228600" progId="Equation.3">
                  <p:embed/>
                  <p:pic>
                    <p:nvPicPr>
                      <p:cNvPr id="0" name="Содержимое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916832"/>
                        <a:ext cx="60960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55"/>
          <p:cNvGrpSpPr>
            <a:grpSpLocks/>
          </p:cNvGrpSpPr>
          <p:nvPr/>
        </p:nvGrpSpPr>
        <p:grpSpPr bwMode="auto">
          <a:xfrm>
            <a:off x="251520" y="2025650"/>
            <a:ext cx="4067175" cy="4832350"/>
            <a:chOff x="4716016" y="3140968"/>
            <a:chExt cx="4067944" cy="4832058"/>
          </a:xfrm>
        </p:grpSpPr>
        <p:sp>
          <p:nvSpPr>
            <p:cNvPr id="7" name="Диагональная полоса 6"/>
            <p:cNvSpPr/>
            <p:nvPr/>
          </p:nvSpPr>
          <p:spPr bwMode="auto">
            <a:xfrm rot="2700000">
              <a:off x="5178431" y="5043900"/>
              <a:ext cx="2928761" cy="2929492"/>
            </a:xfrm>
            <a:prstGeom prst="diagStripe">
              <a:avLst>
                <a:gd name="adj" fmla="val 87126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grpSp>
          <p:nvGrpSpPr>
            <p:cNvPr id="8" name="Группа 54"/>
            <p:cNvGrpSpPr>
              <a:grpSpLocks/>
            </p:cNvGrpSpPr>
            <p:nvPr/>
          </p:nvGrpSpPr>
          <p:grpSpPr bwMode="auto">
            <a:xfrm>
              <a:off x="4716017" y="3140967"/>
              <a:ext cx="4067944" cy="3097025"/>
              <a:chOff x="4716017" y="3140967"/>
              <a:chExt cx="4067944" cy="3097025"/>
            </a:xfrm>
          </p:grpSpPr>
          <p:sp>
            <p:nvSpPr>
              <p:cNvPr id="9" name="Прямоугольник 47"/>
              <p:cNvSpPr>
                <a:spLocks noChangeArrowheads="1"/>
              </p:cNvSpPr>
              <p:nvPr/>
            </p:nvSpPr>
            <p:spPr bwMode="auto">
              <a:xfrm>
                <a:off x="5004048" y="6093296"/>
                <a:ext cx="1800200" cy="144016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>
                    <a:alpha val="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Арка 9"/>
              <p:cNvSpPr/>
              <p:nvPr/>
            </p:nvSpPr>
            <p:spPr bwMode="auto">
              <a:xfrm rot="5400000">
                <a:off x="5201476" y="2655508"/>
                <a:ext cx="3097025" cy="4067944"/>
              </a:xfrm>
              <a:prstGeom prst="blockArc">
                <a:avLst>
                  <a:gd name="adj1" fmla="val 17057248"/>
                  <a:gd name="adj2" fmla="val 21495541"/>
                  <a:gd name="adj3" fmla="val 5139"/>
                </a:avLst>
              </a:prstGeom>
              <a:solidFill>
                <a:srgbClr val="FF0000"/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</p:grpSp>
      </p:grpSp>
      <p:cxnSp>
        <p:nvCxnSpPr>
          <p:cNvPr id="15" name="Прямая со стрелкой 14"/>
          <p:cNvCxnSpPr/>
          <p:nvPr/>
        </p:nvCxnSpPr>
        <p:spPr bwMode="auto">
          <a:xfrm>
            <a:off x="3491880" y="5013176"/>
            <a:ext cx="2088232" cy="1588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0" name="Группа 29"/>
          <p:cNvGrpSpPr/>
          <p:nvPr/>
        </p:nvGrpSpPr>
        <p:grpSpPr>
          <a:xfrm>
            <a:off x="4067944" y="4149080"/>
            <a:ext cx="4427984" cy="1800200"/>
            <a:chOff x="4716016" y="4005064"/>
            <a:chExt cx="4427984" cy="1800200"/>
          </a:xfrm>
        </p:grpSpPr>
        <p:sp>
          <p:nvSpPr>
            <p:cNvPr id="12" name="Равнобедренный треугольник 60"/>
            <p:cNvSpPr>
              <a:spLocks noChangeArrowheads="1"/>
            </p:cNvSpPr>
            <p:nvPr/>
          </p:nvSpPr>
          <p:spPr bwMode="auto">
            <a:xfrm>
              <a:off x="5652120" y="4005064"/>
              <a:ext cx="2521570" cy="1296342"/>
            </a:xfrm>
            <a:prstGeom prst="triangle">
              <a:avLst>
                <a:gd name="adj" fmla="val 100000"/>
              </a:avLst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16" name="Пирог 15"/>
            <p:cNvSpPr/>
            <p:nvPr/>
          </p:nvSpPr>
          <p:spPr bwMode="auto">
            <a:xfrm>
              <a:off x="4716016" y="4725144"/>
              <a:ext cx="1872208" cy="1080120"/>
            </a:xfrm>
            <a:prstGeom prst="pie">
              <a:avLst>
                <a:gd name="adj1" fmla="val 20035832"/>
                <a:gd name="adj2" fmla="val 21594847"/>
              </a:avLst>
            </a:prstGeom>
            <a:solidFill>
              <a:schemeClr val="accent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8" name="Объект 17"/>
            <p:cNvGraphicFramePr>
              <a:graphicFrameLocks noChangeAspect="1"/>
            </p:cNvGraphicFramePr>
            <p:nvPr/>
          </p:nvGraphicFramePr>
          <p:xfrm>
            <a:off x="6588224" y="4653136"/>
            <a:ext cx="868288" cy="717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12" name="Формула" r:id="rId5" imgW="152280" imgH="139680" progId="Equation.3">
                    <p:embed/>
                  </p:oleObj>
                </mc:Choice>
                <mc:Fallback>
                  <p:oleObj name="Формула" r:id="rId5" imgW="152280" imgH="1396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8224" y="4653136"/>
                          <a:ext cx="868288" cy="7179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Прямая со стрелкой 21"/>
            <p:cNvCxnSpPr/>
            <p:nvPr/>
          </p:nvCxnSpPr>
          <p:spPr bwMode="auto">
            <a:xfrm rot="5400000">
              <a:off x="7667550" y="4653136"/>
              <a:ext cx="1296938" cy="7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6" name="Прямая соединительная линия 25"/>
            <p:cNvCxnSpPr>
              <a:stCxn id="12" idx="0"/>
            </p:cNvCxnSpPr>
            <p:nvPr/>
          </p:nvCxnSpPr>
          <p:spPr bwMode="auto">
            <a:xfrm rot="5400000" flipH="1" flipV="1">
              <a:off x="8317061" y="3861693"/>
              <a:ext cx="0" cy="28674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Прямая соединительная линия 27"/>
            <p:cNvCxnSpPr>
              <a:stCxn id="12" idx="3"/>
            </p:cNvCxnSpPr>
            <p:nvPr/>
          </p:nvCxnSpPr>
          <p:spPr bwMode="auto">
            <a:xfrm rot="5400000" flipH="1" flipV="1">
              <a:off x="8316962" y="5157936"/>
              <a:ext cx="198" cy="286742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9" name="Объект 28"/>
            <p:cNvGraphicFramePr>
              <a:graphicFrameLocks noChangeAspect="1"/>
            </p:cNvGraphicFramePr>
            <p:nvPr/>
          </p:nvGraphicFramePr>
          <p:xfrm>
            <a:off x="8354070" y="4077072"/>
            <a:ext cx="789930" cy="1005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13" name="Формула" r:id="rId7" imgW="139680" imgH="177480" progId="Equation.3">
                    <p:embed/>
                  </p:oleObj>
                </mc:Choice>
                <mc:Fallback>
                  <p:oleObj name="Формула" r:id="rId7" imgW="139680" imgH="177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54070" y="4077072"/>
                          <a:ext cx="789930" cy="10053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Заголовок 1"/>
          <p:cNvSpPr>
            <a:spLocks noGrp="1"/>
          </p:cNvSpPr>
          <p:nvPr>
            <p:ph type="title"/>
          </p:nvPr>
        </p:nvSpPr>
        <p:spPr>
          <a:xfrm>
            <a:off x="900113" y="620713"/>
            <a:ext cx="7158037" cy="1412875"/>
          </a:xfrm>
        </p:spPr>
        <p:txBody>
          <a:bodyPr/>
          <a:lstStyle/>
          <a:p>
            <a:pPr algn="ctr"/>
            <a:r>
              <a:rPr lang="en-US" dirty="0" smtClean="0"/>
              <a:t>Dependence the working area on the cotangent of application angle</a:t>
            </a: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3" y="1981200"/>
          <a:ext cx="8039128" cy="437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979712" y="6021288"/>
          <a:ext cx="2309064" cy="605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Формула" r:id="rId5" imgW="774360" imgH="203040" progId="Equation.3">
                  <p:embed/>
                </p:oleObj>
              </mc:Choice>
              <mc:Fallback>
                <p:oleObj name="Формула" r:id="rId5" imgW="77436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6021288"/>
                        <a:ext cx="2309064" cy="605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Равнобедренный треугольник 61"/>
          <p:cNvSpPr>
            <a:spLocks noChangeArrowheads="1"/>
          </p:cNvSpPr>
          <p:nvPr/>
        </p:nvSpPr>
        <p:spPr bwMode="auto">
          <a:xfrm>
            <a:off x="7092950" y="2636838"/>
            <a:ext cx="358775" cy="720725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24930" name="Равнобедренный треугольник 60"/>
          <p:cNvSpPr>
            <a:spLocks noChangeArrowheads="1"/>
          </p:cNvSpPr>
          <p:nvPr/>
        </p:nvSpPr>
        <p:spPr bwMode="auto">
          <a:xfrm>
            <a:off x="6875463" y="5589588"/>
            <a:ext cx="1441450" cy="576262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24931" name="Равнобедренный треугольник 57"/>
          <p:cNvSpPr>
            <a:spLocks noChangeArrowheads="1"/>
          </p:cNvSpPr>
          <p:nvPr/>
        </p:nvSpPr>
        <p:spPr bwMode="auto">
          <a:xfrm>
            <a:off x="2411760" y="5517232"/>
            <a:ext cx="864170" cy="648072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6" name="Диагональная полоса 5"/>
          <p:cNvSpPr/>
          <p:nvPr/>
        </p:nvSpPr>
        <p:spPr bwMode="auto">
          <a:xfrm rot="2700000">
            <a:off x="5162550" y="2241550"/>
            <a:ext cx="2717800" cy="2717800"/>
          </a:xfrm>
          <a:prstGeom prst="diagStripe">
            <a:avLst>
              <a:gd name="adj" fmla="val 88448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grpSp>
        <p:nvGrpSpPr>
          <p:cNvPr id="124933" name="Группа 37"/>
          <p:cNvGrpSpPr>
            <a:grpSpLocks/>
          </p:cNvGrpSpPr>
          <p:nvPr/>
        </p:nvGrpSpPr>
        <p:grpSpPr bwMode="auto">
          <a:xfrm>
            <a:off x="611188" y="1341438"/>
            <a:ext cx="3816350" cy="3463925"/>
            <a:chOff x="827584" y="836712"/>
            <a:chExt cx="4608512" cy="4183986"/>
          </a:xfrm>
        </p:grpSpPr>
        <p:sp>
          <p:nvSpPr>
            <p:cNvPr id="3" name="Диагональная полоса 2"/>
            <p:cNvSpPr/>
            <p:nvPr/>
          </p:nvSpPr>
          <p:spPr bwMode="auto">
            <a:xfrm rot="2700000">
              <a:off x="1145441" y="2091126"/>
              <a:ext cx="2929941" cy="2929204"/>
            </a:xfrm>
            <a:prstGeom prst="diagStripe">
              <a:avLst>
                <a:gd name="adj" fmla="val 87126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24951" name="Прямоугольник 28"/>
            <p:cNvSpPr>
              <a:spLocks noChangeArrowheads="1"/>
            </p:cNvSpPr>
            <p:nvPr/>
          </p:nvSpPr>
          <p:spPr bwMode="auto">
            <a:xfrm>
              <a:off x="827584" y="3140968"/>
              <a:ext cx="2376264" cy="14401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accent1">
                  <a:alpha val="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24952" name="Прямоугольник 29"/>
            <p:cNvSpPr>
              <a:spLocks noChangeArrowheads="1"/>
            </p:cNvSpPr>
            <p:nvPr/>
          </p:nvSpPr>
          <p:spPr bwMode="auto">
            <a:xfrm rot="-2700000">
              <a:off x="2804495" y="2369222"/>
              <a:ext cx="2166858" cy="17534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>
                  <a:alpha val="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  <p:cxnSp>
          <p:nvCxnSpPr>
            <p:cNvPr id="124953" name="Прямая соединительная линия 31"/>
            <p:cNvCxnSpPr>
              <a:cxnSpLocks noChangeShapeType="1"/>
              <a:stCxn id="124952" idx="3"/>
            </p:cNvCxnSpPr>
            <p:nvPr/>
          </p:nvCxnSpPr>
          <p:spPr bwMode="auto">
            <a:xfrm flipV="1">
              <a:off x="4654024" y="836712"/>
              <a:ext cx="782072" cy="854081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4954" name="Овал 36"/>
            <p:cNvSpPr>
              <a:spLocks noChangeArrowheads="1"/>
            </p:cNvSpPr>
            <p:nvPr/>
          </p:nvSpPr>
          <p:spPr bwMode="auto">
            <a:xfrm>
              <a:off x="2483768" y="2348880"/>
              <a:ext cx="1584176" cy="158417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</p:grpSp>
      <p:grpSp>
        <p:nvGrpSpPr>
          <p:cNvPr id="124934" name="Группа 49"/>
          <p:cNvGrpSpPr>
            <a:grpSpLocks/>
          </p:cNvGrpSpPr>
          <p:nvPr/>
        </p:nvGrpSpPr>
        <p:grpSpPr bwMode="auto">
          <a:xfrm>
            <a:off x="755650" y="1196975"/>
            <a:ext cx="6696075" cy="2952750"/>
            <a:chOff x="755576" y="1196752"/>
            <a:chExt cx="6696744" cy="2952328"/>
          </a:xfrm>
        </p:grpSpPr>
        <p:sp>
          <p:nvSpPr>
            <p:cNvPr id="124948" name="Прямоугольник 45"/>
            <p:cNvSpPr>
              <a:spLocks noChangeArrowheads="1"/>
            </p:cNvSpPr>
            <p:nvPr/>
          </p:nvSpPr>
          <p:spPr bwMode="auto">
            <a:xfrm flipV="1">
              <a:off x="5076056" y="3212976"/>
              <a:ext cx="2016224" cy="14401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>
                  <a:alpha val="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9" name="Арка 48"/>
            <p:cNvSpPr/>
            <p:nvPr/>
          </p:nvSpPr>
          <p:spPr bwMode="auto">
            <a:xfrm rot="16200000" flipV="1">
              <a:off x="2627785" y="-675456"/>
              <a:ext cx="2952328" cy="6696744"/>
            </a:xfrm>
            <a:prstGeom prst="blockArc">
              <a:avLst>
                <a:gd name="adj1" fmla="val 15452479"/>
                <a:gd name="adj2" fmla="val 18214557"/>
                <a:gd name="adj3" fmla="val 4326"/>
              </a:avLst>
            </a:prstGeom>
            <a:solidFill>
              <a:srgbClr val="FF0000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grpSp>
        <p:nvGrpSpPr>
          <p:cNvPr id="124935" name="Группа 56"/>
          <p:cNvGrpSpPr>
            <a:grpSpLocks/>
          </p:cNvGrpSpPr>
          <p:nvPr/>
        </p:nvGrpSpPr>
        <p:grpSpPr bwMode="auto">
          <a:xfrm>
            <a:off x="468313" y="1844675"/>
            <a:ext cx="3240087" cy="6056313"/>
            <a:chOff x="467544" y="1844824"/>
            <a:chExt cx="3240360" cy="6056195"/>
          </a:xfrm>
        </p:grpSpPr>
        <p:sp>
          <p:nvSpPr>
            <p:cNvPr id="4" name="Диагональная полоса 3"/>
            <p:cNvSpPr/>
            <p:nvPr/>
          </p:nvSpPr>
          <p:spPr bwMode="auto">
            <a:xfrm rot="2700000">
              <a:off x="607408" y="4971986"/>
              <a:ext cx="2928881" cy="2929184"/>
            </a:xfrm>
            <a:prstGeom prst="diagStripe">
              <a:avLst>
                <a:gd name="adj" fmla="val 87126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grpSp>
          <p:nvGrpSpPr>
            <p:cNvPr id="124945" name="Группа 51"/>
            <p:cNvGrpSpPr>
              <a:grpSpLocks/>
            </p:cNvGrpSpPr>
            <p:nvPr/>
          </p:nvGrpSpPr>
          <p:grpSpPr bwMode="auto">
            <a:xfrm>
              <a:off x="467544" y="1844824"/>
              <a:ext cx="3240360" cy="4320480"/>
              <a:chOff x="467544" y="1844824"/>
              <a:chExt cx="3240360" cy="4320480"/>
            </a:xfrm>
          </p:grpSpPr>
          <p:sp>
            <p:nvSpPr>
              <p:cNvPr id="124946" name="Прямоугольник 46"/>
              <p:cNvSpPr>
                <a:spLocks noChangeArrowheads="1"/>
              </p:cNvSpPr>
              <p:nvPr/>
            </p:nvSpPr>
            <p:spPr bwMode="auto">
              <a:xfrm>
                <a:off x="467544" y="6021288"/>
                <a:ext cx="1800200" cy="144016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>
                    <a:alpha val="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Арка 50"/>
              <p:cNvSpPr/>
              <p:nvPr/>
            </p:nvSpPr>
            <p:spPr bwMode="auto">
              <a:xfrm rot="5400000">
                <a:off x="-584" y="2457427"/>
                <a:ext cx="4321091" cy="3095886"/>
              </a:xfrm>
              <a:prstGeom prst="blockArc">
                <a:avLst>
                  <a:gd name="adj1" fmla="val 16560500"/>
                  <a:gd name="adj2" fmla="val 77757"/>
                  <a:gd name="adj3" fmla="val 4352"/>
                </a:avLst>
              </a:prstGeom>
              <a:solidFill>
                <a:srgbClr val="FF0000"/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</p:grpSp>
      </p:grpSp>
      <p:grpSp>
        <p:nvGrpSpPr>
          <p:cNvPr id="124936" name="Группа 55"/>
          <p:cNvGrpSpPr>
            <a:grpSpLocks/>
          </p:cNvGrpSpPr>
          <p:nvPr/>
        </p:nvGrpSpPr>
        <p:grpSpPr bwMode="auto">
          <a:xfrm>
            <a:off x="4716463" y="3068638"/>
            <a:ext cx="4067175" cy="4832350"/>
            <a:chOff x="4716016" y="3140968"/>
            <a:chExt cx="4067944" cy="4832058"/>
          </a:xfrm>
        </p:grpSpPr>
        <p:sp>
          <p:nvSpPr>
            <p:cNvPr id="5" name="Диагональная полоса 4"/>
            <p:cNvSpPr/>
            <p:nvPr/>
          </p:nvSpPr>
          <p:spPr bwMode="auto">
            <a:xfrm rot="2700000">
              <a:off x="5178431" y="5043900"/>
              <a:ext cx="2928761" cy="2929492"/>
            </a:xfrm>
            <a:prstGeom prst="diagStripe">
              <a:avLst>
                <a:gd name="adj" fmla="val 87126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grpSp>
          <p:nvGrpSpPr>
            <p:cNvPr id="124941" name="Группа 54"/>
            <p:cNvGrpSpPr>
              <a:grpSpLocks/>
            </p:cNvGrpSpPr>
            <p:nvPr/>
          </p:nvGrpSpPr>
          <p:grpSpPr bwMode="auto">
            <a:xfrm>
              <a:off x="4716016" y="3140968"/>
              <a:ext cx="4067944" cy="3096344"/>
              <a:chOff x="4716016" y="3140968"/>
              <a:chExt cx="4067944" cy="3096344"/>
            </a:xfrm>
          </p:grpSpPr>
          <p:sp>
            <p:nvSpPr>
              <p:cNvPr id="124942" name="Прямоугольник 47"/>
              <p:cNvSpPr>
                <a:spLocks noChangeArrowheads="1"/>
              </p:cNvSpPr>
              <p:nvPr/>
            </p:nvSpPr>
            <p:spPr bwMode="auto">
              <a:xfrm>
                <a:off x="5004048" y="6093296"/>
                <a:ext cx="1800200" cy="144016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>
                    <a:alpha val="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Арка 52"/>
              <p:cNvSpPr/>
              <p:nvPr/>
            </p:nvSpPr>
            <p:spPr bwMode="auto">
              <a:xfrm rot="5400000">
                <a:off x="5201476" y="2655508"/>
                <a:ext cx="3097025" cy="4067944"/>
              </a:xfrm>
              <a:prstGeom prst="blockArc">
                <a:avLst>
                  <a:gd name="adj1" fmla="val 17057248"/>
                  <a:gd name="adj2" fmla="val 21495541"/>
                  <a:gd name="adj3" fmla="val 5139"/>
                </a:avLst>
              </a:prstGeom>
              <a:solidFill>
                <a:srgbClr val="FF0000"/>
              </a:solidFill>
              <a:ln w="9525" cap="flat" cmpd="sng" algn="ctr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</p:grpSp>
      </p:grpSp>
      <p:sp>
        <p:nvSpPr>
          <p:cNvPr id="124937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Scheme </a:t>
            </a:r>
            <a:endParaRPr lang="ru-RU" smtClean="0"/>
          </a:p>
        </p:txBody>
      </p:sp>
      <p:sp>
        <p:nvSpPr>
          <p:cNvPr id="124938" name="Скругленная прямоугольная выноска 25"/>
          <p:cNvSpPr>
            <a:spLocks noChangeArrowheads="1"/>
          </p:cNvSpPr>
          <p:nvPr/>
        </p:nvSpPr>
        <p:spPr bwMode="auto">
          <a:xfrm>
            <a:off x="468313" y="1844675"/>
            <a:ext cx="1295400" cy="792163"/>
          </a:xfrm>
          <a:prstGeom prst="wedgeRoundRectCallout">
            <a:avLst>
              <a:gd name="adj1" fmla="val 20319"/>
              <a:gd name="adj2" fmla="val 129843"/>
              <a:gd name="adj3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Adhesive tape</a:t>
            </a:r>
            <a:endParaRPr lang="ru-RU"/>
          </a:p>
        </p:txBody>
      </p:sp>
      <p:sp>
        <p:nvSpPr>
          <p:cNvPr id="124939" name="Скругленная прямоугольная выноска 26"/>
          <p:cNvSpPr>
            <a:spLocks noChangeArrowheads="1"/>
          </p:cNvSpPr>
          <p:nvPr/>
        </p:nvSpPr>
        <p:spPr bwMode="auto">
          <a:xfrm>
            <a:off x="3924300" y="4797425"/>
            <a:ext cx="1152525" cy="647700"/>
          </a:xfrm>
          <a:prstGeom prst="wedgeRoundRectCallout">
            <a:avLst>
              <a:gd name="adj1" fmla="val -112120"/>
              <a:gd name="adj2" fmla="val 12892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Working glue</a:t>
            </a:r>
            <a:endParaRPr lang="ru-RU"/>
          </a:p>
        </p:txBody>
      </p:sp>
      <p:sp>
        <p:nvSpPr>
          <p:cNvPr id="28" name="Равнобедренный треугольник 60"/>
          <p:cNvSpPr>
            <a:spLocks noChangeArrowheads="1"/>
          </p:cNvSpPr>
          <p:nvPr/>
        </p:nvSpPr>
        <p:spPr bwMode="auto">
          <a:xfrm>
            <a:off x="3923928" y="3825492"/>
            <a:ext cx="1441450" cy="648269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0" name="Равнобедренный треугольник 61"/>
          <p:cNvSpPr>
            <a:spLocks noChangeArrowheads="1"/>
          </p:cNvSpPr>
          <p:nvPr/>
        </p:nvSpPr>
        <p:spPr bwMode="auto">
          <a:xfrm>
            <a:off x="6699970" y="3825689"/>
            <a:ext cx="350986" cy="648269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1" name="Равнобедренный треугольник 57"/>
          <p:cNvSpPr>
            <a:spLocks noChangeArrowheads="1"/>
          </p:cNvSpPr>
          <p:nvPr/>
        </p:nvSpPr>
        <p:spPr bwMode="auto">
          <a:xfrm>
            <a:off x="5608714" y="3825689"/>
            <a:ext cx="864170" cy="648072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862464" y="3825689"/>
            <a:ext cx="34925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3862464" y="4473761"/>
            <a:ext cx="34925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/>
        </p:nvGraphicFramePr>
        <p:xfrm>
          <a:off x="552436" y="1207003"/>
          <a:ext cx="8039128" cy="4443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54050" y="5661025"/>
          <a:ext cx="30178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Формула" r:id="rId4" imgW="787320" imgH="203040" progId="Equation.3">
                  <p:embed/>
                </p:oleObj>
              </mc:Choice>
              <mc:Fallback>
                <p:oleObj name="Формула" r:id="rId4" imgW="78732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5661025"/>
                        <a:ext cx="3017838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Terms of the problem</a:t>
            </a:r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Determine the force necessary to remove a piece of adhesive tape from a horizontal surface. Investigate the influence of relevant parameters.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/>
        </p:nvGraphicFramePr>
        <p:xfrm>
          <a:off x="323528" y="1052736"/>
          <a:ext cx="8039128" cy="4511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8849" name="Object 1"/>
          <p:cNvGraphicFramePr>
            <a:graphicFrameLocks noChangeAspect="1"/>
          </p:cNvGraphicFramePr>
          <p:nvPr/>
        </p:nvGraphicFramePr>
        <p:xfrm>
          <a:off x="654050" y="5661025"/>
          <a:ext cx="30178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Формула" r:id="rId4" imgW="787320" imgH="203040" progId="Equation.3">
                  <p:embed/>
                </p:oleObj>
              </mc:Choice>
              <mc:Fallback>
                <p:oleObj name="Формула" r:id="rId4" imgW="78732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5661025"/>
                        <a:ext cx="3017838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Заголовок 1"/>
          <p:cNvSpPr>
            <a:spLocks noGrp="1"/>
          </p:cNvSpPr>
          <p:nvPr>
            <p:ph type="title"/>
          </p:nvPr>
        </p:nvSpPr>
        <p:spPr>
          <a:xfrm>
            <a:off x="1763713" y="188913"/>
            <a:ext cx="5943600" cy="1066800"/>
          </a:xfrm>
        </p:spPr>
        <p:txBody>
          <a:bodyPr/>
          <a:lstStyle/>
          <a:p>
            <a:r>
              <a:rPr lang="en-US" smtClean="0"/>
              <a:t>Results and conclusion</a:t>
            </a:r>
            <a:r>
              <a:rPr lang="ru-RU" smtClean="0"/>
              <a:t>:</a:t>
            </a:r>
          </a:p>
        </p:txBody>
      </p:sp>
      <p:sp>
        <p:nvSpPr>
          <p:cNvPr id="126978" name="Содержимое 2"/>
          <p:cNvSpPr>
            <a:spLocks noGrp="1"/>
          </p:cNvSpPr>
          <p:nvPr>
            <p:ph idx="1"/>
          </p:nvPr>
        </p:nvSpPr>
        <p:spPr>
          <a:xfrm>
            <a:off x="0" y="1773238"/>
            <a:ext cx="9144000" cy="4896122"/>
          </a:xfrm>
        </p:spPr>
        <p:txBody>
          <a:bodyPr/>
          <a:lstStyle/>
          <a:p>
            <a:r>
              <a:rPr lang="en-US" sz="2900" dirty="0" smtClean="0"/>
              <a:t>The force increases while the initial pressure rises until the force becomes  saturated. In this case, it will remain constant</a:t>
            </a:r>
          </a:p>
          <a:p>
            <a:r>
              <a:rPr lang="en-US" sz="2900" dirty="0"/>
              <a:t>T</a:t>
            </a:r>
            <a:r>
              <a:rPr lang="en-US" sz="2900" dirty="0" smtClean="0"/>
              <a:t>he force increases linearly while the area increases</a:t>
            </a:r>
            <a:endParaRPr lang="ru-RU" sz="2900" dirty="0" smtClean="0"/>
          </a:p>
          <a:p>
            <a:r>
              <a:rPr lang="en-US" sz="2900" dirty="0"/>
              <a:t>T</a:t>
            </a:r>
            <a:r>
              <a:rPr lang="en-US" sz="2900" dirty="0" smtClean="0"/>
              <a:t>he force required to remove the tape increases while the angle decreases </a:t>
            </a:r>
          </a:p>
          <a:p>
            <a:r>
              <a:rPr lang="en-US" sz="2900" dirty="0" smtClean="0"/>
              <a:t>Tape has the working area </a:t>
            </a:r>
          </a:p>
          <a:p>
            <a:r>
              <a:rPr lang="en-US" sz="2900" dirty="0" smtClean="0"/>
              <a:t>Maximal distance between tape and surface found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«Nature: a weekly journal of science»</a:t>
            </a:r>
          </a:p>
          <a:p>
            <a:r>
              <a:rPr lang="en-US" dirty="0" smtClean="0"/>
              <a:t>academic journal “</a:t>
            </a:r>
            <a:r>
              <a:rPr lang="en-US" b="1" i="1" dirty="0" smtClean="0"/>
              <a:t>Science</a:t>
            </a:r>
            <a:r>
              <a:rPr lang="en-US" dirty="0" smtClean="0"/>
              <a:t> “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</a:t>
            </a:r>
          </a:p>
        </p:txBody>
      </p:sp>
      <p:sp>
        <p:nvSpPr>
          <p:cNvPr id="1280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Допол рисунок</a:t>
            </a:r>
          </a:p>
          <a:p>
            <a:r>
              <a:rPr lang="ru-RU" smtClean="0"/>
              <a:t>Вставка формул индексы</a:t>
            </a:r>
          </a:p>
          <a:p>
            <a:r>
              <a:rPr lang="ru-RU" smtClean="0"/>
              <a:t>Четко объснения дополнительного иследование</a:t>
            </a:r>
          </a:p>
          <a:p>
            <a:r>
              <a:rPr lang="ru-RU" smtClean="0"/>
              <a:t>Убрать «в» в графиках</a:t>
            </a:r>
          </a:p>
          <a:p>
            <a:r>
              <a:rPr lang="ru-RU" smtClean="0"/>
              <a:t>Буквы вместо слов</a:t>
            </a:r>
            <a:endParaRPr lang="en-US" smtClean="0"/>
          </a:p>
          <a:p>
            <a:r>
              <a:rPr lang="ru-RU" smtClean="0"/>
              <a:t>Рисунок с раб площадью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000108"/>
          <a:ext cx="8229600" cy="532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21" name="Object 9"/>
          <p:cNvGraphicFramePr>
            <a:graphicFrameLocks noGrp="1"/>
          </p:cNvGraphicFramePr>
          <p:nvPr>
            <p:ph idx="1"/>
          </p:nvPr>
        </p:nvGraphicFramePr>
        <p:xfrm>
          <a:off x="0" y="923925"/>
          <a:ext cx="8912225" cy="536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Диаграмма" r:id="rId4" imgW="4143451" imgH="2495702" progId="Excel.Sheet.8">
                  <p:embed/>
                </p:oleObj>
              </mc:Choice>
              <mc:Fallback>
                <p:oleObj name="Диаграмма" r:id="rId4" imgW="4143451" imgH="2495702" progId="Excel.Sheet.8">
                  <p:embed/>
                  <p:pic>
                    <p:nvPicPr>
                      <p:cNvPr id="0" name="Picture 1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23925"/>
                        <a:ext cx="8912225" cy="536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850" y="1844675"/>
          <a:ext cx="8643999" cy="3949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774"/>
                <a:gridCol w="2393000"/>
                <a:gridCol w="2326302"/>
                <a:gridCol w="3060923"/>
              </a:tblGrid>
              <a:tr h="36953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0" dirty="0" smtClean="0"/>
                        <a:t> , </a:t>
                      </a:r>
                      <a:r>
                        <a:rPr lang="ru-RU" baseline="0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ym typeface="Symbol"/>
                        </a:rPr>
                        <a:t></a:t>
                      </a:r>
                      <a:r>
                        <a:rPr lang="en-US" dirty="0" smtClean="0">
                          <a:sym typeface="Symbol"/>
                        </a:rPr>
                        <a:t>m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r>
                        <a:rPr lang="ru-RU" baseline="0" dirty="0" err="1" smtClean="0">
                          <a:sym typeface="Symbol"/>
                        </a:rPr>
                        <a:t>отр</a:t>
                      </a:r>
                      <a:r>
                        <a:rPr lang="ru-RU" baseline="0" dirty="0" smtClean="0">
                          <a:sym typeface="Symbol"/>
                        </a:rPr>
                        <a:t>.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err="1" smtClean="0"/>
                        <a:t>предм</a:t>
                      </a:r>
                      <a:r>
                        <a:rPr lang="ru-RU" baseline="0" dirty="0" smtClean="0"/>
                        <a:t>. мм 2</a:t>
                      </a:r>
                      <a:endParaRPr lang="ru-RU" dirty="0"/>
                    </a:p>
                  </a:txBody>
                  <a:tcPr/>
                </a:tc>
              </a:tr>
              <a:tr h="40685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91,56</a:t>
                      </a:r>
                      <a:endParaRPr lang="ru-RU" dirty="0"/>
                    </a:p>
                  </a:txBody>
                  <a:tcPr/>
                </a:tc>
              </a:tr>
              <a:tr h="40685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91,56</a:t>
                      </a:r>
                      <a:endParaRPr lang="ru-RU" dirty="0"/>
                    </a:p>
                  </a:txBody>
                  <a:tcPr/>
                </a:tc>
              </a:tr>
              <a:tr h="40685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91,56</a:t>
                      </a:r>
                      <a:endParaRPr lang="ru-RU" dirty="0"/>
                    </a:p>
                  </a:txBody>
                  <a:tcPr/>
                </a:tc>
              </a:tr>
              <a:tr h="40685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153.86</a:t>
                      </a:r>
                      <a:endParaRPr lang="ru-RU" dirty="0"/>
                    </a:p>
                  </a:txBody>
                  <a:tcPr/>
                </a:tc>
              </a:tr>
              <a:tr h="406856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153.86</a:t>
                      </a:r>
                      <a:endParaRPr lang="ru-RU" dirty="0"/>
                    </a:p>
                  </a:txBody>
                  <a:tcPr/>
                </a:tc>
              </a:tr>
              <a:tr h="406856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153.86</a:t>
                      </a:r>
                      <a:endParaRPr lang="ru-RU" dirty="0"/>
                    </a:p>
                  </a:txBody>
                  <a:tcPr/>
                </a:tc>
              </a:tr>
              <a:tr h="40685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277,45</a:t>
                      </a:r>
                      <a:endParaRPr lang="ru-RU" dirty="0"/>
                    </a:p>
                  </a:txBody>
                  <a:tcPr/>
                </a:tc>
              </a:tr>
              <a:tr h="35247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277,45</a:t>
                      </a:r>
                      <a:endParaRPr lang="ru-RU" dirty="0" smtClean="0"/>
                    </a:p>
                  </a:txBody>
                  <a:tcPr/>
                </a:tc>
              </a:tr>
              <a:tr h="35247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277,45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Зависимость от угла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49325" y="1981200"/>
          <a:ext cx="766127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758"/>
                <a:gridCol w="2553758"/>
                <a:gridCol w="255375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Угол  в градусах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Сила </a:t>
                      </a:r>
                      <a:r>
                        <a:rPr lang="en-US" dirty="0" smtClean="0"/>
                        <a:t>F,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 Н</a:t>
                      </a:r>
                      <a:endParaRPr lang="ru-RU" dirty="0"/>
                    </a:p>
                  </a:txBody>
                  <a:tcPr marL="85125" marR="851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3,94</a:t>
                      </a:r>
                      <a:endParaRPr lang="ru-RU" dirty="0"/>
                    </a:p>
                  </a:txBody>
                  <a:tcPr marL="85125" marR="851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3,92</a:t>
                      </a:r>
                      <a:endParaRPr lang="ru-RU" dirty="0"/>
                    </a:p>
                  </a:txBody>
                  <a:tcPr marL="85125" marR="851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3,95</a:t>
                      </a:r>
                      <a:endParaRPr lang="ru-RU" dirty="0"/>
                    </a:p>
                  </a:txBody>
                  <a:tcPr marL="85125" marR="851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6,15</a:t>
                      </a:r>
                      <a:endParaRPr lang="ru-RU" dirty="0"/>
                    </a:p>
                  </a:txBody>
                  <a:tcPr marL="85125" marR="851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6,84</a:t>
                      </a:r>
                      <a:endParaRPr lang="ru-RU" dirty="0"/>
                    </a:p>
                  </a:txBody>
                  <a:tcPr marL="85125" marR="851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7,01</a:t>
                      </a:r>
                      <a:endParaRPr lang="ru-RU" dirty="0"/>
                    </a:p>
                  </a:txBody>
                  <a:tcPr marL="85125" marR="851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9,30</a:t>
                      </a:r>
                      <a:endParaRPr lang="ru-RU" dirty="0"/>
                    </a:p>
                  </a:txBody>
                  <a:tcPr marL="85125" marR="851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9,68</a:t>
                      </a:r>
                      <a:endParaRPr lang="ru-RU" dirty="0"/>
                    </a:p>
                  </a:txBody>
                  <a:tcPr marL="85125" marR="851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9,84</a:t>
                      </a:r>
                      <a:endParaRPr lang="ru-RU" dirty="0"/>
                    </a:p>
                  </a:txBody>
                  <a:tcPr marL="85125" marR="85125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61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smtClean="0"/>
          </a:p>
          <a:p>
            <a:pPr fontAlgn="t"/>
            <a:endParaRPr lang="ru-RU" b="1" smtClean="0"/>
          </a:p>
          <a:p>
            <a:pPr fontAlgn="t"/>
            <a:endParaRPr lang="ru-RU" b="1" smtClean="0"/>
          </a:p>
          <a:p>
            <a:pPr fontAlgn="t"/>
            <a:endParaRPr lang="ru-RU" b="1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pPr fontAlgn="t"/>
            <a:endParaRPr lang="ru-RU" smtClean="0"/>
          </a:p>
          <a:p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696913"/>
          <a:ext cx="8572564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928958"/>
                <a:gridCol w="2571768"/>
                <a:gridCol w="2500334"/>
              </a:tblGrid>
              <a:tr h="362773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err="1" smtClean="0"/>
                        <a:t>отр</a:t>
                      </a:r>
                      <a:r>
                        <a:rPr lang="ru-RU" baseline="0" dirty="0" smtClean="0"/>
                        <a:t>. </a:t>
                      </a:r>
                      <a:r>
                        <a:rPr lang="ru-RU" baseline="0" dirty="0" err="1" smtClean="0"/>
                        <a:t>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ym typeface="Symbol"/>
                        </a:rPr>
                        <a:t></a:t>
                      </a:r>
                      <a:r>
                        <a:rPr lang="en-US" dirty="0" smtClean="0">
                          <a:sym typeface="Symbol"/>
                        </a:rPr>
                        <a:t>m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r>
                        <a:rPr lang="ru-RU" baseline="0" dirty="0" err="1" smtClean="0">
                          <a:sym typeface="Symbol"/>
                        </a:rPr>
                        <a:t>отр</a:t>
                      </a:r>
                      <a:r>
                        <a:rPr lang="ru-RU" baseline="0" dirty="0" smtClean="0">
                          <a:sym typeface="Symbol"/>
                        </a:rPr>
                        <a:t>. Гр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err="1" smtClean="0"/>
                        <a:t>предм</a:t>
                      </a:r>
                      <a:r>
                        <a:rPr lang="ru-RU" baseline="0" dirty="0" smtClean="0"/>
                        <a:t>. Мм 2</a:t>
                      </a:r>
                      <a:endParaRPr lang="ru-RU" dirty="0"/>
                    </a:p>
                  </a:txBody>
                  <a:tcPr/>
                </a:tc>
              </a:tr>
              <a:tr h="36277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28,26</a:t>
                      </a:r>
                      <a:endParaRPr lang="ru-RU" dirty="0"/>
                    </a:p>
                  </a:txBody>
                  <a:tcPr/>
                </a:tc>
              </a:tr>
              <a:tr h="362773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28,26</a:t>
                      </a:r>
                      <a:endParaRPr lang="ru-RU" dirty="0" smtClean="0"/>
                    </a:p>
                  </a:txBody>
                  <a:tcPr/>
                </a:tc>
              </a:tr>
              <a:tr h="36277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28,26</a:t>
                      </a:r>
                      <a:endParaRPr lang="ru-RU" dirty="0" smtClean="0"/>
                    </a:p>
                  </a:txBody>
                  <a:tcPr/>
                </a:tc>
              </a:tr>
              <a:tr h="36277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63.585</a:t>
                      </a:r>
                      <a:endParaRPr lang="ru-RU" dirty="0"/>
                    </a:p>
                  </a:txBody>
                  <a:tcPr/>
                </a:tc>
              </a:tr>
              <a:tr h="362773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63.585</a:t>
                      </a:r>
                      <a:endParaRPr lang="ru-RU" dirty="0"/>
                    </a:p>
                  </a:txBody>
                  <a:tcPr/>
                </a:tc>
              </a:tr>
              <a:tr h="36277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63.585</a:t>
                      </a:r>
                      <a:endParaRPr lang="ru-RU" dirty="0"/>
                    </a:p>
                  </a:txBody>
                  <a:tcPr/>
                </a:tc>
              </a:tr>
              <a:tr h="36277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94</a:t>
                      </a:r>
                      <a:r>
                        <a:rPr lang="en-US" dirty="0" smtClean="0"/>
                        <a:t>.985</a:t>
                      </a:r>
                      <a:endParaRPr lang="ru-RU" dirty="0"/>
                    </a:p>
                  </a:txBody>
                  <a:tcPr/>
                </a:tc>
              </a:tr>
              <a:tr h="362773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94</a:t>
                      </a:r>
                      <a:r>
                        <a:rPr lang="en-US" dirty="0" smtClean="0"/>
                        <a:t>.985</a:t>
                      </a:r>
                      <a:endParaRPr lang="ru-RU" dirty="0" smtClean="0"/>
                    </a:p>
                  </a:txBody>
                  <a:tcPr/>
                </a:tc>
              </a:tr>
              <a:tr h="36277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94</a:t>
                      </a:r>
                      <a:r>
                        <a:rPr lang="en-US" dirty="0" smtClean="0"/>
                        <a:t>.985</a:t>
                      </a:r>
                      <a:endParaRPr lang="ru-RU" dirty="0" smtClean="0"/>
                    </a:p>
                  </a:txBody>
                  <a:tcPr/>
                </a:tc>
              </a:tr>
              <a:tr h="36277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153.86</a:t>
                      </a:r>
                      <a:endParaRPr lang="ru-RU" dirty="0"/>
                    </a:p>
                  </a:txBody>
                  <a:tcPr/>
                </a:tc>
              </a:tr>
              <a:tr h="362773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153.86</a:t>
                      </a:r>
                      <a:endParaRPr lang="ru-RU" dirty="0" smtClean="0"/>
                    </a:p>
                  </a:txBody>
                  <a:tcPr/>
                </a:tc>
              </a:tr>
              <a:tr h="36277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153.86</a:t>
                      </a:r>
                      <a:endParaRPr lang="ru-RU" dirty="0" smtClean="0"/>
                    </a:p>
                  </a:txBody>
                  <a:tcPr/>
                </a:tc>
              </a:tr>
              <a:tr h="36277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660.185</a:t>
                      </a:r>
                      <a:endParaRPr lang="ru-RU" dirty="0"/>
                    </a:p>
                  </a:txBody>
                  <a:tcPr/>
                </a:tc>
              </a:tr>
              <a:tr h="362773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660.185</a:t>
                      </a:r>
                      <a:endParaRPr lang="ru-RU" dirty="0" smtClean="0"/>
                    </a:p>
                  </a:txBody>
                  <a:tcPr/>
                </a:tc>
              </a:tr>
              <a:tr h="36277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660.185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66800"/>
          </a:xfrm>
        </p:spPr>
        <p:txBody>
          <a:bodyPr/>
          <a:lstStyle/>
          <a:p>
            <a:r>
              <a:rPr lang="ru-RU" smtClean="0"/>
              <a:t>Расчеты </a:t>
            </a:r>
          </a:p>
        </p:txBody>
      </p:sp>
      <p:sp>
        <p:nvSpPr>
          <p:cNvPr id="137218" name="Содержимое 5"/>
          <p:cNvSpPr>
            <a:spLocks noGrp="1"/>
          </p:cNvSpPr>
          <p:nvPr>
            <p:ph idx="1"/>
          </p:nvPr>
        </p:nvSpPr>
        <p:spPr>
          <a:xfrm>
            <a:off x="285750" y="2000250"/>
            <a:ext cx="8229600" cy="4324350"/>
          </a:xfrm>
        </p:spPr>
        <p:txBody>
          <a:bodyPr/>
          <a:lstStyle/>
          <a:p>
            <a:pPr marL="623888" indent="-514350">
              <a:buFont typeface="Trebuchet MS" pitchFamily="34" charset="0"/>
              <a:buAutoNum type="arabicPeriod"/>
            </a:pPr>
            <a:r>
              <a:rPr lang="ru-RU" smtClean="0"/>
              <a:t> </a:t>
            </a:r>
          </a:p>
          <a:p>
            <a:pPr marL="623888" indent="-514350">
              <a:buFont typeface="Trebuchet MS" pitchFamily="34" charset="0"/>
              <a:buAutoNum type="arabicPeriod"/>
            </a:pPr>
            <a:endParaRPr lang="ru-RU" smtClean="0"/>
          </a:p>
          <a:p>
            <a:pPr marL="623888" indent="-514350">
              <a:buFont typeface="Trebuchet MS" pitchFamily="34" charset="0"/>
              <a:buAutoNum type="arabicPeriod"/>
            </a:pPr>
            <a:r>
              <a:rPr lang="ru-RU" smtClean="0"/>
              <a:t> </a:t>
            </a:r>
          </a:p>
          <a:p>
            <a:pPr marL="623888" indent="-514350">
              <a:buFont typeface="Trebuchet MS" pitchFamily="34" charset="0"/>
              <a:buAutoNum type="arabicPeriod"/>
            </a:pPr>
            <a:endParaRPr lang="ru-RU" smtClean="0"/>
          </a:p>
          <a:p>
            <a:pPr marL="623888" indent="-514350">
              <a:buFont typeface="Trebuchet MS" pitchFamily="34" charset="0"/>
              <a:buAutoNum type="arabicPeriod"/>
            </a:pPr>
            <a:r>
              <a:rPr lang="ru-RU" smtClean="0"/>
              <a:t> </a:t>
            </a:r>
          </a:p>
          <a:p>
            <a:pPr marL="623888" indent="-514350">
              <a:buFont typeface="Trebuchet MS" pitchFamily="34" charset="0"/>
              <a:buAutoNum type="arabicPeriod"/>
            </a:pPr>
            <a:endParaRPr lang="ru-RU" smtClean="0"/>
          </a:p>
          <a:p>
            <a:pPr marL="623888" indent="-514350">
              <a:buFont typeface="Trebuchet MS" pitchFamily="34" charset="0"/>
              <a:buAutoNum type="arabicPeriod"/>
            </a:pPr>
            <a:r>
              <a:rPr lang="ru-RU" smtClean="0"/>
              <a:t> </a:t>
            </a:r>
          </a:p>
          <a:p>
            <a:pPr marL="623888" indent="-514350">
              <a:buFont typeface="Trebuchet MS" pitchFamily="34" charset="0"/>
              <a:buAutoNum type="arabicPeriod"/>
            </a:pPr>
            <a:endParaRPr lang="ru-RU" smtClean="0"/>
          </a:p>
          <a:p>
            <a:pPr marL="623888" indent="-514350">
              <a:buFont typeface="Trebuchet MS" pitchFamily="34" charset="0"/>
              <a:buAutoNum type="arabicPeriod"/>
            </a:pPr>
            <a:r>
              <a:rPr lang="ru-RU" smtClean="0"/>
              <a:t> </a:t>
            </a:r>
          </a:p>
          <a:p>
            <a:pPr marL="623888" indent="-514350">
              <a:buFont typeface="Georgia" pitchFamily="18" charset="0"/>
              <a:buNone/>
            </a:pPr>
            <a:endParaRPr lang="ru-RU" smtClean="0"/>
          </a:p>
        </p:txBody>
      </p:sp>
      <p:sp>
        <p:nvSpPr>
          <p:cNvPr id="137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13722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1928813"/>
            <a:ext cx="335915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3722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722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13722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3811588"/>
            <a:ext cx="35718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6" name="Rectangle 6"/>
          <p:cNvSpPr>
            <a:spLocks noChangeArrowheads="1"/>
          </p:cNvSpPr>
          <p:nvPr/>
        </p:nvSpPr>
        <p:spPr bwMode="auto">
          <a:xfrm>
            <a:off x="285750" y="9286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722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13722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2879725"/>
            <a:ext cx="34290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9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723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137231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4786313"/>
            <a:ext cx="374491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32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723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37234" name="Rectangle 1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723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137236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5643563"/>
            <a:ext cx="364331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37" name="Rectangle 18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158037" cy="1412875"/>
          </a:xfrm>
        </p:spPr>
        <p:txBody>
          <a:bodyPr/>
          <a:lstStyle/>
          <a:p>
            <a:pPr algn="ctr"/>
            <a:r>
              <a:rPr lang="en-US" dirty="0" smtClean="0"/>
              <a:t>Plan</a:t>
            </a:r>
            <a:endParaRPr lang="ru-RU" dirty="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467544" y="1412776"/>
          <a:ext cx="820891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Расчеты</a:t>
            </a:r>
          </a:p>
        </p:txBody>
      </p:sp>
      <p:sp>
        <p:nvSpPr>
          <p:cNvPr id="1382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>
              <a:buFont typeface="Trebuchet MS" pitchFamily="34" charset="0"/>
              <a:buAutoNum type="arabicPeriod"/>
            </a:pPr>
            <a:r>
              <a:rPr lang="en-US" smtClean="0"/>
              <a:t> </a:t>
            </a:r>
          </a:p>
          <a:p>
            <a:pPr marL="623888" indent="-514350">
              <a:buFont typeface="Trebuchet MS" pitchFamily="34" charset="0"/>
              <a:buAutoNum type="arabicPeriod"/>
            </a:pPr>
            <a:endParaRPr lang="ru-RU" smtClean="0"/>
          </a:p>
          <a:p>
            <a:pPr marL="623888" indent="-514350">
              <a:buFont typeface="Trebuchet MS" pitchFamily="34" charset="0"/>
              <a:buAutoNum type="arabicPeriod"/>
            </a:pPr>
            <a:r>
              <a:rPr lang="ru-RU" smtClean="0"/>
              <a:t>  </a:t>
            </a:r>
          </a:p>
          <a:p>
            <a:pPr marL="623888" indent="-514350">
              <a:buFont typeface="Trebuchet MS" pitchFamily="34" charset="0"/>
              <a:buAutoNum type="arabicPeriod"/>
            </a:pPr>
            <a:endParaRPr lang="ru-RU" smtClean="0"/>
          </a:p>
          <a:p>
            <a:pPr marL="623888" indent="-514350">
              <a:buFont typeface="Trebuchet MS" pitchFamily="34" charset="0"/>
              <a:buAutoNum type="arabicPeriod"/>
            </a:pPr>
            <a:r>
              <a:rPr lang="ru-RU" smtClean="0"/>
              <a:t>  </a:t>
            </a:r>
          </a:p>
          <a:p>
            <a:pPr marL="623888" indent="-514350">
              <a:buFont typeface="Trebuchet MS" pitchFamily="34" charset="0"/>
              <a:buAutoNum type="arabicPeriod"/>
            </a:pPr>
            <a:endParaRPr lang="ru-RU" smtClean="0"/>
          </a:p>
          <a:p>
            <a:pPr marL="623888" indent="-514350">
              <a:buFont typeface="Trebuchet MS" pitchFamily="34" charset="0"/>
              <a:buAutoNum type="arabicPeriod"/>
            </a:pPr>
            <a:r>
              <a:rPr lang="ru-RU" smtClean="0"/>
              <a:t> </a:t>
            </a:r>
          </a:p>
          <a:p>
            <a:pPr marL="623888" indent="-514350">
              <a:buFont typeface="Trebuchet MS" pitchFamily="34" charset="0"/>
              <a:buAutoNum type="arabicPeriod"/>
            </a:pPr>
            <a:endParaRPr lang="ru-RU" smtClean="0"/>
          </a:p>
          <a:p>
            <a:pPr marL="623888" indent="-514350">
              <a:buFont typeface="Trebuchet MS" pitchFamily="34" charset="0"/>
              <a:buAutoNum type="arabicPeriod"/>
            </a:pPr>
            <a:r>
              <a:rPr lang="ru-RU" smtClean="0"/>
              <a:t>  </a:t>
            </a:r>
          </a:p>
          <a:p>
            <a:pPr marL="623888" indent="-514350">
              <a:buFont typeface="Trebuchet MS" pitchFamily="34" charset="0"/>
              <a:buAutoNum type="arabicPeriod"/>
            </a:pPr>
            <a:endParaRPr lang="ru-RU" smtClean="0"/>
          </a:p>
        </p:txBody>
      </p:sp>
      <p:sp>
        <p:nvSpPr>
          <p:cNvPr id="13824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13824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2128838"/>
            <a:ext cx="2857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824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13824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008313"/>
            <a:ext cx="29289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8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824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138250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3968750"/>
            <a:ext cx="30718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51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825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138253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929188"/>
            <a:ext cx="307975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54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825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138256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5788025"/>
            <a:ext cx="30718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57" name="Rectangle 1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49325" y="1981200"/>
          <a:ext cx="766127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758"/>
                <a:gridCol w="2553758"/>
                <a:gridCol w="255375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ru-RU" baseline="0" dirty="0" smtClean="0"/>
                        <a:t>, КПа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Н</a:t>
                      </a:r>
                      <a:endParaRPr lang="ru-RU" dirty="0"/>
                    </a:p>
                  </a:txBody>
                  <a:tcPr marL="85125" marR="851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358,64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3,94</a:t>
                      </a:r>
                      <a:endParaRPr lang="ru-RU" dirty="0"/>
                    </a:p>
                  </a:txBody>
                  <a:tcPr marL="85125" marR="851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358,64</a:t>
                      </a:r>
                      <a:endParaRPr lang="ru-RU" dirty="0" smtClean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3,92</a:t>
                      </a:r>
                      <a:endParaRPr lang="ru-RU" dirty="0"/>
                    </a:p>
                  </a:txBody>
                  <a:tcPr marL="85125" marR="851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358,64</a:t>
                      </a:r>
                      <a:endParaRPr lang="ru-RU" dirty="0" smtClean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3,95</a:t>
                      </a:r>
                      <a:endParaRPr lang="ru-RU" dirty="0"/>
                    </a:p>
                  </a:txBody>
                  <a:tcPr marL="85125" marR="851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191,34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en-US" dirty="0" smtClean="0"/>
                        <a:t>,97</a:t>
                      </a:r>
                      <a:endParaRPr lang="ru-RU" dirty="0"/>
                    </a:p>
                  </a:txBody>
                  <a:tcPr marL="85125" marR="851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191,34</a:t>
                      </a:r>
                      <a:endParaRPr lang="ru-RU" dirty="0" smtClean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3,89</a:t>
                      </a:r>
                      <a:endParaRPr lang="ru-RU" dirty="0"/>
                    </a:p>
                  </a:txBody>
                  <a:tcPr marL="85125" marR="851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191,34</a:t>
                      </a:r>
                      <a:endParaRPr lang="ru-RU" dirty="0" smtClean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3,90</a:t>
                      </a:r>
                      <a:endParaRPr lang="ru-RU" dirty="0"/>
                    </a:p>
                  </a:txBody>
                  <a:tcPr marL="85125" marR="851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44,27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3,10</a:t>
                      </a:r>
                      <a:endParaRPr lang="ru-RU" dirty="0"/>
                    </a:p>
                  </a:txBody>
                  <a:tcPr marL="85125" marR="851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44,27</a:t>
                      </a:r>
                      <a:endParaRPr lang="ru-RU" dirty="0" smtClean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3,01</a:t>
                      </a:r>
                      <a:endParaRPr lang="ru-RU" dirty="0"/>
                    </a:p>
                  </a:txBody>
                  <a:tcPr marL="85125" marR="851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44,27</a:t>
                      </a:r>
                      <a:endParaRPr lang="ru-RU" dirty="0" smtClean="0"/>
                    </a:p>
                  </a:txBody>
                  <a:tcPr marL="85125" marR="851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3,27</a:t>
                      </a:r>
                      <a:endParaRPr lang="ru-RU" dirty="0"/>
                    </a:p>
                  </a:txBody>
                  <a:tcPr marL="85125" marR="85125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Parameters</a:t>
            </a:r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1) surface square</a:t>
            </a: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2</a:t>
            </a:r>
            <a:r>
              <a:rPr lang="ru-RU" dirty="0" smtClean="0"/>
              <a:t>)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+mj-lt"/>
              </a:rPr>
              <a:t>angle of force application</a:t>
            </a:r>
            <a:endParaRPr lang="ru-RU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r>
              <a:rPr lang="en-US" dirty="0" smtClean="0"/>
              <a:t>3) initial pressure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Заголовок 1"/>
          <p:cNvSpPr>
            <a:spLocks noGrp="1"/>
          </p:cNvSpPr>
          <p:nvPr>
            <p:ph type="title"/>
          </p:nvPr>
        </p:nvSpPr>
        <p:spPr>
          <a:xfrm>
            <a:off x="993378" y="18278"/>
            <a:ext cx="7158037" cy="1412875"/>
          </a:xfrm>
        </p:spPr>
        <p:txBody>
          <a:bodyPr/>
          <a:lstStyle/>
          <a:p>
            <a:pPr algn="ctr"/>
            <a:r>
              <a:rPr lang="en-US" smtClean="0"/>
              <a:t>Setup</a:t>
            </a:r>
            <a:endParaRPr lang="ru-RU" smtClean="0"/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3563938" y="1989138"/>
            <a:ext cx="1728787" cy="1727200"/>
            <a:chOff x="5868144" y="1916832"/>
            <a:chExt cx="1728192" cy="1728192"/>
          </a:xfrm>
        </p:grpSpPr>
        <p:sp>
          <p:nvSpPr>
            <p:cNvPr id="4" name="Овал 3"/>
            <p:cNvSpPr/>
            <p:nvPr/>
          </p:nvSpPr>
          <p:spPr bwMode="auto">
            <a:xfrm>
              <a:off x="5868144" y="1916832"/>
              <a:ext cx="1728192" cy="172819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 dirty="0">
                <a:solidFill>
                  <a:schemeClr val="tx2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 bwMode="auto">
            <a:xfrm>
              <a:off x="6156970" y="2204334"/>
              <a:ext cx="1152128" cy="1153187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71704" name="Овал 5"/>
            <p:cNvSpPr>
              <a:spLocks noChangeArrowheads="1"/>
            </p:cNvSpPr>
            <p:nvPr/>
          </p:nvSpPr>
          <p:spPr bwMode="auto">
            <a:xfrm>
              <a:off x="6660232" y="2708920"/>
              <a:ext cx="216024" cy="216024"/>
            </a:xfrm>
            <a:prstGeom prst="ellipse">
              <a:avLst/>
            </a:prstGeom>
            <a:solidFill>
              <a:schemeClr val="tx1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</p:grpSp>
      <p:sp>
        <p:nvSpPr>
          <p:cNvPr id="13" name="Диагональная полоса 12"/>
          <p:cNvSpPr/>
          <p:nvPr/>
        </p:nvSpPr>
        <p:spPr bwMode="auto">
          <a:xfrm rot="2739603">
            <a:off x="2486819" y="5142706"/>
            <a:ext cx="2044700" cy="2078038"/>
          </a:xfrm>
          <a:prstGeom prst="diagStripe">
            <a:avLst>
              <a:gd name="adj" fmla="val 81598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627313" y="5805488"/>
            <a:ext cx="1728787" cy="144462"/>
          </a:xfrm>
          <a:prstGeom prst="rect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cxnSp>
        <p:nvCxnSpPr>
          <p:cNvPr id="39" name="Прямая соединительная линия 38"/>
          <p:cNvCxnSpPr>
            <a:cxnSpLocks noChangeShapeType="1"/>
            <a:stCxn id="71704" idx="4"/>
          </p:cNvCxnSpPr>
          <p:nvPr/>
        </p:nvCxnSpPr>
        <p:spPr bwMode="auto">
          <a:xfrm rot="5400000" flipH="1">
            <a:off x="3726226" y="2258550"/>
            <a:ext cx="1439879" cy="36364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" name="Блок-схема: ручное управление 48"/>
          <p:cNvSpPr/>
          <p:nvPr/>
        </p:nvSpPr>
        <p:spPr bwMode="auto">
          <a:xfrm>
            <a:off x="4859338" y="4076700"/>
            <a:ext cx="936625" cy="1152525"/>
          </a:xfrm>
          <a:prstGeom prst="flowChartManualOperation">
            <a:avLst/>
          </a:prstGeom>
          <a:solidFill>
            <a:schemeClr val="accent4">
              <a:lumMod val="50000"/>
              <a:lumOff val="50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cxnSp>
        <p:nvCxnSpPr>
          <p:cNvPr id="51" name="Прямая соединительная линия 50"/>
          <p:cNvCxnSpPr>
            <a:cxnSpLocks noChangeShapeType="1"/>
            <a:stCxn id="4" idx="2"/>
          </p:cNvCxnSpPr>
          <p:nvPr/>
        </p:nvCxnSpPr>
        <p:spPr bwMode="auto">
          <a:xfrm rot="10800000" flipV="1">
            <a:off x="3527425" y="2852738"/>
            <a:ext cx="36513" cy="19446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" name="Прямая соединительная линия 53"/>
          <p:cNvCxnSpPr>
            <a:cxnSpLocks noChangeShapeType="1"/>
            <a:stCxn id="4" idx="6"/>
            <a:endCxn id="49" idx="0"/>
          </p:cNvCxnSpPr>
          <p:nvPr/>
        </p:nvCxnSpPr>
        <p:spPr bwMode="auto">
          <a:xfrm>
            <a:off x="5292725" y="2852738"/>
            <a:ext cx="34925" cy="12239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Прямая со стрелкой 64"/>
          <p:cNvCxnSpPr>
            <a:cxnSpLocks noChangeShapeType="1"/>
          </p:cNvCxnSpPr>
          <p:nvPr/>
        </p:nvCxnSpPr>
        <p:spPr bwMode="auto">
          <a:xfrm rot="5400000">
            <a:off x="4824413" y="5121275"/>
            <a:ext cx="1079500" cy="0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07" name="Object 1"/>
          <p:cNvGraphicFramePr>
            <a:graphicFrameLocks noChangeAspect="1"/>
          </p:cNvGraphicFramePr>
          <p:nvPr/>
        </p:nvGraphicFramePr>
        <p:xfrm>
          <a:off x="5651500" y="5300663"/>
          <a:ext cx="7207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6" name="Формула" r:id="rId3" imgW="266353" imgH="215619" progId="Equation.3">
                  <p:embed/>
                </p:oleObj>
              </mc:Choice>
              <mc:Fallback>
                <p:oleObj name="Формула" r:id="rId3" imgW="266353" imgH="215619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300663"/>
                        <a:ext cx="720725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2"/>
          <p:cNvGraphicFramePr>
            <a:graphicFrameLocks noChangeAspect="1"/>
          </p:cNvGraphicFramePr>
          <p:nvPr/>
        </p:nvGraphicFramePr>
        <p:xfrm>
          <a:off x="2771775" y="3429000"/>
          <a:ext cx="576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7" name="Формула" r:id="rId5" imgW="139639" imgH="203112" progId="Equation.3">
                  <p:embed/>
                </p:oleObj>
              </mc:Choice>
              <mc:Fallback>
                <p:oleObj name="Формула" r:id="rId5" imgW="139639" imgH="203112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429000"/>
                        <a:ext cx="5762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3"/>
          <p:cNvGraphicFramePr>
            <a:graphicFrameLocks noChangeAspect="1"/>
          </p:cNvGraphicFramePr>
          <p:nvPr/>
        </p:nvGraphicFramePr>
        <p:xfrm>
          <a:off x="3851275" y="6092825"/>
          <a:ext cx="86518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8" name="Формула" r:id="rId7" imgW="291847" imgH="215713" progId="Equation.3">
                  <p:embed/>
                </p:oleObj>
              </mc:Choice>
              <mc:Fallback>
                <p:oleObj name="Формула" r:id="rId7" imgW="291847" imgH="215713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6092825"/>
                        <a:ext cx="865188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5"/>
          <p:cNvGraphicFramePr>
            <a:graphicFrameLocks noChangeAspect="1"/>
          </p:cNvGraphicFramePr>
          <p:nvPr/>
        </p:nvGraphicFramePr>
        <p:xfrm>
          <a:off x="2700338" y="5949950"/>
          <a:ext cx="4651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9" name="Формула" r:id="rId9" imgW="164957" imgH="203024" progId="Equation.3">
                  <p:embed/>
                </p:oleObj>
              </mc:Choice>
              <mc:Fallback>
                <p:oleObj name="Формула" r:id="rId9" imgW="164957" imgH="203024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949950"/>
                        <a:ext cx="465137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9" name="Скругленная прямоугольная выноска 24"/>
          <p:cNvSpPr>
            <a:spLocks noChangeArrowheads="1"/>
          </p:cNvSpPr>
          <p:nvPr/>
        </p:nvSpPr>
        <p:spPr bwMode="auto">
          <a:xfrm>
            <a:off x="131167" y="4181376"/>
            <a:ext cx="1944018" cy="1479649"/>
          </a:xfrm>
          <a:prstGeom prst="wedgeRoundRectCallout">
            <a:avLst>
              <a:gd name="adj1" fmla="val 80736"/>
              <a:gd name="adj2" fmla="val 60778"/>
              <a:gd name="adj3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dirty="0"/>
              <a:t>Adhesive tape. sticky side up</a:t>
            </a:r>
            <a:endParaRPr lang="ru-RU" sz="2400" dirty="0"/>
          </a:p>
        </p:txBody>
      </p:sp>
      <p:sp>
        <p:nvSpPr>
          <p:cNvPr id="71700" name="Скругленная прямоугольная выноска 25"/>
          <p:cNvSpPr>
            <a:spLocks noChangeArrowheads="1"/>
          </p:cNvSpPr>
          <p:nvPr/>
        </p:nvSpPr>
        <p:spPr bwMode="auto">
          <a:xfrm>
            <a:off x="539552" y="2133600"/>
            <a:ext cx="2232223" cy="1295400"/>
          </a:xfrm>
          <a:prstGeom prst="wedgeRoundRectCallout">
            <a:avLst>
              <a:gd name="adj1" fmla="val 62782"/>
              <a:gd name="adj2" fmla="val 154189"/>
              <a:gd name="adj3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dirty="0"/>
              <a:t>Body which </a:t>
            </a:r>
            <a:r>
              <a:rPr lang="en-US" sz="2400" dirty="0" smtClean="0"/>
              <a:t>is removed </a:t>
            </a:r>
            <a:r>
              <a:rPr lang="en-US" sz="2400" dirty="0"/>
              <a:t>from tape</a:t>
            </a:r>
            <a:endParaRPr lang="ru-RU" sz="2400" dirty="0"/>
          </a:p>
        </p:txBody>
      </p:sp>
      <p:sp>
        <p:nvSpPr>
          <p:cNvPr id="71701" name="Скругленная прямоугольная выноска 26"/>
          <p:cNvSpPr>
            <a:spLocks noChangeArrowheads="1"/>
          </p:cNvSpPr>
          <p:nvPr/>
        </p:nvSpPr>
        <p:spPr bwMode="auto">
          <a:xfrm>
            <a:off x="6659563" y="3284538"/>
            <a:ext cx="1944885" cy="1081087"/>
          </a:xfrm>
          <a:prstGeom prst="wedgeRoundRectCallout">
            <a:avLst>
              <a:gd name="adj1" fmla="val -103875"/>
              <a:gd name="adj2" fmla="val 42509"/>
              <a:gd name="adj3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dirty="0"/>
              <a:t>Basket with the </a:t>
            </a:r>
            <a:r>
              <a:rPr lang="en-US" sz="2400" dirty="0" smtClean="0"/>
              <a:t>weight</a:t>
            </a:r>
            <a:endParaRPr lang="ru-RU" sz="2400" dirty="0"/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987675" y="4437063"/>
            <a:ext cx="1152525" cy="1368425"/>
          </a:xfrm>
          <a:prstGeom prst="roundRect">
            <a:avLst>
              <a:gd name="adj" fmla="val 31006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cxnSp>
        <p:nvCxnSpPr>
          <p:cNvPr id="82" name="Прямая со стрелкой 81"/>
          <p:cNvCxnSpPr>
            <a:cxnSpLocks noChangeShapeType="1"/>
          </p:cNvCxnSpPr>
          <p:nvPr/>
        </p:nvCxnSpPr>
        <p:spPr bwMode="auto">
          <a:xfrm rot="5400000" flipH="1" flipV="1">
            <a:off x="2770982" y="4509294"/>
            <a:ext cx="1585912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6" name="Прямая со стрелкой 85"/>
          <p:cNvCxnSpPr>
            <a:cxnSpLocks noChangeShapeType="1"/>
          </p:cNvCxnSpPr>
          <p:nvPr/>
        </p:nvCxnSpPr>
        <p:spPr bwMode="auto">
          <a:xfrm rot="5400000">
            <a:off x="2880519" y="5984082"/>
            <a:ext cx="1368425" cy="1587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" name="Прямая со стрелкой 71"/>
          <p:cNvCxnSpPr>
            <a:cxnSpLocks noChangeShapeType="1"/>
          </p:cNvCxnSpPr>
          <p:nvPr/>
        </p:nvCxnSpPr>
        <p:spPr bwMode="auto">
          <a:xfrm rot="5400000">
            <a:off x="3059112" y="5805488"/>
            <a:ext cx="1008063" cy="1588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9" grpId="0" animBg="1"/>
      <p:bldP spid="71699" grpId="0" animBg="1"/>
      <p:bldP spid="71700" grpId="0" animBg="1"/>
      <p:bldP spid="7170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Dependence on pressure</a:t>
            </a:r>
            <a:endParaRPr lang="ru-RU" sz="4800" dirty="0" smtClean="0"/>
          </a:p>
        </p:txBody>
      </p:sp>
      <p:pic>
        <p:nvPicPr>
          <p:cNvPr id="72706" name="Picture 2" descr="G:\DCIM\102CANON\IMG_3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916113"/>
            <a:ext cx="4511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G:\DCIM\102CANON\IMG_3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2708275"/>
            <a:ext cx="46069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ular Callout 1"/>
          <p:cNvSpPr/>
          <p:nvPr/>
        </p:nvSpPr>
        <p:spPr bwMode="auto">
          <a:xfrm>
            <a:off x="5220072" y="1700808"/>
            <a:ext cx="1508025" cy="864096"/>
          </a:xfrm>
          <a:prstGeom prst="wedgeRoundRectCallout">
            <a:avLst>
              <a:gd name="adj1" fmla="val -2051"/>
              <a:gd name="adj2" fmla="val 252979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Pressing bars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ular Callout 1"/>
          <p:cNvSpPr/>
          <p:nvPr/>
        </p:nvSpPr>
        <p:spPr bwMode="auto">
          <a:xfrm>
            <a:off x="1475656" y="5229200"/>
            <a:ext cx="2088232" cy="1268760"/>
          </a:xfrm>
          <a:prstGeom prst="wedgeRoundRectCallout">
            <a:avLst>
              <a:gd name="adj1" fmla="val 196132"/>
              <a:gd name="adj2" fmla="val -77217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400" dirty="0" smtClean="0"/>
              <a:t>Adhesive tape. sticky side up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38549614"/>
              </p:ext>
            </p:extLst>
          </p:nvPr>
        </p:nvGraphicFramePr>
        <p:xfrm>
          <a:off x="323528" y="1844824"/>
          <a:ext cx="806489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6802" name="Заголовок 2"/>
          <p:cNvSpPr>
            <a:spLocks noGrp="1"/>
          </p:cNvSpPr>
          <p:nvPr>
            <p:ph type="title"/>
          </p:nvPr>
        </p:nvSpPr>
        <p:spPr>
          <a:xfrm>
            <a:off x="1042988" y="0"/>
            <a:ext cx="7158037" cy="1412875"/>
          </a:xfrm>
        </p:spPr>
        <p:txBody>
          <a:bodyPr/>
          <a:lstStyle/>
          <a:p>
            <a:pPr algn="ctr"/>
            <a:r>
              <a:rPr lang="en-US" dirty="0" smtClean="0"/>
              <a:t>Dependence the removing force on the initial pressure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ct 1"/>
          <p:cNvGraphicFramePr>
            <a:graphicFrameLocks noChangeAspect="1"/>
          </p:cNvGraphicFramePr>
          <p:nvPr/>
        </p:nvGraphicFramePr>
        <p:xfrm>
          <a:off x="3348038" y="5445125"/>
          <a:ext cx="20288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9" name="Формула" r:id="rId3" imgW="444114" imgH="215713" progId="Equation.3">
                  <p:embed/>
                </p:oleObj>
              </mc:Choice>
              <mc:Fallback>
                <p:oleObj name="Формула" r:id="rId3" imgW="444114" imgH="215713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445125"/>
                        <a:ext cx="20288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Заголовок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Explanation</a:t>
            </a:r>
            <a:endParaRPr lang="ru-RU" smtClean="0"/>
          </a:p>
        </p:txBody>
      </p:sp>
      <p:graphicFrame>
        <p:nvGraphicFramePr>
          <p:cNvPr id="42" name="Object 3"/>
          <p:cNvGraphicFramePr>
            <a:graphicFrameLocks noChangeAspect="1"/>
          </p:cNvGraphicFramePr>
          <p:nvPr/>
        </p:nvGraphicFramePr>
        <p:xfrm>
          <a:off x="7380288" y="1916113"/>
          <a:ext cx="652462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0" name="Формула" r:id="rId5" imgW="152268" imgH="215713" progId="Equation.3">
                  <p:embed/>
                </p:oleObj>
              </mc:Choice>
              <mc:Fallback>
                <p:oleObj name="Формула" r:id="rId5" imgW="152268" imgH="215713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1916113"/>
                        <a:ext cx="652462" cy="925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"/>
          <p:cNvGraphicFramePr>
            <a:graphicFrameLocks noChangeAspect="1"/>
          </p:cNvGraphicFramePr>
          <p:nvPr/>
        </p:nvGraphicFramePr>
        <p:xfrm>
          <a:off x="7524750" y="4005263"/>
          <a:ext cx="71913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1" name="Формула" r:id="rId7" imgW="164885" imgH="215619" progId="Equation.3">
                  <p:embed/>
                </p:oleObj>
              </mc:Choice>
              <mc:Fallback>
                <p:oleObj name="Формула" r:id="rId7" imgW="164885" imgH="215619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4005263"/>
                        <a:ext cx="719138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619250" y="2276475"/>
            <a:ext cx="4968875" cy="3676650"/>
            <a:chOff x="1619250" y="2276475"/>
            <a:chExt cx="4968875" cy="3676650"/>
          </a:xfrm>
        </p:grpSpPr>
        <p:grpSp>
          <p:nvGrpSpPr>
            <p:cNvPr id="66578" name="Группа 26"/>
            <p:cNvGrpSpPr>
              <a:grpSpLocks/>
            </p:cNvGrpSpPr>
            <p:nvPr/>
          </p:nvGrpSpPr>
          <p:grpSpPr bwMode="auto">
            <a:xfrm>
              <a:off x="1619250" y="4323198"/>
              <a:ext cx="4968875" cy="792051"/>
              <a:chOff x="2555776" y="4941168"/>
              <a:chExt cx="4968552" cy="792088"/>
            </a:xfrm>
          </p:grpSpPr>
          <p:grpSp>
            <p:nvGrpSpPr>
              <p:cNvPr id="66583" name="Группа 24"/>
              <p:cNvGrpSpPr>
                <a:grpSpLocks/>
              </p:cNvGrpSpPr>
              <p:nvPr/>
            </p:nvGrpSpPr>
            <p:grpSpPr bwMode="auto">
              <a:xfrm>
                <a:off x="2555776" y="4941168"/>
                <a:ext cx="4968552" cy="792088"/>
                <a:chOff x="2987824" y="5157192"/>
                <a:chExt cx="4968552" cy="792088"/>
              </a:xfrm>
            </p:grpSpPr>
            <p:sp>
              <p:nvSpPr>
                <p:cNvPr id="22" name="Дуга 21"/>
                <p:cNvSpPr/>
                <p:nvPr/>
              </p:nvSpPr>
              <p:spPr bwMode="auto">
                <a:xfrm>
                  <a:off x="6227701" y="5156757"/>
                  <a:ext cx="1728675" cy="792199"/>
                </a:xfrm>
                <a:prstGeom prst="arc">
                  <a:avLst>
                    <a:gd name="adj1" fmla="val 10841034"/>
                    <a:gd name="adj2" fmla="val 15147"/>
                  </a:avLst>
                </a:prstGeom>
                <a:solidFill>
                  <a:srgbClr val="FFC000"/>
                </a:solidFill>
                <a:ln w="9525" cap="flat" cmpd="sng" algn="ctr">
                  <a:solidFill>
                    <a:schemeClr val="tx1"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/>
                </a:p>
              </p:txBody>
            </p:sp>
            <p:sp>
              <p:nvSpPr>
                <p:cNvPr id="23" name="Дуга 22"/>
                <p:cNvSpPr/>
                <p:nvPr/>
              </p:nvSpPr>
              <p:spPr bwMode="auto">
                <a:xfrm>
                  <a:off x="4643479" y="5156757"/>
                  <a:ext cx="1728675" cy="792199"/>
                </a:xfrm>
                <a:prstGeom prst="arc">
                  <a:avLst>
                    <a:gd name="adj1" fmla="val 10841034"/>
                    <a:gd name="adj2" fmla="val 15147"/>
                  </a:avLst>
                </a:prstGeom>
                <a:solidFill>
                  <a:srgbClr val="FFC000"/>
                </a:solidFill>
                <a:ln w="9525" cap="flat" cmpd="sng" algn="ctr">
                  <a:solidFill>
                    <a:schemeClr val="tx1"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/>
                </a:p>
              </p:txBody>
            </p:sp>
            <p:sp>
              <p:nvSpPr>
                <p:cNvPr id="24" name="Дуга 23"/>
                <p:cNvSpPr/>
                <p:nvPr/>
              </p:nvSpPr>
              <p:spPr bwMode="auto">
                <a:xfrm>
                  <a:off x="2987824" y="5156757"/>
                  <a:ext cx="1728676" cy="792199"/>
                </a:xfrm>
                <a:prstGeom prst="arc">
                  <a:avLst>
                    <a:gd name="adj1" fmla="val 10841034"/>
                    <a:gd name="adj2" fmla="val 15147"/>
                  </a:avLst>
                </a:prstGeom>
                <a:solidFill>
                  <a:srgbClr val="FFC000"/>
                </a:solidFill>
                <a:ln w="9525" cap="flat" cmpd="sng" algn="ctr">
                  <a:solidFill>
                    <a:schemeClr val="tx1"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/>
                </a:p>
              </p:txBody>
            </p:sp>
          </p:grpSp>
          <p:sp>
            <p:nvSpPr>
              <p:cNvPr id="66584" name="Прямоугольник 25"/>
              <p:cNvSpPr>
                <a:spLocks noChangeArrowheads="1"/>
              </p:cNvSpPr>
              <p:nvPr/>
            </p:nvSpPr>
            <p:spPr bwMode="auto">
              <a:xfrm>
                <a:off x="2555776" y="5301208"/>
                <a:ext cx="4968552" cy="144016"/>
              </a:xfrm>
              <a:prstGeom prst="rect">
                <a:avLst/>
              </a:prstGeom>
              <a:solidFill>
                <a:srgbClr val="FFC000"/>
              </a:solidFill>
              <a:ln w="9525" algn="ctr">
                <a:solidFill>
                  <a:schemeClr val="tx1">
                    <a:alpha val="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</p:grpSp>
        <p:sp>
          <p:nvSpPr>
            <p:cNvPr id="4" name="Диагональная полоса 3"/>
            <p:cNvSpPr/>
            <p:nvPr/>
          </p:nvSpPr>
          <p:spPr bwMode="auto">
            <a:xfrm rot="13500000">
              <a:off x="2309019" y="2275681"/>
              <a:ext cx="3676650" cy="3678238"/>
            </a:xfrm>
            <a:prstGeom prst="diagStripe">
              <a:avLst>
                <a:gd name="adj" fmla="val 86177"/>
              </a:avLst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cxnSp>
        <p:nvCxnSpPr>
          <p:cNvPr id="66580" name="Прямая соединительная линия 44"/>
          <p:cNvCxnSpPr>
            <a:cxnSpLocks noChangeShapeType="1"/>
          </p:cNvCxnSpPr>
          <p:nvPr/>
        </p:nvCxnSpPr>
        <p:spPr bwMode="auto">
          <a:xfrm>
            <a:off x="1835288" y="4467208"/>
            <a:ext cx="1368241" cy="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6581" name="Прямая соединительная линия 47"/>
          <p:cNvCxnSpPr>
            <a:cxnSpLocks noChangeShapeType="1"/>
          </p:cNvCxnSpPr>
          <p:nvPr/>
        </p:nvCxnSpPr>
        <p:spPr bwMode="auto">
          <a:xfrm>
            <a:off x="3419567" y="4467208"/>
            <a:ext cx="1368241" cy="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6582" name="Прямая соединительная линия 48"/>
          <p:cNvCxnSpPr>
            <a:cxnSpLocks noChangeShapeType="1"/>
          </p:cNvCxnSpPr>
          <p:nvPr/>
        </p:nvCxnSpPr>
        <p:spPr bwMode="auto">
          <a:xfrm>
            <a:off x="5003846" y="4467208"/>
            <a:ext cx="1368241" cy="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2" name="Group 1"/>
          <p:cNvGrpSpPr/>
          <p:nvPr/>
        </p:nvGrpSpPr>
        <p:grpSpPr>
          <a:xfrm>
            <a:off x="1547813" y="404813"/>
            <a:ext cx="4968875" cy="3676650"/>
            <a:chOff x="1547813" y="404813"/>
            <a:chExt cx="4968875" cy="3676650"/>
          </a:xfrm>
        </p:grpSpPr>
        <p:grpSp>
          <p:nvGrpSpPr>
            <p:cNvPr id="66568" name="Группа 27"/>
            <p:cNvGrpSpPr>
              <a:grpSpLocks/>
            </p:cNvGrpSpPr>
            <p:nvPr/>
          </p:nvGrpSpPr>
          <p:grpSpPr bwMode="auto">
            <a:xfrm>
              <a:off x="1547813" y="2595546"/>
              <a:ext cx="4968875" cy="792051"/>
              <a:chOff x="2555776" y="4941168"/>
              <a:chExt cx="4968552" cy="792088"/>
            </a:xfrm>
          </p:grpSpPr>
          <p:grpSp>
            <p:nvGrpSpPr>
              <p:cNvPr id="66573" name="Группа 24"/>
              <p:cNvGrpSpPr>
                <a:grpSpLocks/>
              </p:cNvGrpSpPr>
              <p:nvPr/>
            </p:nvGrpSpPr>
            <p:grpSpPr bwMode="auto">
              <a:xfrm>
                <a:off x="2555776" y="4941168"/>
                <a:ext cx="4968552" cy="792088"/>
                <a:chOff x="2987824" y="5157192"/>
                <a:chExt cx="4968552" cy="792088"/>
              </a:xfrm>
            </p:grpSpPr>
            <p:sp>
              <p:nvSpPr>
                <p:cNvPr id="31" name="Дуга 30"/>
                <p:cNvSpPr/>
                <p:nvPr/>
              </p:nvSpPr>
              <p:spPr bwMode="auto">
                <a:xfrm>
                  <a:off x="6227700" y="5157209"/>
                  <a:ext cx="1728676" cy="792199"/>
                </a:xfrm>
                <a:prstGeom prst="arc">
                  <a:avLst>
                    <a:gd name="adj1" fmla="val 10841034"/>
                    <a:gd name="adj2" fmla="val 15147"/>
                  </a:avLst>
                </a:prstGeom>
                <a:solidFill>
                  <a:srgbClr val="FFC000"/>
                </a:solidFill>
                <a:ln w="9525" cap="flat" cmpd="sng" algn="ctr">
                  <a:solidFill>
                    <a:schemeClr val="tx1"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/>
                </a:p>
              </p:txBody>
            </p:sp>
            <p:sp>
              <p:nvSpPr>
                <p:cNvPr id="32" name="Дуга 31"/>
                <p:cNvSpPr/>
                <p:nvPr/>
              </p:nvSpPr>
              <p:spPr bwMode="auto">
                <a:xfrm>
                  <a:off x="4643478" y="5157209"/>
                  <a:ext cx="1728676" cy="792199"/>
                </a:xfrm>
                <a:prstGeom prst="arc">
                  <a:avLst>
                    <a:gd name="adj1" fmla="val 10841034"/>
                    <a:gd name="adj2" fmla="val 15147"/>
                  </a:avLst>
                </a:prstGeom>
                <a:solidFill>
                  <a:srgbClr val="FFC000"/>
                </a:solidFill>
                <a:ln w="9525" cap="flat" cmpd="sng" algn="ctr">
                  <a:solidFill>
                    <a:schemeClr val="tx1"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/>
                </a:p>
              </p:txBody>
            </p:sp>
            <p:sp>
              <p:nvSpPr>
                <p:cNvPr id="33" name="Дуга 32"/>
                <p:cNvSpPr/>
                <p:nvPr/>
              </p:nvSpPr>
              <p:spPr bwMode="auto">
                <a:xfrm>
                  <a:off x="2987824" y="5157209"/>
                  <a:ext cx="1728675" cy="792199"/>
                </a:xfrm>
                <a:prstGeom prst="arc">
                  <a:avLst>
                    <a:gd name="adj1" fmla="val 10841034"/>
                    <a:gd name="adj2" fmla="val 15147"/>
                  </a:avLst>
                </a:prstGeom>
                <a:solidFill>
                  <a:srgbClr val="FFC000"/>
                </a:solidFill>
                <a:ln w="9525" cap="flat" cmpd="sng" algn="ctr">
                  <a:solidFill>
                    <a:schemeClr val="tx1"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/>
                </a:p>
              </p:txBody>
            </p:sp>
          </p:grpSp>
          <p:sp>
            <p:nvSpPr>
              <p:cNvPr id="66574" name="Прямоугольник 29"/>
              <p:cNvSpPr>
                <a:spLocks noChangeArrowheads="1"/>
              </p:cNvSpPr>
              <p:nvPr/>
            </p:nvSpPr>
            <p:spPr bwMode="auto">
              <a:xfrm>
                <a:off x="2555776" y="5301208"/>
                <a:ext cx="4968552" cy="144016"/>
              </a:xfrm>
              <a:prstGeom prst="rect">
                <a:avLst/>
              </a:prstGeom>
              <a:solidFill>
                <a:srgbClr val="FFC000"/>
              </a:solidFill>
              <a:ln w="9525" algn="ctr">
                <a:solidFill>
                  <a:schemeClr val="tx1">
                    <a:alpha val="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</p:grpSp>
        <p:sp>
          <p:nvSpPr>
            <p:cNvPr id="67" name="Диагональная полоса 66"/>
            <p:cNvSpPr/>
            <p:nvPr/>
          </p:nvSpPr>
          <p:spPr bwMode="auto">
            <a:xfrm rot="13500000">
              <a:off x="2309813" y="404813"/>
              <a:ext cx="3676650" cy="3676650"/>
            </a:xfrm>
            <a:prstGeom prst="diagStripe">
              <a:avLst>
                <a:gd name="adj" fmla="val 86177"/>
              </a:avLst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cxnSp>
        <p:nvCxnSpPr>
          <p:cNvPr id="66570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2123914" y="2595546"/>
            <a:ext cx="648114" cy="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6571" name="Прямая соединительная линия 36"/>
          <p:cNvCxnSpPr>
            <a:cxnSpLocks noChangeShapeType="1"/>
          </p:cNvCxnSpPr>
          <p:nvPr/>
        </p:nvCxnSpPr>
        <p:spPr bwMode="auto">
          <a:xfrm>
            <a:off x="3780206" y="2595546"/>
            <a:ext cx="648114" cy="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6572" name="Прямая соединительная линия 37"/>
          <p:cNvCxnSpPr>
            <a:cxnSpLocks noChangeShapeType="1"/>
          </p:cNvCxnSpPr>
          <p:nvPr/>
        </p:nvCxnSpPr>
        <p:spPr bwMode="auto">
          <a:xfrm>
            <a:off x="5364485" y="2595546"/>
            <a:ext cx="576101" cy="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the removing force on the area of surface</a:t>
            </a:r>
            <a:endParaRPr lang="ru-RU" dirty="0" smtClean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1844824"/>
          <a:ext cx="8136904" cy="430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YPT">
  <a:themeElements>
    <a:clrScheme name="Тема Office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Убегающий порошок</Template>
  <TotalTime>4089</TotalTime>
  <Words>562</Words>
  <Application>Microsoft Office PowerPoint</Application>
  <PresentationFormat>On-screen Show (4:3)</PresentationFormat>
  <Paragraphs>293</Paragraphs>
  <Slides>31</Slides>
  <Notes>5</Notes>
  <HiddenSlides>9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IYPT</vt:lpstr>
      <vt:lpstr>Формула</vt:lpstr>
      <vt:lpstr>Диаграмма</vt:lpstr>
      <vt:lpstr>Problem №1 Adhesive tape </vt:lpstr>
      <vt:lpstr>Terms of the problem</vt:lpstr>
      <vt:lpstr>Plan</vt:lpstr>
      <vt:lpstr>Parameters</vt:lpstr>
      <vt:lpstr>Setup</vt:lpstr>
      <vt:lpstr>Dependence on pressure</vt:lpstr>
      <vt:lpstr>Dependence the removing force on the initial pressure</vt:lpstr>
      <vt:lpstr>Explanation</vt:lpstr>
      <vt:lpstr>Dependence the removing force on the area of surface</vt:lpstr>
      <vt:lpstr>Force necessary to remove 1mm² area.</vt:lpstr>
      <vt:lpstr>Dependence on removal angle</vt:lpstr>
      <vt:lpstr>Dependence the removing force on the application angle</vt:lpstr>
      <vt:lpstr>PowerPoint Presentation</vt:lpstr>
      <vt:lpstr>Dependence the vertical part of removing force on the application angle</vt:lpstr>
      <vt:lpstr>Derivation of the formula working area tape</vt:lpstr>
      <vt:lpstr>Maximal distance</vt:lpstr>
      <vt:lpstr>Dependence the working area on the cotangent of application angle</vt:lpstr>
      <vt:lpstr>Scheme </vt:lpstr>
      <vt:lpstr>PowerPoint Presentation</vt:lpstr>
      <vt:lpstr>PowerPoint Presentation</vt:lpstr>
      <vt:lpstr>Results and conclusion:</vt:lpstr>
      <vt:lpstr>References </vt:lpstr>
      <vt:lpstr>задачи</vt:lpstr>
      <vt:lpstr>PowerPoint Presentation</vt:lpstr>
      <vt:lpstr>PowerPoint Presentation</vt:lpstr>
      <vt:lpstr>PowerPoint Presentation</vt:lpstr>
      <vt:lpstr>Зависимость от угла</vt:lpstr>
      <vt:lpstr>PowerPoint Presentation</vt:lpstr>
      <vt:lpstr>Расчеты </vt:lpstr>
      <vt:lpstr>Расчеты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№1</dc:title>
  <dc:creator>Admin</dc:creator>
  <cp:lastModifiedBy>Alex</cp:lastModifiedBy>
  <cp:revision>362</cp:revision>
  <dcterms:created xsi:type="dcterms:W3CDTF">2010-11-03T09:29:00Z</dcterms:created>
  <dcterms:modified xsi:type="dcterms:W3CDTF">2011-08-02T07:40:35Z</dcterms:modified>
</cp:coreProperties>
</file>