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1" r:id="rId3"/>
    <p:sldId id="278" r:id="rId4"/>
    <p:sldId id="279" r:id="rId5"/>
    <p:sldId id="264" r:id="rId6"/>
    <p:sldId id="283" r:id="rId7"/>
    <p:sldId id="284" r:id="rId8"/>
    <p:sldId id="285" r:id="rId9"/>
    <p:sldId id="265" r:id="rId10"/>
    <p:sldId id="286" r:id="rId11"/>
    <p:sldId id="267" r:id="rId12"/>
    <p:sldId id="269" r:id="rId13"/>
    <p:sldId id="271" r:id="rId14"/>
    <p:sldId id="273" r:id="rId15"/>
    <p:sldId id="274" r:id="rId16"/>
    <p:sldId id="287" r:id="rId17"/>
    <p:sldId id="276" r:id="rId18"/>
    <p:sldId id="26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0F0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74" autoAdjust="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lla\&#1056;&#1072;&#1073;&#1086;&#1095;&#1080;&#1081;%20&#1089;&#1090;&#1086;&#1083;\&#1058;&#1070;&#1060;%202011\&#1047;&#1072;&#1076;&#1072;&#1095;&#1072;%20&#8470;15\&#1056;&#1072;&#1089;&#1095;&#1077;&#1090;&#1099;%20+%20&#1075;&#1088;&#1072;&#1092;&#1080;&#1082;&#1080;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lla\&#1056;&#1072;&#1073;&#1086;&#1095;&#1080;&#1081;%20&#1089;&#1090;&#1086;&#1083;\&#1058;&#1070;&#1060;%202011\&#1047;&#1072;&#1076;&#1072;&#1095;&#1072;%20&#8470;15\&#1056;&#1072;&#1089;&#1095;&#1077;&#1090;&#1099;%20+%20&#1075;&#1088;&#1072;&#1092;&#1080;&#1082;&#1080;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lla\&#1056;&#1072;&#1073;&#1086;&#1095;&#1080;&#1081;%20&#1089;&#1090;&#1086;&#1083;\&#1058;&#1070;&#1060;%202011\&#1047;&#1072;&#1076;&#1072;&#1095;&#1072;%20&#8470;15\&#1056;&#1072;&#1089;&#1095;&#1077;&#1090;&#1099;%20+%20&#1075;&#1088;&#1072;&#1092;&#1080;&#1082;&#1080;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Ik\&#1056;&#1072;&#1073;&#1086;&#1095;&#1080;&#1081;%20&#1089;&#1090;&#1086;&#1083;\&#1058;&#1070;&#1060;%202011\&#1047;&#1072;&#1076;&#1072;&#1095;&#1072;%20&#8470;15\&#1056;&#1072;&#1089;&#1095;&#1077;&#1090;&#1099;%20+%20&#1075;&#1088;&#1072;&#1092;&#1080;&#1082;&#1080;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NIk\&#1056;&#1072;&#1073;&#1086;&#1095;&#1080;&#1081;%20&#1089;&#1090;&#1086;&#1083;\&#1058;&#1070;&#1060;%202011\&#1047;&#1072;&#1076;&#1072;&#1095;&#1072;%20&#8470;15\&#1056;&#1072;&#1089;&#1095;&#1077;&#1090;&#1099;%20+%20&#1075;&#1088;&#1072;&#1092;&#1080;&#1082;&#1080;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errBars>
            <c:errDir val="x"/>
            <c:errBarType val="both"/>
            <c:errValType val="cust"/>
            <c:plus>
              <c:numRef>
                <c:f>Лист1!$N$2:$N$9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3.0000000000000113E-2</c:v>
                  </c:pt>
                  <c:pt idx="2">
                    <c:v>3.0000000000000113E-2</c:v>
                  </c:pt>
                  <c:pt idx="3">
                    <c:v>3.0000000000000113E-2</c:v>
                  </c:pt>
                  <c:pt idx="4">
                    <c:v>3.0000000000000113E-2</c:v>
                  </c:pt>
                  <c:pt idx="5">
                    <c:v>3.0000000000000113E-2</c:v>
                  </c:pt>
                  <c:pt idx="6">
                    <c:v>3.0000000000000113E-2</c:v>
                  </c:pt>
                  <c:pt idx="7">
                    <c:v>3.0000000000000113E-2</c:v>
                  </c:pt>
                </c:numCache>
              </c:numRef>
            </c:plus>
            <c:minus>
              <c:numRef>
                <c:f>Лист1!$N$2:$N$9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3.0000000000000113E-2</c:v>
                  </c:pt>
                  <c:pt idx="2">
                    <c:v>3.0000000000000113E-2</c:v>
                  </c:pt>
                  <c:pt idx="3">
                    <c:v>3.0000000000000113E-2</c:v>
                  </c:pt>
                  <c:pt idx="4">
                    <c:v>3.0000000000000113E-2</c:v>
                  </c:pt>
                  <c:pt idx="5">
                    <c:v>3.0000000000000113E-2</c:v>
                  </c:pt>
                  <c:pt idx="6">
                    <c:v>3.0000000000000113E-2</c:v>
                  </c:pt>
                  <c:pt idx="7">
                    <c:v>3.0000000000000113E-2</c:v>
                  </c:pt>
                </c:numCache>
              </c:numRef>
            </c:minus>
          </c:errBars>
          <c:errBars>
            <c:errDir val="y"/>
            <c:errBarType val="both"/>
            <c:errValType val="fixedVal"/>
            <c:val val="0"/>
          </c:errBars>
          <c:xVal>
            <c:numRef>
              <c:f>Лист1!$M$2:$M$9</c:f>
              <c:numCache>
                <c:formatCode>General</c:formatCode>
                <c:ptCount val="8"/>
                <c:pt idx="0">
                  <c:v>0</c:v>
                </c:pt>
                <c:pt idx="1">
                  <c:v>0.30000000000000032</c:v>
                </c:pt>
                <c:pt idx="2">
                  <c:v>0.47000000000000008</c:v>
                </c:pt>
                <c:pt idx="3">
                  <c:v>0.60000000000000064</c:v>
                </c:pt>
                <c:pt idx="4">
                  <c:v>0.73000000000000065</c:v>
                </c:pt>
                <c:pt idx="5">
                  <c:v>0.86000000000000065</c:v>
                </c:pt>
                <c:pt idx="6">
                  <c:v>0.99</c:v>
                </c:pt>
                <c:pt idx="7">
                  <c:v>1.1200000000000001</c:v>
                </c:pt>
              </c:numCache>
            </c:numRef>
          </c:xVal>
          <c:yVal>
            <c:numRef>
              <c:f>Лист1!$L$2:$L$9</c:f>
              <c:numCache>
                <c:formatCode>General</c:formatCode>
                <c:ptCount val="8"/>
                <c:pt idx="0">
                  <c:v>0</c:v>
                </c:pt>
                <c:pt idx="1">
                  <c:v>8.93</c:v>
                </c:pt>
                <c:pt idx="2">
                  <c:v>15.34</c:v>
                </c:pt>
                <c:pt idx="3">
                  <c:v>20.309999999999999</c:v>
                </c:pt>
                <c:pt idx="4">
                  <c:v>20.309999999999999</c:v>
                </c:pt>
                <c:pt idx="5">
                  <c:v>20.309999999999999</c:v>
                </c:pt>
                <c:pt idx="6">
                  <c:v>20.309999999999999</c:v>
                </c:pt>
                <c:pt idx="7">
                  <c:v>20.309999999999999</c:v>
                </c:pt>
              </c:numCache>
            </c:numRef>
          </c:yVal>
        </c:ser>
        <c:axId val="74509696"/>
        <c:axId val="74954240"/>
      </c:scatterChart>
      <c:valAx>
        <c:axId val="74509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</a:t>
                </a:r>
                <a:r>
                  <a:rPr lang="ru-RU" dirty="0" smtClean="0"/>
                  <a:t> </a:t>
                </a:r>
                <a:r>
                  <a:rPr lang="en-US" dirty="0"/>
                  <a:t>t,</a:t>
                </a:r>
                <a:r>
                  <a:rPr lang="en-US" baseline="0" dirty="0"/>
                  <a:t> </a:t>
                </a:r>
                <a:r>
                  <a:rPr lang="en-US" baseline="0" dirty="0" smtClean="0"/>
                  <a:t>s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8938762214983752"/>
              <c:y val="0.91264991876015755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4954240"/>
        <c:crosses val="autoZero"/>
        <c:crossBetween val="midCat"/>
      </c:valAx>
      <c:valAx>
        <c:axId val="749542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angular velocity</a:t>
                </a:r>
                <a:r>
                  <a:rPr lang="en-US" baseline="0" dirty="0" smtClean="0"/>
                  <a:t> </a:t>
                </a:r>
                <a:r>
                  <a:rPr lang="el-GR" baseline="0" dirty="0" smtClean="0"/>
                  <a:t>ω</a:t>
                </a:r>
                <a:r>
                  <a:rPr lang="en-US" baseline="0" dirty="0" smtClean="0"/>
                  <a:t>, radian/s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74509696"/>
        <c:crossesAt val="0"/>
        <c:crossBetween val="midCat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errBars>
            <c:errDir val="x"/>
            <c:errBarType val="both"/>
            <c:errValType val="cust"/>
            <c:plus>
              <c:numRef>
                <c:f>Лист1!$N$2:$N$9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3.0000000000000082E-2</c:v>
                  </c:pt>
                  <c:pt idx="2">
                    <c:v>3.0000000000000082E-2</c:v>
                  </c:pt>
                  <c:pt idx="3">
                    <c:v>3.0000000000000082E-2</c:v>
                  </c:pt>
                  <c:pt idx="4">
                    <c:v>3.0000000000000082E-2</c:v>
                  </c:pt>
                  <c:pt idx="5">
                    <c:v>3.0000000000000082E-2</c:v>
                  </c:pt>
                  <c:pt idx="6">
                    <c:v>3.0000000000000082E-2</c:v>
                  </c:pt>
                  <c:pt idx="7">
                    <c:v>3.0000000000000082E-2</c:v>
                  </c:pt>
                </c:numCache>
              </c:numRef>
            </c:plus>
            <c:minus>
              <c:numRef>
                <c:f>Лист1!$N$2:$N$9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3.0000000000000082E-2</c:v>
                  </c:pt>
                  <c:pt idx="2">
                    <c:v>3.0000000000000082E-2</c:v>
                  </c:pt>
                  <c:pt idx="3">
                    <c:v>3.0000000000000082E-2</c:v>
                  </c:pt>
                  <c:pt idx="4">
                    <c:v>3.0000000000000082E-2</c:v>
                  </c:pt>
                  <c:pt idx="5">
                    <c:v>3.0000000000000082E-2</c:v>
                  </c:pt>
                  <c:pt idx="6">
                    <c:v>3.0000000000000082E-2</c:v>
                  </c:pt>
                  <c:pt idx="7">
                    <c:v>3.0000000000000082E-2</c:v>
                  </c:pt>
                </c:numCache>
              </c:numRef>
            </c:minus>
          </c:errBars>
          <c:errBars>
            <c:errDir val="y"/>
            <c:errBarType val="both"/>
            <c:errValType val="fixedVal"/>
            <c:val val="0"/>
          </c:errBars>
          <c:xVal>
            <c:numRef>
              <c:f>Лист1!$M$2:$M$9</c:f>
              <c:numCache>
                <c:formatCode>General</c:formatCode>
                <c:ptCount val="8"/>
                <c:pt idx="0">
                  <c:v>0</c:v>
                </c:pt>
                <c:pt idx="1">
                  <c:v>0.30000000000000032</c:v>
                </c:pt>
                <c:pt idx="2">
                  <c:v>0.47000000000000008</c:v>
                </c:pt>
                <c:pt idx="3">
                  <c:v>0.60000000000000064</c:v>
                </c:pt>
                <c:pt idx="4">
                  <c:v>0.73000000000000065</c:v>
                </c:pt>
                <c:pt idx="5">
                  <c:v>0.86000000000000065</c:v>
                </c:pt>
                <c:pt idx="6">
                  <c:v>0.99</c:v>
                </c:pt>
                <c:pt idx="7">
                  <c:v>1.1200000000000001</c:v>
                </c:pt>
              </c:numCache>
            </c:numRef>
          </c:xVal>
          <c:yVal>
            <c:numRef>
              <c:f>Лист1!$L$2:$L$9</c:f>
              <c:numCache>
                <c:formatCode>General</c:formatCode>
                <c:ptCount val="8"/>
                <c:pt idx="0">
                  <c:v>0</c:v>
                </c:pt>
                <c:pt idx="1">
                  <c:v>8.93</c:v>
                </c:pt>
                <c:pt idx="2">
                  <c:v>15.34</c:v>
                </c:pt>
                <c:pt idx="3">
                  <c:v>20.309999999999999</c:v>
                </c:pt>
                <c:pt idx="4">
                  <c:v>20.309999999999999</c:v>
                </c:pt>
                <c:pt idx="5">
                  <c:v>20.309999999999999</c:v>
                </c:pt>
                <c:pt idx="6">
                  <c:v>20.309999999999999</c:v>
                </c:pt>
                <c:pt idx="7">
                  <c:v>20.309999999999999</c:v>
                </c:pt>
              </c:numCache>
            </c:numRef>
          </c:yVal>
        </c:ser>
        <c:axId val="75544832"/>
        <c:axId val="75547008"/>
      </c:scatterChart>
      <c:valAx>
        <c:axId val="75544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</a:t>
                </a:r>
                <a:r>
                  <a:rPr lang="ru-RU" dirty="0" smtClean="0"/>
                  <a:t> </a:t>
                </a:r>
                <a:r>
                  <a:rPr lang="en-US" dirty="0"/>
                  <a:t>t,</a:t>
                </a:r>
                <a:r>
                  <a:rPr lang="en-US" baseline="0" dirty="0"/>
                  <a:t> </a:t>
                </a:r>
                <a:r>
                  <a:rPr lang="en-US" baseline="0" dirty="0" smtClean="0"/>
                  <a:t>s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89387622149837365"/>
              <c:y val="0.91264991876015766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5547008"/>
        <c:crosses val="autoZero"/>
        <c:crossBetween val="midCat"/>
      </c:valAx>
      <c:valAx>
        <c:axId val="755470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angular velocity</a:t>
                </a:r>
                <a:r>
                  <a:rPr lang="en-US" baseline="0" dirty="0" smtClean="0"/>
                  <a:t> </a:t>
                </a:r>
                <a:r>
                  <a:rPr lang="el-GR" baseline="0" dirty="0" smtClean="0"/>
                  <a:t>ω</a:t>
                </a:r>
                <a:r>
                  <a:rPr lang="en-US" baseline="0" dirty="0" smtClean="0"/>
                  <a:t>, radian/s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75544832"/>
        <c:crossesAt val="0"/>
        <c:crossBetween val="midCat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4836530720443034"/>
          <c:y val="4.7907312556804187E-2"/>
          <c:w val="0.8066306674259236"/>
          <c:h val="0.78516321382157361"/>
        </c:manualLayout>
      </c:layout>
      <c:scatterChart>
        <c:scatterStyle val="smoothMarker"/>
        <c:ser>
          <c:idx val="1"/>
          <c:order val="0"/>
          <c:marker>
            <c:symbol val="circle"/>
            <c:size val="4"/>
          </c:marker>
          <c:errBars>
            <c:errDir val="x"/>
            <c:errBarType val="both"/>
            <c:errValType val="cust"/>
            <c:plus>
              <c:numRef>
                <c:f>Лист1!$B$15:$B$21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0.1</c:v>
                  </c:pt>
                  <c:pt idx="2">
                    <c:v>0.1</c:v>
                  </c:pt>
                  <c:pt idx="3">
                    <c:v>0.1</c:v>
                  </c:pt>
                  <c:pt idx="4">
                    <c:v>0.1</c:v>
                  </c:pt>
                  <c:pt idx="5">
                    <c:v>0.1</c:v>
                  </c:pt>
                  <c:pt idx="6">
                    <c:v>0.1</c:v>
                  </c:pt>
                </c:numCache>
              </c:numRef>
            </c:plus>
            <c:minus>
              <c:numRef>
                <c:f>Лист1!$B$15:$B$21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0.1</c:v>
                  </c:pt>
                  <c:pt idx="2">
                    <c:v>0.1</c:v>
                  </c:pt>
                  <c:pt idx="3">
                    <c:v>0.1</c:v>
                  </c:pt>
                  <c:pt idx="4">
                    <c:v>0.1</c:v>
                  </c:pt>
                  <c:pt idx="5">
                    <c:v>0.1</c:v>
                  </c:pt>
                  <c:pt idx="6">
                    <c:v>0.1</c:v>
                  </c:pt>
                </c:numCache>
              </c:numRef>
            </c:minus>
          </c:errBars>
          <c:errBars>
            <c:errDir val="y"/>
            <c:errBarType val="both"/>
            <c:errValType val="cust"/>
            <c:plus>
              <c:numRef>
                <c:f>Лист1!$E$15:$E$21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plus>
            <c:minus>
              <c:numRef>
                <c:f>Лист1!$E$15:$E$21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</c:numCache>
              </c:numRef>
            </c:minus>
          </c:errBars>
          <c:xVal>
            <c:numRef>
              <c:f>Лист1!$C$15:$C$21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</c:numCache>
            </c:numRef>
          </c:xVal>
          <c:yVal>
            <c:numRef>
              <c:f>Лист1!$D$15:$D$21</c:f>
              <c:numCache>
                <c:formatCode>General</c:formatCode>
                <c:ptCount val="7"/>
                <c:pt idx="0">
                  <c:v>10</c:v>
                </c:pt>
                <c:pt idx="1">
                  <c:v>15.7</c:v>
                </c:pt>
                <c:pt idx="2">
                  <c:v>20.93</c:v>
                </c:pt>
                <c:pt idx="3">
                  <c:v>22.43</c:v>
                </c:pt>
                <c:pt idx="4">
                  <c:v>25.12</c:v>
                </c:pt>
                <c:pt idx="5">
                  <c:v>22.43</c:v>
                </c:pt>
                <c:pt idx="6">
                  <c:v>19.03</c:v>
                </c:pt>
              </c:numCache>
            </c:numRef>
          </c:yVal>
          <c:smooth val="1"/>
        </c:ser>
        <c:axId val="76334208"/>
        <c:axId val="76336128"/>
      </c:scatterChart>
      <c:valAx>
        <c:axId val="76334208"/>
        <c:scaling>
          <c:orientation val="minMax"/>
          <c:max val="3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stiffener’s length,</a:t>
                </a:r>
                <a:r>
                  <a:rPr lang="en-US" baseline="0" dirty="0" smtClean="0"/>
                  <a:t> cm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72189654466911213"/>
              <c:y val="0.91281536409890518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6336128"/>
        <c:crosses val="autoZero"/>
        <c:crossBetween val="midCat"/>
        <c:minorUnit val="1.0000000000000005E-2"/>
      </c:valAx>
      <c:valAx>
        <c:axId val="76336128"/>
        <c:scaling>
          <c:orientation val="minMax"/>
          <c:max val="3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000" b="1" i="0" baseline="0" dirty="0" smtClean="0"/>
                  <a:t>angular velocity </a:t>
                </a:r>
                <a:r>
                  <a:rPr lang="el-GR" sz="1000" b="1" i="0" baseline="0" dirty="0" smtClean="0"/>
                  <a:t>ω</a:t>
                </a:r>
                <a:r>
                  <a:rPr lang="en-US" sz="1000" b="1" i="0" baseline="0" dirty="0" smtClean="0"/>
                  <a:t>, </a:t>
                </a:r>
                <a:r>
                  <a:rPr lang="en-US" sz="1000" b="1" i="0" baseline="0" dirty="0" err="1" smtClean="0"/>
                  <a:t>rad</a:t>
                </a:r>
                <a:r>
                  <a:rPr lang="en-US" sz="1000" b="1" i="0" baseline="0" dirty="0" smtClean="0"/>
                  <a:t>/s</a:t>
                </a:r>
                <a:endParaRPr lang="ru-RU" sz="1000" b="1" i="0" baseline="0" dirty="0"/>
              </a:p>
            </c:rich>
          </c:tx>
          <c:layout>
            <c:manualLayout>
              <c:xMode val="edge"/>
              <c:yMode val="edge"/>
              <c:x val="1.662510449000117E-2"/>
              <c:y val="0.14938851090215663"/>
            </c:manualLayout>
          </c:layout>
        </c:title>
        <c:numFmt formatCode="General" sourceLinked="1"/>
        <c:tickLblPos val="nextTo"/>
        <c:crossAx val="76334208"/>
        <c:crosses val="autoZero"/>
        <c:crossBetween val="midCat"/>
      </c:valAx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lineMarker"/>
        <c:ser>
          <c:idx val="0"/>
          <c:order val="0"/>
          <c:tx>
            <c:v>theoretical results</c:v>
          </c:tx>
          <c:spPr>
            <a:ln w="28575">
              <a:noFill/>
            </a:ln>
          </c:spPr>
          <c:errBars>
            <c:errDir val="x"/>
            <c:errBarType val="both"/>
            <c:errValType val="fixedVal"/>
            <c:val val="0"/>
          </c:errBars>
          <c:errBars>
            <c:errDir val="y"/>
            <c:errBarType val="both"/>
            <c:errValType val="fixedVal"/>
            <c:val val="0"/>
          </c:errBars>
          <c:xVal>
            <c:numRef>
              <c:f>Лист2!$B$2:$B$8</c:f>
              <c:numCache>
                <c:formatCode>General</c:formatCode>
                <c:ptCount val="7"/>
                <c:pt idx="0">
                  <c:v>0.2100000000000001</c:v>
                </c:pt>
                <c:pt idx="1">
                  <c:v>0.10500000000000002</c:v>
                </c:pt>
                <c:pt idx="2">
                  <c:v>0.15000000000000011</c:v>
                </c:pt>
                <c:pt idx="3">
                  <c:v>6.9999999999999993E-2</c:v>
                </c:pt>
                <c:pt idx="4">
                  <c:v>0.10000000000000003</c:v>
                </c:pt>
                <c:pt idx="5">
                  <c:v>7.5000000000000011E-2</c:v>
                </c:pt>
                <c:pt idx="6">
                  <c:v>5.2500000000000012E-2</c:v>
                </c:pt>
              </c:numCache>
            </c:numRef>
          </c:xVal>
          <c:yVal>
            <c:numRef>
              <c:f>Лист2!$T$2:$T$8</c:f>
              <c:numCache>
                <c:formatCode>General</c:formatCode>
                <c:ptCount val="7"/>
                <c:pt idx="0">
                  <c:v>7.07</c:v>
                </c:pt>
                <c:pt idx="1">
                  <c:v>7.37</c:v>
                </c:pt>
                <c:pt idx="2">
                  <c:v>11.05</c:v>
                </c:pt>
                <c:pt idx="3">
                  <c:v>7.07</c:v>
                </c:pt>
                <c:pt idx="4">
                  <c:v>7.07</c:v>
                </c:pt>
                <c:pt idx="5">
                  <c:v>7.07</c:v>
                </c:pt>
                <c:pt idx="6">
                  <c:v>6.67</c:v>
                </c:pt>
              </c:numCache>
            </c:numRef>
          </c:yVal>
        </c:ser>
        <c:ser>
          <c:idx val="1"/>
          <c:order val="1"/>
          <c:tx>
            <c:v>Practical results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chemeClr val="accent3">
                  <a:lumMod val="40000"/>
                  <a:lumOff val="60000"/>
                </a:schemeClr>
              </a:solidFill>
            </c:spPr>
          </c:marker>
          <c:errBars>
            <c:errDir val="x"/>
            <c:errBarType val="both"/>
            <c:errValType val="fixedVal"/>
            <c:val val="1.0000000000000015E-3"/>
          </c:errBars>
          <c:errBars>
            <c:errDir val="y"/>
            <c:errBarType val="both"/>
            <c:errValType val="fixedVal"/>
            <c:val val="0.4"/>
          </c:errBars>
          <c:xVal>
            <c:numRef>
              <c:f>Лист2!$B$2:$B$8</c:f>
              <c:numCache>
                <c:formatCode>General</c:formatCode>
                <c:ptCount val="7"/>
                <c:pt idx="0">
                  <c:v>0.2100000000000001</c:v>
                </c:pt>
                <c:pt idx="1">
                  <c:v>0.10500000000000002</c:v>
                </c:pt>
                <c:pt idx="2">
                  <c:v>0.15000000000000011</c:v>
                </c:pt>
                <c:pt idx="3">
                  <c:v>6.9999999999999993E-2</c:v>
                </c:pt>
                <c:pt idx="4">
                  <c:v>0.10000000000000003</c:v>
                </c:pt>
                <c:pt idx="5">
                  <c:v>7.5000000000000011E-2</c:v>
                </c:pt>
                <c:pt idx="6">
                  <c:v>5.2500000000000012E-2</c:v>
                </c:pt>
              </c:numCache>
            </c:numRef>
          </c:xVal>
          <c:yVal>
            <c:numRef>
              <c:f>Лист2!$U$2:$U$8</c:f>
              <c:numCache>
                <c:formatCode>General</c:formatCode>
                <c:ptCount val="7"/>
                <c:pt idx="0">
                  <c:v>4.0999999999999996</c:v>
                </c:pt>
                <c:pt idx="1">
                  <c:v>6.1</c:v>
                </c:pt>
                <c:pt idx="2">
                  <c:v>7.2</c:v>
                </c:pt>
                <c:pt idx="3">
                  <c:v>5.8</c:v>
                </c:pt>
                <c:pt idx="4">
                  <c:v>6</c:v>
                </c:pt>
                <c:pt idx="5">
                  <c:v>5.7</c:v>
                </c:pt>
                <c:pt idx="6">
                  <c:v>3.4</c:v>
                </c:pt>
              </c:numCache>
            </c:numRef>
          </c:yVal>
        </c:ser>
        <c:axId val="76739328"/>
        <c:axId val="76741248"/>
      </c:scatterChart>
      <c:valAx>
        <c:axId val="767393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length</a:t>
                </a:r>
                <a:r>
                  <a:rPr lang="en-US" baseline="0"/>
                  <a:t> of smaller side, d m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68191202772603399"/>
              <c:y val="0.89538906439090327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6741248"/>
        <c:crosses val="autoZero"/>
        <c:crossBetween val="midCat"/>
      </c:valAx>
      <c:valAx>
        <c:axId val="767412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Descent time, t, s</a:t>
                </a:r>
              </a:p>
            </c:rich>
          </c:tx>
          <c:layout>
            <c:manualLayout>
              <c:xMode val="edge"/>
              <c:yMode val="edge"/>
              <c:x val="1.6029150927293373E-2"/>
              <c:y val="3.4065098150156375E-2"/>
            </c:manualLayout>
          </c:layout>
        </c:title>
        <c:numFmt formatCode="General" sourceLinked="1"/>
        <c:tickLblPos val="nextTo"/>
        <c:crossAx val="767393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322392830019717"/>
          <c:y val="0.39188457730208998"/>
          <c:w val="0.16632850205694127"/>
          <c:h val="0.2761110849167806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v>theoretical results</c:v>
          </c:tx>
          <c:spPr>
            <a:ln w="28575">
              <a:noFill/>
            </a:ln>
          </c:spPr>
          <c:errBars>
            <c:errDir val="x"/>
            <c:errBarType val="both"/>
            <c:errValType val="fixedVal"/>
            <c:val val="0"/>
          </c:errBars>
          <c:errBars>
            <c:errDir val="y"/>
            <c:errBarType val="both"/>
            <c:errValType val="percentage"/>
            <c:val val="5"/>
          </c:errBars>
          <c:xVal>
            <c:numRef>
              <c:f>Лист2!$B$2:$B$8</c:f>
              <c:numCache>
                <c:formatCode>General</c:formatCode>
                <c:ptCount val="7"/>
                <c:pt idx="0">
                  <c:v>0.21000000000000021</c:v>
                </c:pt>
                <c:pt idx="1">
                  <c:v>0.10500000000000002</c:v>
                </c:pt>
                <c:pt idx="2">
                  <c:v>0.15000000000000024</c:v>
                </c:pt>
                <c:pt idx="3">
                  <c:v>6.9999999999999993E-2</c:v>
                </c:pt>
                <c:pt idx="4">
                  <c:v>0.10000000000000003</c:v>
                </c:pt>
                <c:pt idx="5">
                  <c:v>7.5000000000000011E-2</c:v>
                </c:pt>
                <c:pt idx="6">
                  <c:v>5.2500000000000012E-2</c:v>
                </c:pt>
              </c:numCache>
            </c:numRef>
          </c:xVal>
          <c:yVal>
            <c:numRef>
              <c:f>Лист2!$T$2:$T$8</c:f>
              <c:numCache>
                <c:formatCode>General</c:formatCode>
                <c:ptCount val="7"/>
                <c:pt idx="0">
                  <c:v>7.07</c:v>
                </c:pt>
                <c:pt idx="1">
                  <c:v>7.37</c:v>
                </c:pt>
                <c:pt idx="2">
                  <c:v>11.05</c:v>
                </c:pt>
                <c:pt idx="3">
                  <c:v>7.07</c:v>
                </c:pt>
                <c:pt idx="4">
                  <c:v>7.07</c:v>
                </c:pt>
                <c:pt idx="5">
                  <c:v>7.07</c:v>
                </c:pt>
                <c:pt idx="6">
                  <c:v>6.67</c:v>
                </c:pt>
              </c:numCache>
            </c:numRef>
          </c:yVal>
        </c:ser>
        <c:ser>
          <c:idx val="1"/>
          <c:order val="1"/>
          <c:tx>
            <c:v>bottom line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chemeClr val="accent3">
                  <a:lumMod val="40000"/>
                  <a:lumOff val="60000"/>
                </a:schemeClr>
              </a:solidFill>
            </c:spPr>
          </c:marker>
          <c:errBars>
            <c:errDir val="x"/>
            <c:errBarType val="both"/>
            <c:errValType val="percentage"/>
            <c:val val="2"/>
          </c:errBars>
          <c:errBars>
            <c:errDir val="y"/>
            <c:errBarType val="both"/>
            <c:errValType val="percentage"/>
            <c:val val="5"/>
          </c:errBars>
          <c:xVal>
            <c:numRef>
              <c:f>Лист2!$B$2:$B$8</c:f>
              <c:numCache>
                <c:formatCode>General</c:formatCode>
                <c:ptCount val="7"/>
                <c:pt idx="0">
                  <c:v>0.21000000000000021</c:v>
                </c:pt>
                <c:pt idx="1">
                  <c:v>0.10500000000000002</c:v>
                </c:pt>
                <c:pt idx="2">
                  <c:v>0.15000000000000024</c:v>
                </c:pt>
                <c:pt idx="3">
                  <c:v>6.9999999999999993E-2</c:v>
                </c:pt>
                <c:pt idx="4">
                  <c:v>0.10000000000000003</c:v>
                </c:pt>
                <c:pt idx="5">
                  <c:v>7.5000000000000011E-2</c:v>
                </c:pt>
                <c:pt idx="6">
                  <c:v>5.2500000000000012E-2</c:v>
                </c:pt>
              </c:numCache>
            </c:numRef>
          </c:xVal>
          <c:yVal>
            <c:numRef>
              <c:f>Лист2!$U$2:$U$8</c:f>
              <c:numCache>
                <c:formatCode>General</c:formatCode>
                <c:ptCount val="7"/>
                <c:pt idx="0">
                  <c:v>4.0999999999999996</c:v>
                </c:pt>
                <c:pt idx="1">
                  <c:v>6.1</c:v>
                </c:pt>
                <c:pt idx="2">
                  <c:v>7.2</c:v>
                </c:pt>
                <c:pt idx="3">
                  <c:v>5.8</c:v>
                </c:pt>
                <c:pt idx="4">
                  <c:v>6</c:v>
                </c:pt>
                <c:pt idx="5">
                  <c:v>5.7</c:v>
                </c:pt>
                <c:pt idx="6">
                  <c:v>3.4</c:v>
                </c:pt>
              </c:numCache>
            </c:numRef>
          </c:yVal>
        </c:ser>
        <c:axId val="76073216"/>
        <c:axId val="76075392"/>
      </c:scatterChart>
      <c:valAx>
        <c:axId val="76073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length</a:t>
                </a:r>
                <a:r>
                  <a:rPr lang="en-US" baseline="0"/>
                  <a:t> of smaller side, d m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.68191199625094889"/>
              <c:y val="0.89538906439090327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6075392"/>
        <c:crosses val="autoZero"/>
        <c:crossBetween val="midCat"/>
      </c:valAx>
      <c:valAx>
        <c:axId val="760753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Descent time, t, s</a:t>
                </a:r>
              </a:p>
            </c:rich>
          </c:tx>
          <c:layout>
            <c:manualLayout>
              <c:xMode val="edge"/>
              <c:yMode val="edge"/>
              <c:x val="1.6029104635669332E-2"/>
              <c:y val="3.4065098150156375E-2"/>
            </c:manualLayout>
          </c:layout>
        </c:title>
        <c:numFmt formatCode="General" sourceLinked="1"/>
        <c:tickLblPos val="nextTo"/>
        <c:crossAx val="760732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9855524333945815"/>
          <c:y val="0.39188457730209153"/>
          <c:w val="0.20001252466253402"/>
          <c:h val="0.2761110849167806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gap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504DDA-ED8C-4387-939B-80C546689626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C354AC9-958A-4E29-B7A3-42C46D0DBAA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2400" dirty="0" smtClean="0"/>
            <a:t>Methods of problem’s solution</a:t>
          </a:r>
          <a:endParaRPr lang="ru-RU" sz="2400" dirty="0"/>
        </a:p>
      </dgm:t>
    </dgm:pt>
    <dgm:pt modelId="{0FDF6075-7F7E-4713-BF05-4A10A61A82DD}" type="parTrans" cxnId="{344384EC-9BB0-4894-B647-0F8768E092F7}">
      <dgm:prSet/>
      <dgm:spPr/>
      <dgm:t>
        <a:bodyPr/>
        <a:lstStyle/>
        <a:p>
          <a:endParaRPr lang="ru-RU"/>
        </a:p>
      </dgm:t>
    </dgm:pt>
    <dgm:pt modelId="{C4531279-620A-4F96-8C6F-8D30D77CC629}" type="sibTrans" cxnId="{344384EC-9BB0-4894-B647-0F8768E092F7}">
      <dgm:prSet/>
      <dgm:spPr/>
      <dgm:t>
        <a:bodyPr/>
        <a:lstStyle/>
        <a:p>
          <a:endParaRPr lang="ru-RU"/>
        </a:p>
      </dgm:t>
    </dgm:pt>
    <dgm:pt modelId="{EE74C677-9F32-43D9-8B44-5A2E678626BB}">
      <dgm:prSet phldrT="[Текст]"/>
      <dgm:spPr>
        <a:solidFill>
          <a:srgbClr val="92D050"/>
        </a:solidFill>
        <a:ln w="0" cap="flat">
          <a:noFill/>
        </a:ln>
      </dgm:spPr>
      <dgm:t>
        <a:bodyPr/>
        <a:lstStyle/>
        <a:p>
          <a:r>
            <a:rPr lang="en-US" dirty="0" smtClean="0"/>
            <a:t>decline of velocity’s  vertical component</a:t>
          </a:r>
          <a:endParaRPr lang="ru-RU" dirty="0"/>
        </a:p>
      </dgm:t>
    </dgm:pt>
    <dgm:pt modelId="{413F0859-C079-45A5-90F0-BE898BCACE22}" type="parTrans" cxnId="{D1D7F1E8-711D-4BC4-846C-EA2D432A81DD}">
      <dgm:prSet/>
      <dgm:spPr/>
      <dgm:t>
        <a:bodyPr/>
        <a:lstStyle/>
        <a:p>
          <a:endParaRPr lang="ru-RU"/>
        </a:p>
      </dgm:t>
    </dgm:pt>
    <dgm:pt modelId="{D81524E7-13ED-4B7C-9FEA-BCB85BE3672C}" type="sibTrans" cxnId="{D1D7F1E8-711D-4BC4-846C-EA2D432A81DD}">
      <dgm:prSet/>
      <dgm:spPr/>
      <dgm:t>
        <a:bodyPr/>
        <a:lstStyle/>
        <a:p>
          <a:endParaRPr lang="ru-RU"/>
        </a:p>
      </dgm:t>
    </dgm:pt>
    <dgm:pt modelId="{C41E86BB-E343-46DA-B083-1E8B078906BF}" type="pres">
      <dgm:prSet presAssocID="{86504DDA-ED8C-4387-939B-80C5466896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F68D39F-1ED3-4566-AFA3-7A671183F370}" type="pres">
      <dgm:prSet presAssocID="{EC354AC9-958A-4E29-B7A3-42C46D0DBAA1}" presName="hierRoot1" presStyleCnt="0">
        <dgm:presLayoutVars>
          <dgm:hierBranch val="init"/>
        </dgm:presLayoutVars>
      </dgm:prSet>
      <dgm:spPr/>
    </dgm:pt>
    <dgm:pt modelId="{05EA89EE-4867-4CFA-AD7A-BA0971AA1F98}" type="pres">
      <dgm:prSet presAssocID="{EC354AC9-958A-4E29-B7A3-42C46D0DBAA1}" presName="rootComposite1" presStyleCnt="0"/>
      <dgm:spPr/>
    </dgm:pt>
    <dgm:pt modelId="{F434A9B6-05F3-472D-ABEF-E460310853A2}" type="pres">
      <dgm:prSet presAssocID="{EC354AC9-958A-4E29-B7A3-42C46D0DBAA1}" presName="rootText1" presStyleLbl="node0" presStyleIdx="0" presStyleCnt="1" custScaleX="170412" custLinFactNeighborX="-4333" custLinFactNeighborY="-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11244C-D348-483C-B2A2-6218644D438A}" type="pres">
      <dgm:prSet presAssocID="{EC354AC9-958A-4E29-B7A3-42C46D0DBAA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E33AE89-7975-4659-BA85-07B9607E19BD}" type="pres">
      <dgm:prSet presAssocID="{EC354AC9-958A-4E29-B7A3-42C46D0DBAA1}" presName="hierChild2" presStyleCnt="0"/>
      <dgm:spPr/>
    </dgm:pt>
    <dgm:pt modelId="{7CABEB6A-9718-4572-BEBC-248635DE8845}" type="pres">
      <dgm:prSet presAssocID="{413F0859-C079-45A5-90F0-BE898BCACE22}" presName="Name37" presStyleLbl="parChTrans1D2" presStyleIdx="0" presStyleCnt="1"/>
      <dgm:spPr/>
      <dgm:t>
        <a:bodyPr/>
        <a:lstStyle/>
        <a:p>
          <a:endParaRPr lang="ru-RU"/>
        </a:p>
      </dgm:t>
    </dgm:pt>
    <dgm:pt modelId="{E6F59B6E-F357-43B5-8F92-DF8CD9133607}" type="pres">
      <dgm:prSet presAssocID="{EE74C677-9F32-43D9-8B44-5A2E678626BB}" presName="hierRoot2" presStyleCnt="0">
        <dgm:presLayoutVars>
          <dgm:hierBranch val="init"/>
        </dgm:presLayoutVars>
      </dgm:prSet>
      <dgm:spPr/>
    </dgm:pt>
    <dgm:pt modelId="{3F7E40E3-6EC2-467F-9AB6-E87622B63DDC}" type="pres">
      <dgm:prSet presAssocID="{EE74C677-9F32-43D9-8B44-5A2E678626BB}" presName="rootComposite" presStyleCnt="0"/>
      <dgm:spPr/>
    </dgm:pt>
    <dgm:pt modelId="{5C69450E-371D-4353-9451-CDE65C4CDF12}" type="pres">
      <dgm:prSet presAssocID="{EE74C677-9F32-43D9-8B44-5A2E678626BB}" presName="rootText" presStyleLbl="node2" presStyleIdx="0" presStyleCnt="1" custScaleX="86729" custLinFactNeighborX="-58552" custLinFactNeighborY="-14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3F6A9B-4420-4E7E-9413-DFB62C78CE79}" type="pres">
      <dgm:prSet presAssocID="{EE74C677-9F32-43D9-8B44-5A2E678626BB}" presName="rootConnector" presStyleLbl="node2" presStyleIdx="0" presStyleCnt="1"/>
      <dgm:spPr/>
      <dgm:t>
        <a:bodyPr/>
        <a:lstStyle/>
        <a:p>
          <a:endParaRPr lang="ru-RU"/>
        </a:p>
      </dgm:t>
    </dgm:pt>
    <dgm:pt modelId="{35B5C149-6329-4DA4-B9A9-1464119D8E81}" type="pres">
      <dgm:prSet presAssocID="{EE74C677-9F32-43D9-8B44-5A2E678626BB}" presName="hierChild4" presStyleCnt="0"/>
      <dgm:spPr/>
    </dgm:pt>
    <dgm:pt modelId="{48FDAB26-F982-4DCE-870D-661D52740DFE}" type="pres">
      <dgm:prSet presAssocID="{EE74C677-9F32-43D9-8B44-5A2E678626BB}" presName="hierChild5" presStyleCnt="0"/>
      <dgm:spPr/>
    </dgm:pt>
    <dgm:pt modelId="{75F00766-D7A1-4EBA-9DA9-2A18E710A010}" type="pres">
      <dgm:prSet presAssocID="{EC354AC9-958A-4E29-B7A3-42C46D0DBAA1}" presName="hierChild3" presStyleCnt="0"/>
      <dgm:spPr/>
    </dgm:pt>
  </dgm:ptLst>
  <dgm:cxnLst>
    <dgm:cxn modelId="{D1D7F1E8-711D-4BC4-846C-EA2D432A81DD}" srcId="{EC354AC9-958A-4E29-B7A3-42C46D0DBAA1}" destId="{EE74C677-9F32-43D9-8B44-5A2E678626BB}" srcOrd="0" destOrd="0" parTransId="{413F0859-C079-45A5-90F0-BE898BCACE22}" sibTransId="{D81524E7-13ED-4B7C-9FEA-BCB85BE3672C}"/>
    <dgm:cxn modelId="{EF443E2B-105E-484F-A046-D264CA621460}" type="presOf" srcId="{EE74C677-9F32-43D9-8B44-5A2E678626BB}" destId="{953F6A9B-4420-4E7E-9413-DFB62C78CE79}" srcOrd="1" destOrd="0" presId="urn:microsoft.com/office/officeart/2005/8/layout/orgChart1"/>
    <dgm:cxn modelId="{7764D64F-70BA-47D6-A6F6-C81584BF940C}" type="presOf" srcId="{EC354AC9-958A-4E29-B7A3-42C46D0DBAA1}" destId="{0411244C-D348-483C-B2A2-6218644D438A}" srcOrd="1" destOrd="0" presId="urn:microsoft.com/office/officeart/2005/8/layout/orgChart1"/>
    <dgm:cxn modelId="{4882179E-48C4-4616-B7AB-5F6D2EDAF582}" type="presOf" srcId="{EE74C677-9F32-43D9-8B44-5A2E678626BB}" destId="{5C69450E-371D-4353-9451-CDE65C4CDF12}" srcOrd="0" destOrd="0" presId="urn:microsoft.com/office/officeart/2005/8/layout/orgChart1"/>
    <dgm:cxn modelId="{645198AB-7752-43DC-BDA8-B0CD2D950319}" type="presOf" srcId="{413F0859-C079-45A5-90F0-BE898BCACE22}" destId="{7CABEB6A-9718-4572-BEBC-248635DE8845}" srcOrd="0" destOrd="0" presId="urn:microsoft.com/office/officeart/2005/8/layout/orgChart1"/>
    <dgm:cxn modelId="{1BAE16C9-6357-4F35-A6BD-AC5A1EE26FF9}" type="presOf" srcId="{86504DDA-ED8C-4387-939B-80C546689626}" destId="{C41E86BB-E343-46DA-B083-1E8B078906BF}" srcOrd="0" destOrd="0" presId="urn:microsoft.com/office/officeart/2005/8/layout/orgChart1"/>
    <dgm:cxn modelId="{344384EC-9BB0-4894-B647-0F8768E092F7}" srcId="{86504DDA-ED8C-4387-939B-80C546689626}" destId="{EC354AC9-958A-4E29-B7A3-42C46D0DBAA1}" srcOrd="0" destOrd="0" parTransId="{0FDF6075-7F7E-4713-BF05-4A10A61A82DD}" sibTransId="{C4531279-620A-4F96-8C6F-8D30D77CC629}"/>
    <dgm:cxn modelId="{D91A901D-16AD-4583-875D-134B5C089F39}" type="presOf" srcId="{EC354AC9-958A-4E29-B7A3-42C46D0DBAA1}" destId="{F434A9B6-05F3-472D-ABEF-E460310853A2}" srcOrd="0" destOrd="0" presId="urn:microsoft.com/office/officeart/2005/8/layout/orgChart1"/>
    <dgm:cxn modelId="{0C6F3488-9626-4116-B34E-0527EA358B24}" type="presParOf" srcId="{C41E86BB-E343-46DA-B083-1E8B078906BF}" destId="{8F68D39F-1ED3-4566-AFA3-7A671183F370}" srcOrd="0" destOrd="0" presId="urn:microsoft.com/office/officeart/2005/8/layout/orgChart1"/>
    <dgm:cxn modelId="{1B44736D-2E3B-4F2F-91B4-5A61CF9A218E}" type="presParOf" srcId="{8F68D39F-1ED3-4566-AFA3-7A671183F370}" destId="{05EA89EE-4867-4CFA-AD7A-BA0971AA1F98}" srcOrd="0" destOrd="0" presId="urn:microsoft.com/office/officeart/2005/8/layout/orgChart1"/>
    <dgm:cxn modelId="{0798D2D0-6233-403A-A670-877FCF481751}" type="presParOf" srcId="{05EA89EE-4867-4CFA-AD7A-BA0971AA1F98}" destId="{F434A9B6-05F3-472D-ABEF-E460310853A2}" srcOrd="0" destOrd="0" presId="urn:microsoft.com/office/officeart/2005/8/layout/orgChart1"/>
    <dgm:cxn modelId="{4474A15E-D083-429D-9630-CB37CF190071}" type="presParOf" srcId="{05EA89EE-4867-4CFA-AD7A-BA0971AA1F98}" destId="{0411244C-D348-483C-B2A2-6218644D438A}" srcOrd="1" destOrd="0" presId="urn:microsoft.com/office/officeart/2005/8/layout/orgChart1"/>
    <dgm:cxn modelId="{A589419F-536A-4479-854E-840E2FB6BBF5}" type="presParOf" srcId="{8F68D39F-1ED3-4566-AFA3-7A671183F370}" destId="{EE33AE89-7975-4659-BA85-07B9607E19BD}" srcOrd="1" destOrd="0" presId="urn:microsoft.com/office/officeart/2005/8/layout/orgChart1"/>
    <dgm:cxn modelId="{EA46A5A9-2A59-417E-876B-23B84181A682}" type="presParOf" srcId="{EE33AE89-7975-4659-BA85-07B9607E19BD}" destId="{7CABEB6A-9718-4572-BEBC-248635DE8845}" srcOrd="0" destOrd="0" presId="urn:microsoft.com/office/officeart/2005/8/layout/orgChart1"/>
    <dgm:cxn modelId="{654F0C1F-DC9C-483C-9B3F-8A66F7A6C7FC}" type="presParOf" srcId="{EE33AE89-7975-4659-BA85-07B9607E19BD}" destId="{E6F59B6E-F357-43B5-8F92-DF8CD9133607}" srcOrd="1" destOrd="0" presId="urn:microsoft.com/office/officeart/2005/8/layout/orgChart1"/>
    <dgm:cxn modelId="{9BF9B832-B39C-4359-8EF0-4339CF78E2FE}" type="presParOf" srcId="{E6F59B6E-F357-43B5-8F92-DF8CD9133607}" destId="{3F7E40E3-6EC2-467F-9AB6-E87622B63DDC}" srcOrd="0" destOrd="0" presId="urn:microsoft.com/office/officeart/2005/8/layout/orgChart1"/>
    <dgm:cxn modelId="{D06B5E13-5110-497F-AC6B-10C9172B8A03}" type="presParOf" srcId="{3F7E40E3-6EC2-467F-9AB6-E87622B63DDC}" destId="{5C69450E-371D-4353-9451-CDE65C4CDF12}" srcOrd="0" destOrd="0" presId="urn:microsoft.com/office/officeart/2005/8/layout/orgChart1"/>
    <dgm:cxn modelId="{CE648DBE-BAD2-4272-9B03-89E91E31659C}" type="presParOf" srcId="{3F7E40E3-6EC2-467F-9AB6-E87622B63DDC}" destId="{953F6A9B-4420-4E7E-9413-DFB62C78CE79}" srcOrd="1" destOrd="0" presId="urn:microsoft.com/office/officeart/2005/8/layout/orgChart1"/>
    <dgm:cxn modelId="{C5C9D486-D1AF-436D-8A33-A539D07A3723}" type="presParOf" srcId="{E6F59B6E-F357-43B5-8F92-DF8CD9133607}" destId="{35B5C149-6329-4DA4-B9A9-1464119D8E81}" srcOrd="1" destOrd="0" presId="urn:microsoft.com/office/officeart/2005/8/layout/orgChart1"/>
    <dgm:cxn modelId="{07B5AE26-BAC1-4B4D-BBA6-20A54158D833}" type="presParOf" srcId="{E6F59B6E-F357-43B5-8F92-DF8CD9133607}" destId="{48FDAB26-F982-4DCE-870D-661D52740DFE}" srcOrd="2" destOrd="0" presId="urn:microsoft.com/office/officeart/2005/8/layout/orgChart1"/>
    <dgm:cxn modelId="{3485DDF7-AE8E-4723-8A52-C6BDBBB01478}" type="presParOf" srcId="{8F68D39F-1ED3-4566-AFA3-7A671183F370}" destId="{75F00766-D7A1-4EBA-9DA9-2A18E710A0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504DDA-ED8C-4387-939B-80C546689626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C354AC9-958A-4E29-B7A3-42C46D0DBAA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2400" dirty="0" smtClean="0"/>
            <a:t>Methods of problem’s solution</a:t>
          </a:r>
          <a:endParaRPr lang="ru-RU" sz="2400" dirty="0"/>
        </a:p>
      </dgm:t>
    </dgm:pt>
    <dgm:pt modelId="{0FDF6075-7F7E-4713-BF05-4A10A61A82DD}" type="parTrans" cxnId="{344384EC-9BB0-4894-B647-0F8768E092F7}">
      <dgm:prSet/>
      <dgm:spPr/>
      <dgm:t>
        <a:bodyPr/>
        <a:lstStyle/>
        <a:p>
          <a:endParaRPr lang="ru-RU"/>
        </a:p>
      </dgm:t>
    </dgm:pt>
    <dgm:pt modelId="{C4531279-620A-4F96-8C6F-8D30D77CC629}" type="sibTrans" cxnId="{344384EC-9BB0-4894-B647-0F8768E092F7}">
      <dgm:prSet/>
      <dgm:spPr/>
      <dgm:t>
        <a:bodyPr/>
        <a:lstStyle/>
        <a:p>
          <a:endParaRPr lang="ru-RU"/>
        </a:p>
      </dgm:t>
    </dgm:pt>
    <dgm:pt modelId="{EE74C677-9F32-43D9-8B44-5A2E678626BB}">
      <dgm:prSet phldrT="[Текст]"/>
      <dgm:spPr>
        <a:solidFill>
          <a:srgbClr val="92D050"/>
        </a:solidFill>
        <a:ln w="0" cap="flat">
          <a:noFill/>
        </a:ln>
      </dgm:spPr>
      <dgm:t>
        <a:bodyPr/>
        <a:lstStyle/>
        <a:p>
          <a:r>
            <a:rPr lang="en-US" dirty="0" smtClean="0"/>
            <a:t>decline of velocity’s  vertical component</a:t>
          </a:r>
          <a:endParaRPr lang="ru-RU" dirty="0"/>
        </a:p>
      </dgm:t>
    </dgm:pt>
    <dgm:pt modelId="{413F0859-C079-45A5-90F0-BE898BCACE22}" type="parTrans" cxnId="{D1D7F1E8-711D-4BC4-846C-EA2D432A81DD}">
      <dgm:prSet/>
      <dgm:spPr/>
      <dgm:t>
        <a:bodyPr/>
        <a:lstStyle/>
        <a:p>
          <a:endParaRPr lang="ru-RU"/>
        </a:p>
      </dgm:t>
    </dgm:pt>
    <dgm:pt modelId="{D81524E7-13ED-4B7C-9FEA-BCB85BE3672C}" type="sibTrans" cxnId="{D1D7F1E8-711D-4BC4-846C-EA2D432A81DD}">
      <dgm:prSet/>
      <dgm:spPr/>
      <dgm:t>
        <a:bodyPr/>
        <a:lstStyle/>
        <a:p>
          <a:endParaRPr lang="ru-RU"/>
        </a:p>
      </dgm:t>
    </dgm:pt>
    <dgm:pt modelId="{7412DFD5-5A3B-4F65-B0BD-2042DD8DB8F6}">
      <dgm:prSet phldrT="[Текст]"/>
      <dgm:spPr>
        <a:solidFill>
          <a:srgbClr val="92D050"/>
        </a:solidFill>
      </dgm:spPr>
      <dgm:t>
        <a:bodyPr/>
        <a:lstStyle/>
        <a:p>
          <a:r>
            <a:rPr lang="en-US" b="0" i="0" dirty="0" smtClean="0"/>
            <a:t>Rotation around </a:t>
          </a:r>
        </a:p>
        <a:p>
          <a:r>
            <a:rPr lang="en-US" b="0" i="0" dirty="0" smtClean="0"/>
            <a:t>an axis</a:t>
          </a:r>
          <a:endParaRPr lang="ru-RU" dirty="0"/>
        </a:p>
      </dgm:t>
    </dgm:pt>
    <dgm:pt modelId="{F73C366D-B3B8-46E7-B56C-61FDF7CB5EEA}" type="parTrans" cxnId="{A9F31AED-837F-4E4F-8558-80F9EA89E64E}">
      <dgm:prSet/>
      <dgm:spPr/>
      <dgm:t>
        <a:bodyPr/>
        <a:lstStyle/>
        <a:p>
          <a:endParaRPr lang="ru-RU"/>
        </a:p>
      </dgm:t>
    </dgm:pt>
    <dgm:pt modelId="{065BE841-5820-4ECB-8721-82AB5CD31F13}" type="sibTrans" cxnId="{A9F31AED-837F-4E4F-8558-80F9EA89E64E}">
      <dgm:prSet/>
      <dgm:spPr/>
      <dgm:t>
        <a:bodyPr/>
        <a:lstStyle/>
        <a:p>
          <a:endParaRPr lang="ru-RU"/>
        </a:p>
      </dgm:t>
    </dgm:pt>
    <dgm:pt modelId="{C41E86BB-E343-46DA-B083-1E8B078906BF}" type="pres">
      <dgm:prSet presAssocID="{86504DDA-ED8C-4387-939B-80C5466896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F68D39F-1ED3-4566-AFA3-7A671183F370}" type="pres">
      <dgm:prSet presAssocID="{EC354AC9-958A-4E29-B7A3-42C46D0DBAA1}" presName="hierRoot1" presStyleCnt="0">
        <dgm:presLayoutVars>
          <dgm:hierBranch val="init"/>
        </dgm:presLayoutVars>
      </dgm:prSet>
      <dgm:spPr/>
    </dgm:pt>
    <dgm:pt modelId="{05EA89EE-4867-4CFA-AD7A-BA0971AA1F98}" type="pres">
      <dgm:prSet presAssocID="{EC354AC9-958A-4E29-B7A3-42C46D0DBAA1}" presName="rootComposite1" presStyleCnt="0"/>
      <dgm:spPr/>
    </dgm:pt>
    <dgm:pt modelId="{F434A9B6-05F3-472D-ABEF-E460310853A2}" type="pres">
      <dgm:prSet presAssocID="{EC354AC9-958A-4E29-B7A3-42C46D0DBAA1}" presName="rootText1" presStyleLbl="node0" presStyleIdx="0" presStyleCnt="1" custScaleX="170412" custLinFactNeighborX="-4333" custLinFactNeighborY="-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11244C-D348-483C-B2A2-6218644D438A}" type="pres">
      <dgm:prSet presAssocID="{EC354AC9-958A-4E29-B7A3-42C46D0DBAA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E33AE89-7975-4659-BA85-07B9607E19BD}" type="pres">
      <dgm:prSet presAssocID="{EC354AC9-958A-4E29-B7A3-42C46D0DBAA1}" presName="hierChild2" presStyleCnt="0"/>
      <dgm:spPr/>
    </dgm:pt>
    <dgm:pt modelId="{7CABEB6A-9718-4572-BEBC-248635DE8845}" type="pres">
      <dgm:prSet presAssocID="{413F0859-C079-45A5-90F0-BE898BCACE22}" presName="Name37" presStyleLbl="parChTrans1D2" presStyleIdx="0" presStyleCnt="2"/>
      <dgm:spPr/>
      <dgm:t>
        <a:bodyPr/>
        <a:lstStyle/>
        <a:p>
          <a:endParaRPr lang="ru-RU"/>
        </a:p>
      </dgm:t>
    </dgm:pt>
    <dgm:pt modelId="{E6F59B6E-F357-43B5-8F92-DF8CD9133607}" type="pres">
      <dgm:prSet presAssocID="{EE74C677-9F32-43D9-8B44-5A2E678626BB}" presName="hierRoot2" presStyleCnt="0">
        <dgm:presLayoutVars>
          <dgm:hierBranch val="init"/>
        </dgm:presLayoutVars>
      </dgm:prSet>
      <dgm:spPr/>
    </dgm:pt>
    <dgm:pt modelId="{3F7E40E3-6EC2-467F-9AB6-E87622B63DDC}" type="pres">
      <dgm:prSet presAssocID="{EE74C677-9F32-43D9-8B44-5A2E678626BB}" presName="rootComposite" presStyleCnt="0"/>
      <dgm:spPr/>
    </dgm:pt>
    <dgm:pt modelId="{5C69450E-371D-4353-9451-CDE65C4CDF12}" type="pres">
      <dgm:prSet presAssocID="{EE74C677-9F32-43D9-8B44-5A2E678626BB}" presName="rootText" presStyleLbl="node2" presStyleIdx="0" presStyleCnt="2" custScaleX="867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3F6A9B-4420-4E7E-9413-DFB62C78CE79}" type="pres">
      <dgm:prSet presAssocID="{EE74C677-9F32-43D9-8B44-5A2E678626BB}" presName="rootConnector" presStyleLbl="node2" presStyleIdx="0" presStyleCnt="2"/>
      <dgm:spPr/>
      <dgm:t>
        <a:bodyPr/>
        <a:lstStyle/>
        <a:p>
          <a:endParaRPr lang="ru-RU"/>
        </a:p>
      </dgm:t>
    </dgm:pt>
    <dgm:pt modelId="{35B5C149-6329-4DA4-B9A9-1464119D8E81}" type="pres">
      <dgm:prSet presAssocID="{EE74C677-9F32-43D9-8B44-5A2E678626BB}" presName="hierChild4" presStyleCnt="0"/>
      <dgm:spPr/>
    </dgm:pt>
    <dgm:pt modelId="{48FDAB26-F982-4DCE-870D-661D52740DFE}" type="pres">
      <dgm:prSet presAssocID="{EE74C677-9F32-43D9-8B44-5A2E678626BB}" presName="hierChild5" presStyleCnt="0"/>
      <dgm:spPr/>
    </dgm:pt>
    <dgm:pt modelId="{0161BA1E-AF4A-4292-97B7-266A91F38296}" type="pres">
      <dgm:prSet presAssocID="{F73C366D-B3B8-46E7-B56C-61FDF7CB5EE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ACF7EFE8-9959-4A08-ADED-F754E315BD3A}" type="pres">
      <dgm:prSet presAssocID="{7412DFD5-5A3B-4F65-B0BD-2042DD8DB8F6}" presName="hierRoot2" presStyleCnt="0">
        <dgm:presLayoutVars>
          <dgm:hierBranch val="init"/>
        </dgm:presLayoutVars>
      </dgm:prSet>
      <dgm:spPr/>
    </dgm:pt>
    <dgm:pt modelId="{FBC8A3D3-2D87-49F2-9CE1-89F6A21E65E7}" type="pres">
      <dgm:prSet presAssocID="{7412DFD5-5A3B-4F65-B0BD-2042DD8DB8F6}" presName="rootComposite" presStyleCnt="0"/>
      <dgm:spPr/>
    </dgm:pt>
    <dgm:pt modelId="{C648D9B9-4886-4E3A-B703-CA2F12B5D08D}" type="pres">
      <dgm:prSet presAssocID="{7412DFD5-5A3B-4F65-B0BD-2042DD8DB8F6}" presName="rootText" presStyleLbl="node2" presStyleIdx="1" presStyleCnt="2" custScaleY="101708" custLinFactNeighborX="1390" custLinFactNeighborY="-2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A981A6-5A49-4382-AB05-A0A051D505E3}" type="pres">
      <dgm:prSet presAssocID="{7412DFD5-5A3B-4F65-B0BD-2042DD8DB8F6}" presName="rootConnector" presStyleLbl="node2" presStyleIdx="1" presStyleCnt="2"/>
      <dgm:spPr/>
      <dgm:t>
        <a:bodyPr/>
        <a:lstStyle/>
        <a:p>
          <a:endParaRPr lang="ru-RU"/>
        </a:p>
      </dgm:t>
    </dgm:pt>
    <dgm:pt modelId="{B7C66130-E04F-4A26-95FD-608FC4470DC1}" type="pres">
      <dgm:prSet presAssocID="{7412DFD5-5A3B-4F65-B0BD-2042DD8DB8F6}" presName="hierChild4" presStyleCnt="0"/>
      <dgm:spPr/>
    </dgm:pt>
    <dgm:pt modelId="{1E78A99F-A068-45D3-92E7-A9E66936D4B8}" type="pres">
      <dgm:prSet presAssocID="{7412DFD5-5A3B-4F65-B0BD-2042DD8DB8F6}" presName="hierChild5" presStyleCnt="0"/>
      <dgm:spPr/>
    </dgm:pt>
    <dgm:pt modelId="{75F00766-D7A1-4EBA-9DA9-2A18E710A010}" type="pres">
      <dgm:prSet presAssocID="{EC354AC9-958A-4E29-B7A3-42C46D0DBAA1}" presName="hierChild3" presStyleCnt="0"/>
      <dgm:spPr/>
    </dgm:pt>
  </dgm:ptLst>
  <dgm:cxnLst>
    <dgm:cxn modelId="{B0E7E1A8-A22B-4F60-9336-3A00B1BB1DDC}" type="presOf" srcId="{413F0859-C079-45A5-90F0-BE898BCACE22}" destId="{7CABEB6A-9718-4572-BEBC-248635DE8845}" srcOrd="0" destOrd="0" presId="urn:microsoft.com/office/officeart/2005/8/layout/orgChart1"/>
    <dgm:cxn modelId="{30521280-FF57-43CC-8471-FDDB6B765AD4}" type="presOf" srcId="{86504DDA-ED8C-4387-939B-80C546689626}" destId="{C41E86BB-E343-46DA-B083-1E8B078906BF}" srcOrd="0" destOrd="0" presId="urn:microsoft.com/office/officeart/2005/8/layout/orgChart1"/>
    <dgm:cxn modelId="{1837C4F4-1A48-4A16-ACCB-CA972B73C45E}" type="presOf" srcId="{EC354AC9-958A-4E29-B7A3-42C46D0DBAA1}" destId="{0411244C-D348-483C-B2A2-6218644D438A}" srcOrd="1" destOrd="0" presId="urn:microsoft.com/office/officeart/2005/8/layout/orgChart1"/>
    <dgm:cxn modelId="{B36CE5AE-1BE6-42AC-A403-BB3402E73CF3}" type="presOf" srcId="{EE74C677-9F32-43D9-8B44-5A2E678626BB}" destId="{5C69450E-371D-4353-9451-CDE65C4CDF12}" srcOrd="0" destOrd="0" presId="urn:microsoft.com/office/officeart/2005/8/layout/orgChart1"/>
    <dgm:cxn modelId="{D1D7F1E8-711D-4BC4-846C-EA2D432A81DD}" srcId="{EC354AC9-958A-4E29-B7A3-42C46D0DBAA1}" destId="{EE74C677-9F32-43D9-8B44-5A2E678626BB}" srcOrd="0" destOrd="0" parTransId="{413F0859-C079-45A5-90F0-BE898BCACE22}" sibTransId="{D81524E7-13ED-4B7C-9FEA-BCB85BE3672C}"/>
    <dgm:cxn modelId="{7B68B1C3-335A-49B9-B2A2-E57BA1C251FA}" type="presOf" srcId="{EE74C677-9F32-43D9-8B44-5A2E678626BB}" destId="{953F6A9B-4420-4E7E-9413-DFB62C78CE79}" srcOrd="1" destOrd="0" presId="urn:microsoft.com/office/officeart/2005/8/layout/orgChart1"/>
    <dgm:cxn modelId="{344384EC-9BB0-4894-B647-0F8768E092F7}" srcId="{86504DDA-ED8C-4387-939B-80C546689626}" destId="{EC354AC9-958A-4E29-B7A3-42C46D0DBAA1}" srcOrd="0" destOrd="0" parTransId="{0FDF6075-7F7E-4713-BF05-4A10A61A82DD}" sibTransId="{C4531279-620A-4F96-8C6F-8D30D77CC629}"/>
    <dgm:cxn modelId="{A5E43349-0B37-4BAA-8ED1-6B869585D223}" type="presOf" srcId="{F73C366D-B3B8-46E7-B56C-61FDF7CB5EEA}" destId="{0161BA1E-AF4A-4292-97B7-266A91F38296}" srcOrd="0" destOrd="0" presId="urn:microsoft.com/office/officeart/2005/8/layout/orgChart1"/>
    <dgm:cxn modelId="{A9F31AED-837F-4E4F-8558-80F9EA89E64E}" srcId="{EC354AC9-958A-4E29-B7A3-42C46D0DBAA1}" destId="{7412DFD5-5A3B-4F65-B0BD-2042DD8DB8F6}" srcOrd="1" destOrd="0" parTransId="{F73C366D-B3B8-46E7-B56C-61FDF7CB5EEA}" sibTransId="{065BE841-5820-4ECB-8721-82AB5CD31F13}"/>
    <dgm:cxn modelId="{3CDE3EC8-F289-490E-A0F7-4B9A91FEFEA6}" type="presOf" srcId="{7412DFD5-5A3B-4F65-B0BD-2042DD8DB8F6}" destId="{34A981A6-5A49-4382-AB05-A0A051D505E3}" srcOrd="1" destOrd="0" presId="urn:microsoft.com/office/officeart/2005/8/layout/orgChart1"/>
    <dgm:cxn modelId="{690DDBEE-92D4-4319-B02C-524EC2777651}" type="presOf" srcId="{EC354AC9-958A-4E29-B7A3-42C46D0DBAA1}" destId="{F434A9B6-05F3-472D-ABEF-E460310853A2}" srcOrd="0" destOrd="0" presId="urn:microsoft.com/office/officeart/2005/8/layout/orgChart1"/>
    <dgm:cxn modelId="{00FE9621-7023-4477-B1F5-E21C1F69DAAE}" type="presOf" srcId="{7412DFD5-5A3B-4F65-B0BD-2042DD8DB8F6}" destId="{C648D9B9-4886-4E3A-B703-CA2F12B5D08D}" srcOrd="0" destOrd="0" presId="urn:microsoft.com/office/officeart/2005/8/layout/orgChart1"/>
    <dgm:cxn modelId="{7B07B6C8-F903-4F7A-A8D4-BA05D8DCB7ED}" type="presParOf" srcId="{C41E86BB-E343-46DA-B083-1E8B078906BF}" destId="{8F68D39F-1ED3-4566-AFA3-7A671183F370}" srcOrd="0" destOrd="0" presId="urn:microsoft.com/office/officeart/2005/8/layout/orgChart1"/>
    <dgm:cxn modelId="{22768ED5-FA2C-4B21-889D-C8EFD5A24EA4}" type="presParOf" srcId="{8F68D39F-1ED3-4566-AFA3-7A671183F370}" destId="{05EA89EE-4867-4CFA-AD7A-BA0971AA1F98}" srcOrd="0" destOrd="0" presId="urn:microsoft.com/office/officeart/2005/8/layout/orgChart1"/>
    <dgm:cxn modelId="{762BB504-5242-4D6A-8933-3BD6E460C117}" type="presParOf" srcId="{05EA89EE-4867-4CFA-AD7A-BA0971AA1F98}" destId="{F434A9B6-05F3-472D-ABEF-E460310853A2}" srcOrd="0" destOrd="0" presId="urn:microsoft.com/office/officeart/2005/8/layout/orgChart1"/>
    <dgm:cxn modelId="{E7D24EA9-157F-4436-8EB2-AA4D68C38945}" type="presParOf" srcId="{05EA89EE-4867-4CFA-AD7A-BA0971AA1F98}" destId="{0411244C-D348-483C-B2A2-6218644D438A}" srcOrd="1" destOrd="0" presId="urn:microsoft.com/office/officeart/2005/8/layout/orgChart1"/>
    <dgm:cxn modelId="{134C9286-0E74-4F81-AC75-2C8CED4DBD79}" type="presParOf" srcId="{8F68D39F-1ED3-4566-AFA3-7A671183F370}" destId="{EE33AE89-7975-4659-BA85-07B9607E19BD}" srcOrd="1" destOrd="0" presId="urn:microsoft.com/office/officeart/2005/8/layout/orgChart1"/>
    <dgm:cxn modelId="{BCDC6753-E6DA-40E1-8E31-B342E55D22A3}" type="presParOf" srcId="{EE33AE89-7975-4659-BA85-07B9607E19BD}" destId="{7CABEB6A-9718-4572-BEBC-248635DE8845}" srcOrd="0" destOrd="0" presId="urn:microsoft.com/office/officeart/2005/8/layout/orgChart1"/>
    <dgm:cxn modelId="{1142F783-0E61-4989-B161-B667A06361A5}" type="presParOf" srcId="{EE33AE89-7975-4659-BA85-07B9607E19BD}" destId="{E6F59B6E-F357-43B5-8F92-DF8CD9133607}" srcOrd="1" destOrd="0" presId="urn:microsoft.com/office/officeart/2005/8/layout/orgChart1"/>
    <dgm:cxn modelId="{8C54F54E-0D10-4C6D-9E5D-0E4B07DB8BF4}" type="presParOf" srcId="{E6F59B6E-F357-43B5-8F92-DF8CD9133607}" destId="{3F7E40E3-6EC2-467F-9AB6-E87622B63DDC}" srcOrd="0" destOrd="0" presId="urn:microsoft.com/office/officeart/2005/8/layout/orgChart1"/>
    <dgm:cxn modelId="{6C73CACB-B6A0-42DE-BBF7-0CE3D505AD80}" type="presParOf" srcId="{3F7E40E3-6EC2-467F-9AB6-E87622B63DDC}" destId="{5C69450E-371D-4353-9451-CDE65C4CDF12}" srcOrd="0" destOrd="0" presId="urn:microsoft.com/office/officeart/2005/8/layout/orgChart1"/>
    <dgm:cxn modelId="{1F6C4F11-CD85-4917-93FB-2755FA419503}" type="presParOf" srcId="{3F7E40E3-6EC2-467F-9AB6-E87622B63DDC}" destId="{953F6A9B-4420-4E7E-9413-DFB62C78CE79}" srcOrd="1" destOrd="0" presId="urn:microsoft.com/office/officeart/2005/8/layout/orgChart1"/>
    <dgm:cxn modelId="{7D35D844-7CAD-455D-A567-669ACDAC5D1C}" type="presParOf" srcId="{E6F59B6E-F357-43B5-8F92-DF8CD9133607}" destId="{35B5C149-6329-4DA4-B9A9-1464119D8E81}" srcOrd="1" destOrd="0" presId="urn:microsoft.com/office/officeart/2005/8/layout/orgChart1"/>
    <dgm:cxn modelId="{587D2DD2-6316-44DE-B021-3BBAF406BBD3}" type="presParOf" srcId="{E6F59B6E-F357-43B5-8F92-DF8CD9133607}" destId="{48FDAB26-F982-4DCE-870D-661D52740DFE}" srcOrd="2" destOrd="0" presId="urn:microsoft.com/office/officeart/2005/8/layout/orgChart1"/>
    <dgm:cxn modelId="{1D022A3F-3E38-45A1-8540-4745F672E7A2}" type="presParOf" srcId="{EE33AE89-7975-4659-BA85-07B9607E19BD}" destId="{0161BA1E-AF4A-4292-97B7-266A91F38296}" srcOrd="2" destOrd="0" presId="urn:microsoft.com/office/officeart/2005/8/layout/orgChart1"/>
    <dgm:cxn modelId="{258F72F5-FB56-404E-B35A-C72DF58A909A}" type="presParOf" srcId="{EE33AE89-7975-4659-BA85-07B9607E19BD}" destId="{ACF7EFE8-9959-4A08-ADED-F754E315BD3A}" srcOrd="3" destOrd="0" presId="urn:microsoft.com/office/officeart/2005/8/layout/orgChart1"/>
    <dgm:cxn modelId="{35B47CF8-5BD4-4723-80B6-321A741AF5ED}" type="presParOf" srcId="{ACF7EFE8-9959-4A08-ADED-F754E315BD3A}" destId="{FBC8A3D3-2D87-49F2-9CE1-89F6A21E65E7}" srcOrd="0" destOrd="0" presId="urn:microsoft.com/office/officeart/2005/8/layout/orgChart1"/>
    <dgm:cxn modelId="{0573DB28-CC54-4267-BF4B-CFC07DDABBFA}" type="presParOf" srcId="{FBC8A3D3-2D87-49F2-9CE1-89F6A21E65E7}" destId="{C648D9B9-4886-4E3A-B703-CA2F12B5D08D}" srcOrd="0" destOrd="0" presId="urn:microsoft.com/office/officeart/2005/8/layout/orgChart1"/>
    <dgm:cxn modelId="{C2E389FC-CEDB-4133-8FB1-78A4EDC338D2}" type="presParOf" srcId="{FBC8A3D3-2D87-49F2-9CE1-89F6A21E65E7}" destId="{34A981A6-5A49-4382-AB05-A0A051D505E3}" srcOrd="1" destOrd="0" presId="urn:microsoft.com/office/officeart/2005/8/layout/orgChart1"/>
    <dgm:cxn modelId="{A694A759-DB1F-431E-A256-5E871DB7B529}" type="presParOf" srcId="{ACF7EFE8-9959-4A08-ADED-F754E315BD3A}" destId="{B7C66130-E04F-4A26-95FD-608FC4470DC1}" srcOrd="1" destOrd="0" presId="urn:microsoft.com/office/officeart/2005/8/layout/orgChart1"/>
    <dgm:cxn modelId="{10983980-6888-4F34-A9D5-F73E4CC1A37A}" type="presParOf" srcId="{ACF7EFE8-9959-4A08-ADED-F754E315BD3A}" destId="{1E78A99F-A068-45D3-92E7-A9E66936D4B8}" srcOrd="2" destOrd="0" presId="urn:microsoft.com/office/officeart/2005/8/layout/orgChart1"/>
    <dgm:cxn modelId="{08003562-533B-480A-B3DD-5F2ADD16307D}" type="presParOf" srcId="{8F68D39F-1ED3-4566-AFA3-7A671183F370}" destId="{75F00766-D7A1-4EBA-9DA9-2A18E710A0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504DDA-ED8C-4387-939B-80C546689626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C354AC9-958A-4E29-B7A3-42C46D0DBAA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en-US" sz="2400" dirty="0" smtClean="0"/>
            <a:t>Methods of problem’s solution</a:t>
          </a:r>
          <a:endParaRPr lang="ru-RU" sz="2400" dirty="0"/>
        </a:p>
      </dgm:t>
    </dgm:pt>
    <dgm:pt modelId="{0FDF6075-7F7E-4713-BF05-4A10A61A82DD}" type="parTrans" cxnId="{344384EC-9BB0-4894-B647-0F8768E092F7}">
      <dgm:prSet/>
      <dgm:spPr/>
      <dgm:t>
        <a:bodyPr/>
        <a:lstStyle/>
        <a:p>
          <a:endParaRPr lang="ru-RU"/>
        </a:p>
      </dgm:t>
    </dgm:pt>
    <dgm:pt modelId="{C4531279-620A-4F96-8C6F-8D30D77CC629}" type="sibTrans" cxnId="{344384EC-9BB0-4894-B647-0F8768E092F7}">
      <dgm:prSet/>
      <dgm:spPr/>
      <dgm:t>
        <a:bodyPr/>
        <a:lstStyle/>
        <a:p>
          <a:endParaRPr lang="ru-RU"/>
        </a:p>
      </dgm:t>
    </dgm:pt>
    <dgm:pt modelId="{EE74C677-9F32-43D9-8B44-5A2E678626BB}">
      <dgm:prSet phldrT="[Текст]"/>
      <dgm:spPr>
        <a:solidFill>
          <a:srgbClr val="92D050"/>
        </a:solidFill>
        <a:ln w="0" cap="flat">
          <a:noFill/>
        </a:ln>
      </dgm:spPr>
      <dgm:t>
        <a:bodyPr/>
        <a:lstStyle/>
        <a:p>
          <a:r>
            <a:rPr lang="en-US" dirty="0" smtClean="0"/>
            <a:t>decline of velocity’s  vertical component</a:t>
          </a:r>
          <a:endParaRPr lang="ru-RU" dirty="0"/>
        </a:p>
      </dgm:t>
    </dgm:pt>
    <dgm:pt modelId="{413F0859-C079-45A5-90F0-BE898BCACE22}" type="parTrans" cxnId="{D1D7F1E8-711D-4BC4-846C-EA2D432A81DD}">
      <dgm:prSet/>
      <dgm:spPr/>
      <dgm:t>
        <a:bodyPr/>
        <a:lstStyle/>
        <a:p>
          <a:endParaRPr lang="ru-RU"/>
        </a:p>
      </dgm:t>
    </dgm:pt>
    <dgm:pt modelId="{D81524E7-13ED-4B7C-9FEA-BCB85BE3672C}" type="sibTrans" cxnId="{D1D7F1E8-711D-4BC4-846C-EA2D432A81DD}">
      <dgm:prSet/>
      <dgm:spPr/>
      <dgm:t>
        <a:bodyPr/>
        <a:lstStyle/>
        <a:p>
          <a:endParaRPr lang="ru-RU"/>
        </a:p>
      </dgm:t>
    </dgm:pt>
    <dgm:pt modelId="{C41E86BB-E343-46DA-B083-1E8B078906BF}" type="pres">
      <dgm:prSet presAssocID="{86504DDA-ED8C-4387-939B-80C5466896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F68D39F-1ED3-4566-AFA3-7A671183F370}" type="pres">
      <dgm:prSet presAssocID="{EC354AC9-958A-4E29-B7A3-42C46D0DBAA1}" presName="hierRoot1" presStyleCnt="0">
        <dgm:presLayoutVars>
          <dgm:hierBranch val="init"/>
        </dgm:presLayoutVars>
      </dgm:prSet>
      <dgm:spPr/>
    </dgm:pt>
    <dgm:pt modelId="{05EA89EE-4867-4CFA-AD7A-BA0971AA1F98}" type="pres">
      <dgm:prSet presAssocID="{EC354AC9-958A-4E29-B7A3-42C46D0DBAA1}" presName="rootComposite1" presStyleCnt="0"/>
      <dgm:spPr/>
    </dgm:pt>
    <dgm:pt modelId="{F434A9B6-05F3-472D-ABEF-E460310853A2}" type="pres">
      <dgm:prSet presAssocID="{EC354AC9-958A-4E29-B7A3-42C46D0DBAA1}" presName="rootText1" presStyleLbl="node0" presStyleIdx="0" presStyleCnt="1" custScaleX="170412" custLinFactNeighborX="-4333" custLinFactNeighborY="-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11244C-D348-483C-B2A2-6218644D438A}" type="pres">
      <dgm:prSet presAssocID="{EC354AC9-958A-4E29-B7A3-42C46D0DBAA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E33AE89-7975-4659-BA85-07B9607E19BD}" type="pres">
      <dgm:prSet presAssocID="{EC354AC9-958A-4E29-B7A3-42C46D0DBAA1}" presName="hierChild2" presStyleCnt="0"/>
      <dgm:spPr/>
    </dgm:pt>
    <dgm:pt modelId="{7CABEB6A-9718-4572-BEBC-248635DE8845}" type="pres">
      <dgm:prSet presAssocID="{413F0859-C079-45A5-90F0-BE898BCACE22}" presName="Name37" presStyleLbl="parChTrans1D2" presStyleIdx="0" presStyleCnt="1"/>
      <dgm:spPr/>
      <dgm:t>
        <a:bodyPr/>
        <a:lstStyle/>
        <a:p>
          <a:endParaRPr lang="ru-RU"/>
        </a:p>
      </dgm:t>
    </dgm:pt>
    <dgm:pt modelId="{E6F59B6E-F357-43B5-8F92-DF8CD9133607}" type="pres">
      <dgm:prSet presAssocID="{EE74C677-9F32-43D9-8B44-5A2E678626BB}" presName="hierRoot2" presStyleCnt="0">
        <dgm:presLayoutVars>
          <dgm:hierBranch val="init"/>
        </dgm:presLayoutVars>
      </dgm:prSet>
      <dgm:spPr/>
    </dgm:pt>
    <dgm:pt modelId="{3F7E40E3-6EC2-467F-9AB6-E87622B63DDC}" type="pres">
      <dgm:prSet presAssocID="{EE74C677-9F32-43D9-8B44-5A2E678626BB}" presName="rootComposite" presStyleCnt="0"/>
      <dgm:spPr/>
    </dgm:pt>
    <dgm:pt modelId="{5C69450E-371D-4353-9451-CDE65C4CDF12}" type="pres">
      <dgm:prSet presAssocID="{EE74C677-9F32-43D9-8B44-5A2E678626BB}" presName="rootText" presStyleLbl="node2" presStyleIdx="0" presStyleCnt="1" custScaleX="86729" custLinFactNeighborX="-59959" custLinFactNeighborY="-8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3F6A9B-4420-4E7E-9413-DFB62C78CE79}" type="pres">
      <dgm:prSet presAssocID="{EE74C677-9F32-43D9-8B44-5A2E678626BB}" presName="rootConnector" presStyleLbl="node2" presStyleIdx="0" presStyleCnt="1"/>
      <dgm:spPr/>
      <dgm:t>
        <a:bodyPr/>
        <a:lstStyle/>
        <a:p>
          <a:endParaRPr lang="ru-RU"/>
        </a:p>
      </dgm:t>
    </dgm:pt>
    <dgm:pt modelId="{35B5C149-6329-4DA4-B9A9-1464119D8E81}" type="pres">
      <dgm:prSet presAssocID="{EE74C677-9F32-43D9-8B44-5A2E678626BB}" presName="hierChild4" presStyleCnt="0"/>
      <dgm:spPr/>
    </dgm:pt>
    <dgm:pt modelId="{48FDAB26-F982-4DCE-870D-661D52740DFE}" type="pres">
      <dgm:prSet presAssocID="{EE74C677-9F32-43D9-8B44-5A2E678626BB}" presName="hierChild5" presStyleCnt="0"/>
      <dgm:spPr/>
    </dgm:pt>
    <dgm:pt modelId="{75F00766-D7A1-4EBA-9DA9-2A18E710A010}" type="pres">
      <dgm:prSet presAssocID="{EC354AC9-958A-4E29-B7A3-42C46D0DBAA1}" presName="hierChild3" presStyleCnt="0"/>
      <dgm:spPr/>
    </dgm:pt>
  </dgm:ptLst>
  <dgm:cxnLst>
    <dgm:cxn modelId="{D1D7F1E8-711D-4BC4-846C-EA2D432A81DD}" srcId="{EC354AC9-958A-4E29-B7A3-42C46D0DBAA1}" destId="{EE74C677-9F32-43D9-8B44-5A2E678626BB}" srcOrd="0" destOrd="0" parTransId="{413F0859-C079-45A5-90F0-BE898BCACE22}" sibTransId="{D81524E7-13ED-4B7C-9FEA-BCB85BE3672C}"/>
    <dgm:cxn modelId="{49989C0B-08AD-4FCF-96E0-82B433AF7710}" type="presOf" srcId="{413F0859-C079-45A5-90F0-BE898BCACE22}" destId="{7CABEB6A-9718-4572-BEBC-248635DE8845}" srcOrd="0" destOrd="0" presId="urn:microsoft.com/office/officeart/2005/8/layout/orgChart1"/>
    <dgm:cxn modelId="{8AFCC4EB-ADD8-4043-A146-AD472D1DB041}" type="presOf" srcId="{EE74C677-9F32-43D9-8B44-5A2E678626BB}" destId="{953F6A9B-4420-4E7E-9413-DFB62C78CE79}" srcOrd="1" destOrd="0" presId="urn:microsoft.com/office/officeart/2005/8/layout/orgChart1"/>
    <dgm:cxn modelId="{325DE131-96BB-479E-B291-0632F44A718A}" type="presOf" srcId="{EE74C677-9F32-43D9-8B44-5A2E678626BB}" destId="{5C69450E-371D-4353-9451-CDE65C4CDF12}" srcOrd="0" destOrd="0" presId="urn:microsoft.com/office/officeart/2005/8/layout/orgChart1"/>
    <dgm:cxn modelId="{C3F964D5-EC97-4263-A950-7663D9D45548}" type="presOf" srcId="{EC354AC9-958A-4E29-B7A3-42C46D0DBAA1}" destId="{F434A9B6-05F3-472D-ABEF-E460310853A2}" srcOrd="0" destOrd="0" presId="urn:microsoft.com/office/officeart/2005/8/layout/orgChart1"/>
    <dgm:cxn modelId="{344384EC-9BB0-4894-B647-0F8768E092F7}" srcId="{86504DDA-ED8C-4387-939B-80C546689626}" destId="{EC354AC9-958A-4E29-B7A3-42C46D0DBAA1}" srcOrd="0" destOrd="0" parTransId="{0FDF6075-7F7E-4713-BF05-4A10A61A82DD}" sibTransId="{C4531279-620A-4F96-8C6F-8D30D77CC629}"/>
    <dgm:cxn modelId="{FFBE859B-BDB6-44FD-9E6E-91C459693C5F}" type="presOf" srcId="{EC354AC9-958A-4E29-B7A3-42C46D0DBAA1}" destId="{0411244C-D348-483C-B2A2-6218644D438A}" srcOrd="1" destOrd="0" presId="urn:microsoft.com/office/officeart/2005/8/layout/orgChart1"/>
    <dgm:cxn modelId="{5306C7BA-54EB-4D51-B021-C87B5724EBE5}" type="presOf" srcId="{86504DDA-ED8C-4387-939B-80C546689626}" destId="{C41E86BB-E343-46DA-B083-1E8B078906BF}" srcOrd="0" destOrd="0" presId="urn:microsoft.com/office/officeart/2005/8/layout/orgChart1"/>
    <dgm:cxn modelId="{4E809690-AB52-4C96-854E-F0C3F044445D}" type="presParOf" srcId="{C41E86BB-E343-46DA-B083-1E8B078906BF}" destId="{8F68D39F-1ED3-4566-AFA3-7A671183F370}" srcOrd="0" destOrd="0" presId="urn:microsoft.com/office/officeart/2005/8/layout/orgChart1"/>
    <dgm:cxn modelId="{B618BF4D-40A2-4EF8-BCC5-D442808A89B4}" type="presParOf" srcId="{8F68D39F-1ED3-4566-AFA3-7A671183F370}" destId="{05EA89EE-4867-4CFA-AD7A-BA0971AA1F98}" srcOrd="0" destOrd="0" presId="urn:microsoft.com/office/officeart/2005/8/layout/orgChart1"/>
    <dgm:cxn modelId="{FC0641AE-C5C3-4A90-ADE3-A2790A780EAC}" type="presParOf" srcId="{05EA89EE-4867-4CFA-AD7A-BA0971AA1F98}" destId="{F434A9B6-05F3-472D-ABEF-E460310853A2}" srcOrd="0" destOrd="0" presId="urn:microsoft.com/office/officeart/2005/8/layout/orgChart1"/>
    <dgm:cxn modelId="{7AF919AA-813F-4738-B02B-515FF80A9429}" type="presParOf" srcId="{05EA89EE-4867-4CFA-AD7A-BA0971AA1F98}" destId="{0411244C-D348-483C-B2A2-6218644D438A}" srcOrd="1" destOrd="0" presId="urn:microsoft.com/office/officeart/2005/8/layout/orgChart1"/>
    <dgm:cxn modelId="{B0A3AB4A-F8CE-444B-9902-A16FB9B5C4F4}" type="presParOf" srcId="{8F68D39F-1ED3-4566-AFA3-7A671183F370}" destId="{EE33AE89-7975-4659-BA85-07B9607E19BD}" srcOrd="1" destOrd="0" presId="urn:microsoft.com/office/officeart/2005/8/layout/orgChart1"/>
    <dgm:cxn modelId="{28A67DEC-D37C-4A49-86CB-BCB1E6ED4699}" type="presParOf" srcId="{EE33AE89-7975-4659-BA85-07B9607E19BD}" destId="{7CABEB6A-9718-4572-BEBC-248635DE8845}" srcOrd="0" destOrd="0" presId="urn:microsoft.com/office/officeart/2005/8/layout/orgChart1"/>
    <dgm:cxn modelId="{AC014164-0515-45DB-813A-366707D89B07}" type="presParOf" srcId="{EE33AE89-7975-4659-BA85-07B9607E19BD}" destId="{E6F59B6E-F357-43B5-8F92-DF8CD9133607}" srcOrd="1" destOrd="0" presId="urn:microsoft.com/office/officeart/2005/8/layout/orgChart1"/>
    <dgm:cxn modelId="{1DD1CA14-FCA3-4E6D-92FE-71047DEF9DFE}" type="presParOf" srcId="{E6F59B6E-F357-43B5-8F92-DF8CD9133607}" destId="{3F7E40E3-6EC2-467F-9AB6-E87622B63DDC}" srcOrd="0" destOrd="0" presId="urn:microsoft.com/office/officeart/2005/8/layout/orgChart1"/>
    <dgm:cxn modelId="{88F13CFC-78C9-4EFC-94CB-352004019CAB}" type="presParOf" srcId="{3F7E40E3-6EC2-467F-9AB6-E87622B63DDC}" destId="{5C69450E-371D-4353-9451-CDE65C4CDF12}" srcOrd="0" destOrd="0" presId="urn:microsoft.com/office/officeart/2005/8/layout/orgChart1"/>
    <dgm:cxn modelId="{25AC3D66-6231-498E-A775-07EFFBB97794}" type="presParOf" srcId="{3F7E40E3-6EC2-467F-9AB6-E87622B63DDC}" destId="{953F6A9B-4420-4E7E-9413-DFB62C78CE79}" srcOrd="1" destOrd="0" presId="urn:microsoft.com/office/officeart/2005/8/layout/orgChart1"/>
    <dgm:cxn modelId="{E933014B-DF72-49B4-8283-B799D8775860}" type="presParOf" srcId="{E6F59B6E-F357-43B5-8F92-DF8CD9133607}" destId="{35B5C149-6329-4DA4-B9A9-1464119D8E81}" srcOrd="1" destOrd="0" presId="urn:microsoft.com/office/officeart/2005/8/layout/orgChart1"/>
    <dgm:cxn modelId="{C8FDC3AD-5C7E-446F-BF36-04A766B4E5C5}" type="presParOf" srcId="{E6F59B6E-F357-43B5-8F92-DF8CD9133607}" destId="{48FDAB26-F982-4DCE-870D-661D52740DFE}" srcOrd="2" destOrd="0" presId="urn:microsoft.com/office/officeart/2005/8/layout/orgChart1"/>
    <dgm:cxn modelId="{D5F7411B-CC9A-4854-A6A1-96983A4F5D7F}" type="presParOf" srcId="{8F68D39F-1ED3-4566-AFA3-7A671183F370}" destId="{75F00766-D7A1-4EBA-9DA9-2A18E710A0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ABEB6A-9718-4572-BEBC-248635DE8845}">
      <dsp:nvSpPr>
        <dsp:cNvPr id="0" name=""/>
        <dsp:cNvSpPr/>
      </dsp:nvSpPr>
      <dsp:spPr>
        <a:xfrm>
          <a:off x="1810186" y="1016510"/>
          <a:ext cx="1102130" cy="412249"/>
        </a:xfrm>
        <a:custGeom>
          <a:avLst/>
          <a:gdLst/>
          <a:ahLst/>
          <a:cxnLst/>
          <a:rect l="0" t="0" r="0" b="0"/>
          <a:pathLst>
            <a:path>
              <a:moveTo>
                <a:pt x="1102130" y="0"/>
              </a:moveTo>
              <a:lnTo>
                <a:pt x="1102130" y="198812"/>
              </a:lnTo>
              <a:lnTo>
                <a:pt x="0" y="198812"/>
              </a:lnTo>
              <a:lnTo>
                <a:pt x="0" y="4122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4A9B6-05F3-472D-ABEF-E460310853A2}">
      <dsp:nvSpPr>
        <dsp:cNvPr id="0" name=""/>
        <dsp:cNvSpPr/>
      </dsp:nvSpPr>
      <dsp:spPr>
        <a:xfrm>
          <a:off x="1180301" y="141"/>
          <a:ext cx="3464031" cy="101636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Methods of problem’s solution</a:t>
          </a:r>
          <a:endParaRPr lang="ru-RU" sz="2400" kern="1200" dirty="0"/>
        </a:p>
      </dsp:txBody>
      <dsp:txXfrm>
        <a:off x="1180301" y="141"/>
        <a:ext cx="3464031" cy="1016369"/>
      </dsp:txXfrm>
    </dsp:sp>
    <dsp:sp modelId="{5C69450E-371D-4353-9451-CDE65C4CDF12}">
      <dsp:nvSpPr>
        <dsp:cNvPr id="0" name=""/>
        <dsp:cNvSpPr/>
      </dsp:nvSpPr>
      <dsp:spPr>
        <a:xfrm>
          <a:off x="928699" y="1428760"/>
          <a:ext cx="1762974" cy="1016369"/>
        </a:xfrm>
        <a:prstGeom prst="rect">
          <a:avLst/>
        </a:prstGeom>
        <a:solidFill>
          <a:srgbClr val="92D050"/>
        </a:solidFill>
        <a:ln w="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decline of velocity’s  vertical component</a:t>
          </a:r>
          <a:endParaRPr lang="ru-RU" sz="1800" kern="1200" dirty="0"/>
        </a:p>
      </dsp:txBody>
      <dsp:txXfrm>
        <a:off x="928699" y="1428760"/>
        <a:ext cx="1762974" cy="10163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61BA1E-AF4A-4292-97B7-266A91F38296}">
      <dsp:nvSpPr>
        <dsp:cNvPr id="0" name=""/>
        <dsp:cNvSpPr/>
      </dsp:nvSpPr>
      <dsp:spPr>
        <a:xfrm>
          <a:off x="2912952" y="1009434"/>
          <a:ext cx="1202528" cy="421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558"/>
              </a:lnTo>
              <a:lnTo>
                <a:pt x="1202528" y="209558"/>
              </a:lnTo>
              <a:lnTo>
                <a:pt x="1202528" y="42145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BEB6A-9718-4572-BEBC-248635DE8845}">
      <dsp:nvSpPr>
        <dsp:cNvPr id="0" name=""/>
        <dsp:cNvSpPr/>
      </dsp:nvSpPr>
      <dsp:spPr>
        <a:xfrm>
          <a:off x="1779452" y="1009434"/>
          <a:ext cx="1133499" cy="424161"/>
        </a:xfrm>
        <a:custGeom>
          <a:avLst/>
          <a:gdLst/>
          <a:ahLst/>
          <a:cxnLst/>
          <a:rect l="0" t="0" r="0" b="0"/>
          <a:pathLst>
            <a:path>
              <a:moveTo>
                <a:pt x="1133499" y="0"/>
              </a:moveTo>
              <a:lnTo>
                <a:pt x="1133499" y="212262"/>
              </a:lnTo>
              <a:lnTo>
                <a:pt x="0" y="212262"/>
              </a:lnTo>
              <a:lnTo>
                <a:pt x="0" y="42416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4A9B6-05F3-472D-ABEF-E460310853A2}">
      <dsp:nvSpPr>
        <dsp:cNvPr id="0" name=""/>
        <dsp:cNvSpPr/>
      </dsp:nvSpPr>
      <dsp:spPr>
        <a:xfrm>
          <a:off x="1193419" y="389"/>
          <a:ext cx="3439065" cy="1009044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Methods of problem’s solution</a:t>
          </a:r>
          <a:endParaRPr lang="ru-RU" sz="2400" kern="1200" dirty="0"/>
        </a:p>
      </dsp:txBody>
      <dsp:txXfrm>
        <a:off x="1193419" y="389"/>
        <a:ext cx="3439065" cy="1009044"/>
      </dsp:txXfrm>
    </dsp:sp>
    <dsp:sp modelId="{5C69450E-371D-4353-9451-CDE65C4CDF12}">
      <dsp:nvSpPr>
        <dsp:cNvPr id="0" name=""/>
        <dsp:cNvSpPr/>
      </dsp:nvSpPr>
      <dsp:spPr>
        <a:xfrm>
          <a:off x="904318" y="1433596"/>
          <a:ext cx="1750268" cy="1009044"/>
        </a:xfrm>
        <a:prstGeom prst="rect">
          <a:avLst/>
        </a:prstGeom>
        <a:solidFill>
          <a:srgbClr val="92D050"/>
        </a:solidFill>
        <a:ln w="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decline of velocity’s  vertical component</a:t>
          </a:r>
          <a:endParaRPr lang="ru-RU" sz="1800" kern="1200" dirty="0"/>
        </a:p>
      </dsp:txBody>
      <dsp:txXfrm>
        <a:off x="904318" y="1433596"/>
        <a:ext cx="1750268" cy="1009044"/>
      </dsp:txXfrm>
    </dsp:sp>
    <dsp:sp modelId="{C648D9B9-4886-4E3A-B703-CA2F12B5D08D}">
      <dsp:nvSpPr>
        <dsp:cNvPr id="0" name=""/>
        <dsp:cNvSpPr/>
      </dsp:nvSpPr>
      <dsp:spPr>
        <a:xfrm>
          <a:off x="3106436" y="1430891"/>
          <a:ext cx="2018088" cy="102627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Rotation around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an axis</a:t>
          </a:r>
          <a:endParaRPr lang="ru-RU" sz="1800" kern="1200" dirty="0"/>
        </a:p>
      </dsp:txBody>
      <dsp:txXfrm>
        <a:off x="3106436" y="1430891"/>
        <a:ext cx="2018088" cy="102627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ABEB6A-9718-4572-BEBC-248635DE8845}">
      <dsp:nvSpPr>
        <dsp:cNvPr id="0" name=""/>
        <dsp:cNvSpPr/>
      </dsp:nvSpPr>
      <dsp:spPr>
        <a:xfrm>
          <a:off x="1711288" y="1016713"/>
          <a:ext cx="1129658" cy="417828"/>
        </a:xfrm>
        <a:custGeom>
          <a:avLst/>
          <a:gdLst/>
          <a:ahLst/>
          <a:cxnLst/>
          <a:rect l="0" t="0" r="0" b="0"/>
          <a:pathLst>
            <a:path>
              <a:moveTo>
                <a:pt x="1129658" y="0"/>
              </a:moveTo>
              <a:lnTo>
                <a:pt x="1129658" y="204593"/>
              </a:lnTo>
              <a:lnTo>
                <a:pt x="0" y="204593"/>
              </a:lnTo>
              <a:lnTo>
                <a:pt x="0" y="41782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4A9B6-05F3-472D-ABEF-E460310853A2}">
      <dsp:nvSpPr>
        <dsp:cNvPr id="0" name=""/>
        <dsp:cNvSpPr/>
      </dsp:nvSpPr>
      <dsp:spPr>
        <a:xfrm>
          <a:off x="1110575" y="1308"/>
          <a:ext cx="3460742" cy="1015404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Methods of problem’s solution</a:t>
          </a:r>
          <a:endParaRPr lang="ru-RU" sz="2400" kern="1200" dirty="0"/>
        </a:p>
      </dsp:txBody>
      <dsp:txXfrm>
        <a:off x="1110575" y="1308"/>
        <a:ext cx="3460742" cy="1015404"/>
      </dsp:txXfrm>
    </dsp:sp>
    <dsp:sp modelId="{5C69450E-371D-4353-9451-CDE65C4CDF12}">
      <dsp:nvSpPr>
        <dsp:cNvPr id="0" name=""/>
        <dsp:cNvSpPr/>
      </dsp:nvSpPr>
      <dsp:spPr>
        <a:xfrm>
          <a:off x="830638" y="1434542"/>
          <a:ext cx="1761300" cy="1015404"/>
        </a:xfrm>
        <a:prstGeom prst="rect">
          <a:avLst/>
        </a:prstGeom>
        <a:solidFill>
          <a:srgbClr val="92D050"/>
        </a:solidFill>
        <a:ln w="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decline of velocity’s  vertical component</a:t>
          </a:r>
          <a:endParaRPr lang="ru-RU" sz="1800" kern="1200" dirty="0"/>
        </a:p>
      </dsp:txBody>
      <dsp:txXfrm>
        <a:off x="830638" y="1434542"/>
        <a:ext cx="1761300" cy="1015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2F588F-ADAC-4278-ADA0-E78A89C2F61C}" type="datetimeFigureOut">
              <a:rPr lang="ru-RU"/>
              <a:pPr>
                <a:defRPr/>
              </a:pPr>
              <a:t>05.08.2011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CDD7AC-331B-4896-872D-FD31CBE60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2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880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D2CFC-9A0A-4E6A-9DDE-A8B3323BD447}" type="datetimeFigureOut">
              <a:rPr lang="ru-RU"/>
              <a:pPr>
                <a:defRPr/>
              </a:pPr>
              <a:t>05.08.2011</a:t>
            </a:fld>
            <a:endParaRPr lang="ru-RU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4AD4D-5306-4090-8003-16A30856D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EEB44-7FC1-43A8-8751-1A8BA9180665}" type="datetimeFigureOut">
              <a:rPr lang="ru-RU"/>
              <a:pPr>
                <a:defRPr/>
              </a:pPr>
              <a:t>05.08.2011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54CDA-5BEF-4A16-B921-ACB283857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50DF3-689C-435B-99F4-C7068B2EC015}" type="datetimeFigureOut">
              <a:rPr lang="ru-RU"/>
              <a:pPr>
                <a:defRPr/>
              </a:pPr>
              <a:t>05.08.2011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3446E-4C0E-4709-8BFC-12655FC9B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DE2C1-3657-418A-A17F-7B7EDB51CD35}" type="datetimeFigureOut">
              <a:rPr lang="ru-RU"/>
              <a:pPr>
                <a:defRPr/>
              </a:pPr>
              <a:t>05.08.2011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32ADC-503C-455F-8B77-D51B9BAD0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70D90-8DCA-49E4-902F-F18821DACE24}" type="datetimeFigureOut">
              <a:rPr lang="ru-RU"/>
              <a:pPr>
                <a:defRPr/>
              </a:pPr>
              <a:t>05.08.2011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DBDEA-EA63-4C36-B442-63F5C41C6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0C0F6-7640-4340-9079-CA0BA3E4D14D}" type="datetimeFigureOut">
              <a:rPr lang="ru-RU"/>
              <a:pPr>
                <a:defRPr/>
              </a:pPr>
              <a:t>05.08.2011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99D53-A01A-4A7E-AA4B-615038FFE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3B285-A919-4F68-905E-86DA6B28B2BE}" type="datetimeFigureOut">
              <a:rPr lang="ru-RU"/>
              <a:pPr>
                <a:defRPr/>
              </a:pPr>
              <a:t>05.08.2011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D46C-FBA5-4334-AB38-E940E4012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E425A-013C-467B-A728-53246677B19B}" type="datetimeFigureOut">
              <a:rPr lang="ru-RU"/>
              <a:pPr>
                <a:defRPr/>
              </a:pPr>
              <a:t>05.08.2011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AFC31-CB51-4432-9C9B-82E288043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DE7BF-9837-4945-BB6F-E1D90E141696}" type="datetimeFigureOut">
              <a:rPr lang="ru-RU"/>
              <a:pPr>
                <a:defRPr/>
              </a:pPr>
              <a:t>05.08.2011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A884B-DF1D-4DB8-8DAD-5DD925E52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DAE2A-17A0-47C7-BBA2-2DA8B8E0AC16}" type="datetimeFigureOut">
              <a:rPr lang="ru-RU"/>
              <a:pPr>
                <a:defRPr/>
              </a:pPr>
              <a:t>05.08.2011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5C210-AACC-42B2-AD88-77F6D2028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AB50-92D0-4F57-805D-FFA5FDC72F14}" type="datetimeFigureOut">
              <a:rPr lang="ru-RU"/>
              <a:pPr>
                <a:defRPr/>
              </a:pPr>
              <a:t>05.08.2011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F66FF-AB9F-4A4D-881E-F6FECEA98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charset="0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A4F1168-8866-4ACD-98B4-261681219F66}" type="datetimeFigureOut">
              <a:rPr lang="ru-RU"/>
              <a:pPr>
                <a:defRPr/>
              </a:pPr>
              <a:t>05.08.2011</a:t>
            </a:fld>
            <a:endParaRPr lang="ru-R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48EC6135-EB23-42D3-9CFC-13B59497F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7049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87050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4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png"/><Relationship Id="rId5" Type="http://schemas.openxmlformats.org/officeDocument/2006/relationships/package" Target="../embeddings/_____Microsoft_Office_Excel1.xlsx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2.gif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NIk\&#1056;&#1072;&#1073;&#1086;&#1095;&#1080;&#1081;%20&#1089;&#1090;&#1086;&#1083;\Comp%201.avi" TargetMode="Externa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445856"/>
            <a:ext cx="6858048" cy="1357322"/>
          </a:xfrm>
          <a:solidFill>
            <a:schemeClr val="accent1"/>
          </a:solidFill>
          <a:effectLst>
            <a:glow rad="101600">
              <a:schemeClr val="accent1">
                <a:satMod val="175000"/>
                <a:alpha val="40000"/>
              </a:schemeClr>
            </a:glow>
            <a:softEdge rad="6350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ctr" eaLnBrk="1" hangingPunct="1"/>
            <a:r>
              <a:rPr lang="en-US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of Russia</a:t>
            </a:r>
            <a:endParaRPr lang="ru-RU" sz="7200" dirty="0" smtClean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2000232" y="3143248"/>
            <a:ext cx="4500594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Presented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by Nikita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Shanin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428596" y="4357694"/>
            <a:ext cx="7929618" cy="1643074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2000" i="1" kern="0" dirty="0" smtClean="0">
                <a:latin typeface="+mn-lt"/>
              </a:rPr>
              <a:t>Problem </a:t>
            </a:r>
            <a:r>
              <a:rPr lang="ru-RU" sz="2000" i="1" kern="0" dirty="0" smtClean="0">
                <a:latin typeface="+mn-lt"/>
              </a:rPr>
              <a:t>№15</a:t>
            </a:r>
            <a:r>
              <a:rPr lang="en-US" sz="2000" i="1" kern="0" dirty="0" smtClean="0">
                <a:latin typeface="+mn-lt"/>
              </a:rPr>
              <a:t> </a:t>
            </a:r>
            <a:r>
              <a:rPr lang="ru-RU" sz="2000" i="1" kern="0" dirty="0" smtClean="0">
                <a:latin typeface="+mn-lt"/>
              </a:rPr>
              <a:t>«</a:t>
            </a:r>
            <a:r>
              <a:rPr lang="en-US" sz="2000" i="1" kern="0" dirty="0" smtClean="0">
                <a:latin typeface="+mn-lt"/>
              </a:rPr>
              <a:t>Slow Descent</a:t>
            </a:r>
            <a:r>
              <a:rPr lang="ru-RU" sz="2000" i="1" kern="0" dirty="0" smtClean="0">
                <a:latin typeface="+mn-lt"/>
              </a:rPr>
              <a:t>»</a:t>
            </a:r>
            <a:r>
              <a:rPr lang="en-US" sz="2000" i="1" kern="0" dirty="0" smtClean="0">
                <a:latin typeface="+mn-lt"/>
              </a:rPr>
              <a:t>: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and make a device, using one sheet of A4 80 gram per m² paper that will take the longest possible time to fall to the ground through a vertical distance of 2.5m. A small amount of glue may be used. Investigate the influence of the relevant parameters.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model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 bwMode="auto">
          <a:xfrm rot="5400000">
            <a:off x="779156" y="5818641"/>
            <a:ext cx="107157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4" name="Прямая со стрелкой 13"/>
          <p:cNvCxnSpPr/>
          <p:nvPr/>
        </p:nvCxnSpPr>
        <p:spPr bwMode="auto">
          <a:xfrm>
            <a:off x="1012520" y="6125824"/>
            <a:ext cx="178595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Выгнутая вверх стрелка 14"/>
          <p:cNvSpPr/>
          <p:nvPr/>
        </p:nvSpPr>
        <p:spPr bwMode="auto">
          <a:xfrm rot="17379530" flipH="1">
            <a:off x="266040" y="2637198"/>
            <a:ext cx="1143008" cy="340004"/>
          </a:xfrm>
          <a:prstGeom prst="curvedDownArrow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Выгнутая вверх стрелка 15"/>
          <p:cNvSpPr/>
          <p:nvPr/>
        </p:nvSpPr>
        <p:spPr bwMode="auto">
          <a:xfrm rot="6922305" flipH="1">
            <a:off x="2473253" y="4429486"/>
            <a:ext cx="1322913" cy="340283"/>
          </a:xfrm>
          <a:prstGeom prst="curvedDownArrow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3425" y="6072206"/>
            <a:ext cx="2143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g</a:t>
            </a:r>
            <a:endParaRPr lang="ru-RU" dirty="0">
              <a:solidFill>
                <a:srgbClr val="00B0F0"/>
              </a:solidFill>
            </a:endParaRPr>
          </a:p>
        </p:txBody>
      </p:sp>
      <p:grpSp>
        <p:nvGrpSpPr>
          <p:cNvPr id="73" name="Группа 72"/>
          <p:cNvGrpSpPr/>
          <p:nvPr/>
        </p:nvGrpSpPr>
        <p:grpSpPr>
          <a:xfrm>
            <a:off x="1022303" y="2569006"/>
            <a:ext cx="1574296" cy="2571768"/>
            <a:chOff x="1022303" y="2569006"/>
            <a:chExt cx="1574296" cy="2571768"/>
          </a:xfrm>
        </p:grpSpPr>
        <p:cxnSp>
          <p:nvCxnSpPr>
            <p:cNvPr id="4" name="Прямая соединительная линия 3"/>
            <p:cNvCxnSpPr/>
            <p:nvPr/>
          </p:nvCxnSpPr>
          <p:spPr bwMode="auto">
            <a:xfrm rot="3357780">
              <a:off x="528329" y="3854890"/>
              <a:ext cx="2571768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" name="Прямая соединительная линия 4"/>
            <p:cNvCxnSpPr/>
            <p:nvPr/>
          </p:nvCxnSpPr>
          <p:spPr bwMode="auto">
            <a:xfrm rot="19557780">
              <a:off x="1022303" y="2642426"/>
              <a:ext cx="571504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Прямая соединительная линия 5"/>
            <p:cNvCxnSpPr/>
            <p:nvPr/>
          </p:nvCxnSpPr>
          <p:spPr bwMode="auto">
            <a:xfrm rot="19557780">
              <a:off x="2025095" y="5057829"/>
              <a:ext cx="571504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 rot="10800000" flipV="1">
              <a:off x="1171271" y="3354824"/>
              <a:ext cx="1357322" cy="92869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4" name="Прямая со стрелкой 23"/>
          <p:cNvCxnSpPr/>
          <p:nvPr/>
        </p:nvCxnSpPr>
        <p:spPr bwMode="auto">
          <a:xfrm flipV="1">
            <a:off x="456891" y="3283386"/>
            <a:ext cx="928694" cy="571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528461" y="2997634"/>
            <a:ext cx="8572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F</a:t>
            </a:r>
            <a:r>
              <a:rPr lang="en-US" sz="1400" baseline="-25000" dirty="0" err="1" smtClean="0">
                <a:solidFill>
                  <a:srgbClr val="00B0F0"/>
                </a:solidFill>
              </a:rPr>
              <a:t>drag</a:t>
            </a:r>
            <a:r>
              <a:rPr lang="en-US" sz="1400" baseline="-25000" dirty="0" smtClean="0">
                <a:solidFill>
                  <a:srgbClr val="00B0F0"/>
                </a:solidFill>
              </a:rPr>
              <a:t> </a:t>
            </a:r>
            <a:r>
              <a:rPr lang="en-US" sz="1400" baseline="-25000" dirty="0" err="1" smtClean="0">
                <a:solidFill>
                  <a:srgbClr val="00B0F0"/>
                </a:solidFill>
              </a:rPr>
              <a:t>rotat</a:t>
            </a:r>
            <a:endParaRPr lang="ru-RU" dirty="0">
              <a:solidFill>
                <a:srgbClr val="00B0F0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 bwMode="auto">
          <a:xfrm rot="10800000" flipV="1">
            <a:off x="2171403" y="3783452"/>
            <a:ext cx="857256" cy="571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242709" y="4212080"/>
            <a:ext cx="9286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F’</a:t>
            </a:r>
            <a:r>
              <a:rPr lang="en-US" sz="1400" baseline="-25000" dirty="0" err="1" smtClean="0">
                <a:solidFill>
                  <a:srgbClr val="00B0F0"/>
                </a:solidFill>
              </a:rPr>
              <a:t>drag</a:t>
            </a:r>
            <a:r>
              <a:rPr lang="en-US" sz="1400" baseline="-25000" dirty="0" smtClean="0">
                <a:solidFill>
                  <a:srgbClr val="00B0F0"/>
                </a:solidFill>
              </a:rPr>
              <a:t> </a:t>
            </a:r>
            <a:r>
              <a:rPr lang="en-US" sz="1400" baseline="-25000" dirty="0" err="1" smtClean="0">
                <a:solidFill>
                  <a:srgbClr val="00B0F0"/>
                </a:solidFill>
              </a:rPr>
              <a:t>rotat</a:t>
            </a:r>
            <a:endParaRPr lang="ru-RU" dirty="0">
              <a:solidFill>
                <a:srgbClr val="00B0F0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 bwMode="auto">
          <a:xfrm rot="5400000" flipH="1" flipV="1">
            <a:off x="1885651" y="5497964"/>
            <a:ext cx="85725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314279" y="5212212"/>
            <a:ext cx="10001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F</a:t>
            </a:r>
            <a:r>
              <a:rPr lang="en-US" sz="1400" baseline="-25000" dirty="0" err="1" smtClean="0">
                <a:solidFill>
                  <a:srgbClr val="00B0F0"/>
                </a:solidFill>
              </a:rPr>
              <a:t>drag</a:t>
            </a:r>
            <a:r>
              <a:rPr lang="en-US" sz="1400" baseline="-25000" dirty="0" smtClean="0">
                <a:solidFill>
                  <a:srgbClr val="00B0F0"/>
                </a:solidFill>
              </a:rPr>
              <a:t> trans</a:t>
            </a:r>
            <a:endParaRPr lang="ru-RU" dirty="0">
              <a:solidFill>
                <a:srgbClr val="00B0F0"/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 bwMode="auto">
          <a:xfrm>
            <a:off x="1580849" y="3024621"/>
            <a:ext cx="28575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Прямая со стрелкой 40"/>
          <p:cNvCxnSpPr/>
          <p:nvPr/>
        </p:nvCxnSpPr>
        <p:spPr bwMode="auto">
          <a:xfrm>
            <a:off x="1342722" y="4197792"/>
            <a:ext cx="28575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Прямая со стрелкой 42"/>
          <p:cNvCxnSpPr/>
          <p:nvPr/>
        </p:nvCxnSpPr>
        <p:spPr bwMode="auto">
          <a:xfrm>
            <a:off x="2385717" y="5259837"/>
            <a:ext cx="28575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4714876" y="1928802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 balance:</a:t>
            </a:r>
          </a:p>
          <a:p>
            <a:r>
              <a:rPr lang="en-US" dirty="0" err="1" smtClean="0"/>
              <a:t>E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</a:t>
            </a:r>
            <a:r>
              <a:rPr lang="en-US" dirty="0" smtClean="0"/>
              <a:t>= E</a:t>
            </a:r>
            <a:r>
              <a:rPr lang="en-US" baseline="-25000" dirty="0" smtClean="0"/>
              <a:t>k1 </a:t>
            </a:r>
            <a:r>
              <a:rPr lang="en-US" dirty="0" smtClean="0"/>
              <a:t>+ E</a:t>
            </a:r>
            <a:r>
              <a:rPr lang="en-US" baseline="-25000" dirty="0" smtClean="0"/>
              <a:t>k2 </a:t>
            </a:r>
            <a:r>
              <a:rPr lang="en-US" dirty="0" smtClean="0"/>
              <a:t>+ W</a:t>
            </a:r>
            <a:r>
              <a:rPr lang="en-US" baseline="-25000" dirty="0" smtClean="0"/>
              <a:t>drag1</a:t>
            </a:r>
            <a:r>
              <a:rPr lang="en-US" dirty="0" smtClean="0"/>
              <a:t> + W</a:t>
            </a:r>
            <a:r>
              <a:rPr lang="en-US" baseline="-25000" dirty="0" smtClean="0"/>
              <a:t>drag2</a:t>
            </a:r>
            <a:endParaRPr lang="ru-RU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4786314" y="3214686"/>
            <a:ext cx="35719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some transformations:</a:t>
            </a:r>
          </a:p>
          <a:p>
            <a:endParaRPr lang="ru-RU" baseline="-25000" dirty="0"/>
          </a:p>
        </p:txBody>
      </p:sp>
      <p:grpSp>
        <p:nvGrpSpPr>
          <p:cNvPr id="62" name="Группа 61"/>
          <p:cNvGrpSpPr/>
          <p:nvPr/>
        </p:nvGrpSpPr>
        <p:grpSpPr>
          <a:xfrm>
            <a:off x="4000496" y="3571876"/>
            <a:ext cx="4786346" cy="526904"/>
            <a:chOff x="3143240" y="3462474"/>
            <a:chExt cx="4786346" cy="526904"/>
          </a:xfrm>
        </p:grpSpPr>
        <p:grpSp>
          <p:nvGrpSpPr>
            <p:cNvPr id="52" name="Группа 65"/>
            <p:cNvGrpSpPr>
              <a:grpSpLocks/>
            </p:cNvGrpSpPr>
            <p:nvPr/>
          </p:nvGrpSpPr>
          <p:grpSpPr bwMode="auto">
            <a:xfrm>
              <a:off x="4643438" y="3462474"/>
              <a:ext cx="738723" cy="474726"/>
              <a:chOff x="2366722" y="3073747"/>
              <a:chExt cx="601164" cy="767427"/>
            </a:xfrm>
          </p:grpSpPr>
          <p:cxnSp>
            <p:nvCxnSpPr>
              <p:cNvPr id="54" name="Прямая соединительная линия 66"/>
              <p:cNvCxnSpPr>
                <a:cxnSpLocks noChangeShapeType="1"/>
              </p:cNvCxnSpPr>
              <p:nvPr/>
            </p:nvCxnSpPr>
            <p:spPr bwMode="auto">
              <a:xfrm>
                <a:off x="2366722" y="3490611"/>
                <a:ext cx="558217" cy="111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55" name="TextBox 67"/>
              <p:cNvSpPr txBox="1">
                <a:spLocks noChangeArrowheads="1"/>
              </p:cNvSpPr>
              <p:nvPr/>
            </p:nvSpPr>
            <p:spPr bwMode="auto">
              <a:xfrm>
                <a:off x="2440081" y="3073747"/>
                <a:ext cx="527805" cy="4229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/>
                  <a:t>m(r</a:t>
                </a:r>
                <a:r>
                  <a:rPr lang="el-GR" sz="1100">
                    <a:latin typeface="Calibri" pitchFamily="34" charset="0"/>
                  </a:rPr>
                  <a:t>ω</a:t>
                </a:r>
                <a:r>
                  <a:rPr lang="en-US" sz="1100">
                    <a:latin typeface="Calibri" pitchFamily="34" charset="0"/>
                  </a:rPr>
                  <a:t>)</a:t>
                </a:r>
                <a:r>
                  <a:rPr lang="en-US" sz="1100" baseline="30000"/>
                  <a:t>2</a:t>
                </a:r>
                <a:endParaRPr lang="ru-RU" sz="1100"/>
              </a:p>
            </p:txBody>
          </p:sp>
          <p:sp>
            <p:nvSpPr>
              <p:cNvPr id="56" name="TextBox 68"/>
              <p:cNvSpPr txBox="1">
                <a:spLocks noChangeArrowheads="1"/>
              </p:cNvSpPr>
              <p:nvPr/>
            </p:nvSpPr>
            <p:spPr bwMode="auto">
              <a:xfrm>
                <a:off x="2539862" y="3418263"/>
                <a:ext cx="385084" cy="4229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 dirty="0"/>
                  <a:t>24</a:t>
                </a:r>
                <a:endParaRPr lang="ru-RU" sz="1100" dirty="0"/>
              </a:p>
            </p:txBody>
          </p:sp>
        </p:grpSp>
        <p:sp>
          <p:nvSpPr>
            <p:cNvPr id="50" name="Содержимое 2"/>
            <p:cNvSpPr txBox="1">
              <a:spLocks/>
            </p:cNvSpPr>
            <p:nvPr/>
          </p:nvSpPr>
          <p:spPr bwMode="auto">
            <a:xfrm>
              <a:off x="3143240" y="3542382"/>
              <a:ext cx="4786346" cy="446996"/>
            </a:xfrm>
            <a:prstGeom prst="rect">
              <a:avLst/>
            </a:prstGeom>
            <a:solidFill>
              <a:srgbClr val="92D050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47675" indent="-447675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kern="0" dirty="0" err="1">
                  <a:latin typeface="+mn-lt"/>
                </a:rPr>
                <a:t>mgh</a:t>
              </a:r>
              <a:r>
                <a:rPr lang="en-US" kern="0" dirty="0">
                  <a:latin typeface="+mn-lt"/>
                </a:rPr>
                <a:t> = </a:t>
              </a:r>
              <a:r>
                <a:rPr lang="en-US" kern="0" dirty="0" smtClean="0">
                  <a:latin typeface="+mn-lt"/>
                </a:rPr>
                <a:t>         </a:t>
              </a:r>
              <a:r>
                <a:rPr lang="en-US" kern="0" dirty="0">
                  <a:latin typeface="+mn-lt"/>
                </a:rPr>
                <a:t>+</a:t>
              </a:r>
              <a:r>
                <a:rPr lang="ru-RU" kern="0" dirty="0">
                  <a:latin typeface="+mn-lt"/>
                </a:rPr>
                <a:t> </a:t>
              </a:r>
              <a:r>
                <a:rPr lang="en-US" kern="0" dirty="0" smtClean="0">
                  <a:latin typeface="+mn-lt"/>
                </a:rPr>
                <a:t>      </a:t>
              </a:r>
              <a:r>
                <a:rPr lang="ru-RU" kern="0" dirty="0" smtClean="0">
                  <a:latin typeface="+mn-lt"/>
                </a:rPr>
                <a:t>   </a:t>
              </a:r>
              <a:r>
                <a:rPr lang="en-US" kern="0" dirty="0" smtClean="0">
                  <a:latin typeface="+mn-lt"/>
                </a:rPr>
                <a:t>  </a:t>
              </a:r>
              <a:r>
                <a:rPr lang="en-US" kern="0" dirty="0">
                  <a:latin typeface="+mn-lt"/>
                </a:rPr>
                <a:t>+      </a:t>
              </a:r>
              <a:r>
                <a:rPr lang="en-US" kern="0" dirty="0" smtClean="0">
                  <a:latin typeface="+mn-lt"/>
                </a:rPr>
                <a:t>       + </a:t>
              </a:r>
              <a:endParaRPr lang="ru-RU" sz="1100" kern="0" baseline="-40000" dirty="0">
                <a:latin typeface="+mn-lt"/>
              </a:endParaRPr>
            </a:p>
            <a:p>
              <a:pPr marL="447675" indent="-447675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  <a:defRPr/>
              </a:pPr>
              <a:endParaRPr lang="ru-RU" kern="0" dirty="0">
                <a:latin typeface="+mn-lt"/>
              </a:endParaRPr>
            </a:p>
          </p:txBody>
        </p:sp>
        <p:grpSp>
          <p:nvGrpSpPr>
            <p:cNvPr id="51" name="Группа 61"/>
            <p:cNvGrpSpPr>
              <a:grpSpLocks/>
            </p:cNvGrpSpPr>
            <p:nvPr/>
          </p:nvGrpSpPr>
          <p:grpSpPr bwMode="auto">
            <a:xfrm>
              <a:off x="3883468" y="3486206"/>
              <a:ext cx="603639" cy="433335"/>
              <a:chOff x="2428860" y="3046199"/>
              <a:chExt cx="817253" cy="859905"/>
            </a:xfrm>
          </p:grpSpPr>
          <p:cxnSp>
            <p:nvCxnSpPr>
              <p:cNvPr id="57" name="Прямая соединительная линия 62"/>
              <p:cNvCxnSpPr>
                <a:cxnSpLocks noChangeShapeType="1"/>
              </p:cNvCxnSpPr>
              <p:nvPr/>
            </p:nvCxnSpPr>
            <p:spPr bwMode="auto">
              <a:xfrm>
                <a:off x="2428860" y="3492055"/>
                <a:ext cx="785818" cy="419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58" name="TextBox 63"/>
              <p:cNvSpPr txBox="1">
                <a:spLocks noChangeArrowheads="1"/>
              </p:cNvSpPr>
              <p:nvPr/>
            </p:nvSpPr>
            <p:spPr bwMode="auto">
              <a:xfrm>
                <a:off x="2580880" y="3046199"/>
                <a:ext cx="661229" cy="519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 dirty="0"/>
                  <a:t>mv</a:t>
                </a:r>
                <a:r>
                  <a:rPr lang="en-US" sz="1100" baseline="30000" dirty="0"/>
                  <a:t>2</a:t>
                </a:r>
                <a:endParaRPr lang="ru-RU" sz="1100" dirty="0"/>
              </a:p>
            </p:txBody>
          </p:sp>
          <p:sp>
            <p:nvSpPr>
              <p:cNvPr id="59" name="TextBox 64"/>
              <p:cNvSpPr txBox="1">
                <a:spLocks noChangeArrowheads="1"/>
              </p:cNvSpPr>
              <p:nvPr/>
            </p:nvSpPr>
            <p:spPr bwMode="auto">
              <a:xfrm>
                <a:off x="2674608" y="3386967"/>
                <a:ext cx="571505" cy="519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 dirty="0"/>
                  <a:t>2</a:t>
                </a:r>
                <a:endParaRPr lang="ru-RU" sz="1100" dirty="0"/>
              </a:p>
            </p:txBody>
          </p:sp>
        </p:grpSp>
        <p:sp>
          <p:nvSpPr>
            <p:cNvPr id="53" name="TextBox 69"/>
            <p:cNvSpPr txBox="1">
              <a:spLocks noChangeArrowheads="1"/>
            </p:cNvSpPr>
            <p:nvPr/>
          </p:nvSpPr>
          <p:spPr bwMode="auto">
            <a:xfrm>
              <a:off x="5457831" y="3596018"/>
              <a:ext cx="142468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1100" dirty="0"/>
                <a:t>α</a:t>
              </a:r>
              <a:r>
                <a:rPr lang="ru-RU" sz="1100" dirty="0"/>
                <a:t> * </a:t>
              </a:r>
              <a:r>
                <a:rPr lang="en-US" sz="1100" dirty="0"/>
                <a:t>v</a:t>
              </a:r>
              <a:r>
                <a:rPr lang="en-US" sz="1100" baseline="30000" dirty="0"/>
                <a:t>2</a:t>
              </a:r>
              <a:r>
                <a:rPr lang="en-US" sz="1100" dirty="0"/>
                <a:t> * S</a:t>
              </a:r>
              <a:r>
                <a:rPr lang="ru-RU" sz="1100" dirty="0"/>
                <a:t> *</a:t>
              </a:r>
              <a:r>
                <a:rPr lang="en-US" sz="1100" dirty="0"/>
                <a:t> l</a:t>
              </a:r>
              <a:endParaRPr lang="en-US" sz="1100" baseline="30000" dirty="0"/>
            </a:p>
          </p:txBody>
        </p:sp>
        <p:sp>
          <p:nvSpPr>
            <p:cNvPr id="49" name="Прямоугольник 81"/>
            <p:cNvSpPr>
              <a:spLocks noChangeArrowheads="1"/>
            </p:cNvSpPr>
            <p:nvPr/>
          </p:nvSpPr>
          <p:spPr bwMode="auto">
            <a:xfrm>
              <a:off x="6500826" y="3571876"/>
              <a:ext cx="140615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sz="1100" dirty="0"/>
                <a:t>β</a:t>
              </a:r>
              <a:r>
                <a:rPr lang="ru-RU" sz="1100" dirty="0"/>
                <a:t> * </a:t>
              </a:r>
              <a:r>
                <a:rPr lang="en-US" sz="1100" dirty="0"/>
                <a:t>(r</a:t>
              </a:r>
              <a:r>
                <a:rPr lang="el-GR" sz="1100" dirty="0">
                  <a:latin typeface="Calibri" pitchFamily="34" charset="0"/>
                </a:rPr>
                <a:t>ω</a:t>
              </a:r>
              <a:r>
                <a:rPr lang="en-US" sz="1100" dirty="0">
                  <a:latin typeface="Calibri" pitchFamily="34" charset="0"/>
                </a:rPr>
                <a:t>)</a:t>
              </a:r>
              <a:r>
                <a:rPr lang="en-US" sz="1100" baseline="30000" dirty="0"/>
                <a:t>2</a:t>
              </a:r>
              <a:r>
                <a:rPr lang="en-US" sz="1100" dirty="0"/>
                <a:t> * r/4* 2</a:t>
              </a:r>
              <a:r>
                <a:rPr lang="el-GR" sz="1100" dirty="0"/>
                <a:t>π</a:t>
              </a:r>
              <a:r>
                <a:rPr lang="en-US" sz="1100" dirty="0"/>
                <a:t>*N</a:t>
              </a:r>
            </a:p>
          </p:txBody>
        </p:sp>
      </p:grpSp>
      <p:grpSp>
        <p:nvGrpSpPr>
          <p:cNvPr id="63" name="Группа 57"/>
          <p:cNvGrpSpPr>
            <a:grpSpLocks/>
          </p:cNvGrpSpPr>
          <p:nvPr/>
        </p:nvGrpSpPr>
        <p:grpSpPr bwMode="auto">
          <a:xfrm>
            <a:off x="4143372" y="4357694"/>
            <a:ext cx="4572000" cy="846138"/>
            <a:chOff x="1928794" y="6054100"/>
            <a:chExt cx="4572032" cy="847444"/>
          </a:xfrm>
        </p:grpSpPr>
        <p:grpSp>
          <p:nvGrpSpPr>
            <p:cNvPr id="64" name="Группа 52"/>
            <p:cNvGrpSpPr/>
            <p:nvPr/>
          </p:nvGrpSpPr>
          <p:grpSpPr>
            <a:xfrm>
              <a:off x="2214546" y="6116109"/>
              <a:ext cx="3927502" cy="785435"/>
              <a:chOff x="2642577" y="6072188"/>
              <a:chExt cx="3919983" cy="785812"/>
            </a:xfrm>
            <a:noFill/>
          </p:grpSpPr>
          <p:graphicFrame>
            <p:nvGraphicFramePr>
              <p:cNvPr id="66" name="Object 46"/>
              <p:cNvGraphicFramePr>
                <a:graphicFrameLocks noChangeAspect="1"/>
              </p:cNvGraphicFramePr>
              <p:nvPr/>
            </p:nvGraphicFramePr>
            <p:xfrm>
              <a:off x="3141598" y="6072188"/>
              <a:ext cx="3420962" cy="785812"/>
            </p:xfrm>
            <a:graphic>
              <a:graphicData uri="http://schemas.openxmlformats.org/presentationml/2006/ole">
                <p:oleObj spid="_x0000_s23554" name="Формула" r:id="rId3" imgW="2044440" imgH="685800" progId="Equation.3">
                  <p:embed/>
                </p:oleObj>
              </a:graphicData>
            </a:graphic>
          </p:graphicFrame>
          <p:sp>
            <p:nvSpPr>
              <p:cNvPr id="67" name="TextBox 21"/>
              <p:cNvSpPr txBox="1">
                <a:spLocks noChangeArrowheads="1"/>
              </p:cNvSpPr>
              <p:nvPr/>
            </p:nvSpPr>
            <p:spPr bwMode="auto">
              <a:xfrm>
                <a:off x="2642577" y="6143644"/>
                <a:ext cx="500066" cy="3693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l-GR" dirty="0"/>
                  <a:t>ν</a:t>
                </a:r>
                <a:r>
                  <a:rPr lang="en-US" dirty="0"/>
                  <a:t> =</a:t>
                </a:r>
                <a:endParaRPr lang="ru-RU" dirty="0"/>
              </a:p>
            </p:txBody>
          </p:sp>
        </p:grpSp>
        <p:sp>
          <p:nvSpPr>
            <p:cNvPr id="65" name="Скругленный прямоугольник 54"/>
            <p:cNvSpPr>
              <a:spLocks noChangeArrowheads="1"/>
            </p:cNvSpPr>
            <p:nvPr/>
          </p:nvSpPr>
          <p:spPr bwMode="auto">
            <a:xfrm>
              <a:off x="1928794" y="6054100"/>
              <a:ext cx="4572032" cy="642942"/>
            </a:xfrm>
            <a:prstGeom prst="roundRect">
              <a:avLst>
                <a:gd name="adj" fmla="val 16667"/>
              </a:avLst>
            </a:prstGeom>
            <a:noFill/>
            <a:ln w="31750" algn="ctr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</p:grpSp>
      <p:sp>
        <p:nvSpPr>
          <p:cNvPr id="68" name="Содержимое 2"/>
          <p:cNvSpPr txBox="1">
            <a:spLocks/>
          </p:cNvSpPr>
          <p:nvPr/>
        </p:nvSpPr>
        <p:spPr bwMode="auto">
          <a:xfrm>
            <a:off x="142844" y="6465608"/>
            <a:ext cx="8858312" cy="347666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Nikita </a:t>
            </a:r>
            <a:r>
              <a:rPr lang="en-US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Shanin</a:t>
            </a: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IYPT 2011                                                        9</a:t>
            </a:r>
          </a:p>
        </p:txBody>
      </p:sp>
      <p:grpSp>
        <p:nvGrpSpPr>
          <p:cNvPr id="69" name="Группа 68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70" name="Прямоугольник 69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71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2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27" grpId="0"/>
      <p:bldP spid="29" grpId="0"/>
      <p:bldP spid="37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950913" y="60325"/>
            <a:ext cx="7158037" cy="1412875"/>
          </a:xfrm>
        </p:spPr>
        <p:txBody>
          <a:bodyPr/>
          <a:lstStyle/>
          <a:p>
            <a:r>
              <a:rPr lang="en-US" sz="2800" dirty="0" smtClean="0"/>
              <a:t>Devices which were used </a:t>
            </a:r>
            <a:br>
              <a:rPr lang="en-US" sz="2800" dirty="0" smtClean="0"/>
            </a:br>
            <a:r>
              <a:rPr lang="en-US" sz="2800" dirty="0" smtClean="0"/>
              <a:t>and their size</a:t>
            </a:r>
            <a:endParaRPr lang="ru-RU" sz="2800" dirty="0" smtClean="0"/>
          </a:p>
        </p:txBody>
      </p:sp>
      <p:cxnSp>
        <p:nvCxnSpPr>
          <p:cNvPr id="13315" name="Прямая соединительная линия 4"/>
          <p:cNvCxnSpPr>
            <a:cxnSpLocks noChangeShapeType="1"/>
          </p:cNvCxnSpPr>
          <p:nvPr/>
        </p:nvCxnSpPr>
        <p:spPr bwMode="auto">
          <a:xfrm rot="5400000">
            <a:off x="1928802" y="4143384"/>
            <a:ext cx="4572021" cy="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3316" name="Группа 10"/>
          <p:cNvGrpSpPr>
            <a:grpSpLocks noChangeAspect="1"/>
          </p:cNvGrpSpPr>
          <p:nvPr/>
        </p:nvGrpSpPr>
        <p:grpSpPr bwMode="auto">
          <a:xfrm>
            <a:off x="5786438" y="1571625"/>
            <a:ext cx="1571625" cy="2330450"/>
            <a:chOff x="785786" y="2143116"/>
            <a:chExt cx="2143140" cy="3071834"/>
          </a:xfrm>
        </p:grpSpPr>
        <p:sp>
          <p:nvSpPr>
            <p:cNvPr id="6" name="Прямоугольник 5"/>
            <p:cNvSpPr/>
            <p:nvPr/>
          </p:nvSpPr>
          <p:spPr bwMode="auto">
            <a:xfrm>
              <a:off x="785786" y="2143116"/>
              <a:ext cx="2143140" cy="3071834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cxnSp>
          <p:nvCxnSpPr>
            <p:cNvPr id="13406" name="Прямая соединительная линия 9"/>
            <p:cNvCxnSpPr>
              <a:cxnSpLocks noChangeShapeType="1"/>
              <a:stCxn id="6" idx="1"/>
              <a:endCxn id="6" idx="3"/>
            </p:cNvCxnSpPr>
            <p:nvPr/>
          </p:nvCxnSpPr>
          <p:spPr bwMode="auto">
            <a:xfrm rot="10800000" flipH="1">
              <a:off x="785786" y="3679033"/>
              <a:ext cx="214314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grpSp>
        <p:nvGrpSpPr>
          <p:cNvPr id="13317" name="Группа 39"/>
          <p:cNvGrpSpPr>
            <a:grpSpLocks/>
          </p:cNvGrpSpPr>
          <p:nvPr/>
        </p:nvGrpSpPr>
        <p:grpSpPr bwMode="auto">
          <a:xfrm>
            <a:off x="5072063" y="4357688"/>
            <a:ext cx="3143250" cy="1152525"/>
            <a:chOff x="142844" y="4643446"/>
            <a:chExt cx="3143272" cy="1152533"/>
          </a:xfrm>
        </p:grpSpPr>
        <p:sp>
          <p:nvSpPr>
            <p:cNvPr id="34" name="Прямоугольник 33"/>
            <p:cNvSpPr/>
            <p:nvPr/>
          </p:nvSpPr>
          <p:spPr bwMode="auto">
            <a:xfrm rot="5400000">
              <a:off x="352396" y="4433895"/>
              <a:ext cx="1152533" cy="1571636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 rot="5400000">
              <a:off x="1924032" y="4433895"/>
              <a:ext cx="1152533" cy="1571636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</p:grpSp>
      <p:sp>
        <p:nvSpPr>
          <p:cNvPr id="42" name="Прямоугольник 41"/>
          <p:cNvSpPr/>
          <p:nvPr/>
        </p:nvSpPr>
        <p:spPr bwMode="auto">
          <a:xfrm rot="16200000">
            <a:off x="1214437" y="2786063"/>
            <a:ext cx="1571625" cy="233045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cxnSp>
        <p:nvCxnSpPr>
          <p:cNvPr id="13319" name="Прямая соединительная линия 44"/>
          <p:cNvCxnSpPr>
            <a:cxnSpLocks noChangeShapeType="1"/>
          </p:cNvCxnSpPr>
          <p:nvPr/>
        </p:nvCxnSpPr>
        <p:spPr bwMode="auto">
          <a:xfrm>
            <a:off x="847725" y="3500438"/>
            <a:ext cx="2314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3320" name="Прямая соединительная линия 49"/>
          <p:cNvCxnSpPr>
            <a:cxnSpLocks noChangeShapeType="1"/>
          </p:cNvCxnSpPr>
          <p:nvPr/>
        </p:nvCxnSpPr>
        <p:spPr bwMode="auto">
          <a:xfrm>
            <a:off x="847725" y="4357688"/>
            <a:ext cx="2314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grpSp>
        <p:nvGrpSpPr>
          <p:cNvPr id="13321" name="Группа 55"/>
          <p:cNvGrpSpPr>
            <a:grpSpLocks/>
          </p:cNvGrpSpPr>
          <p:nvPr/>
        </p:nvGrpSpPr>
        <p:grpSpPr bwMode="auto">
          <a:xfrm>
            <a:off x="841375" y="2616200"/>
            <a:ext cx="2301875" cy="542925"/>
            <a:chOff x="840650" y="2615750"/>
            <a:chExt cx="2302590" cy="544072"/>
          </a:xfrm>
        </p:grpSpPr>
        <p:sp>
          <p:nvSpPr>
            <p:cNvPr id="13401" name="Левая фигурная скобка 51"/>
            <p:cNvSpPr>
              <a:spLocks/>
            </p:cNvSpPr>
            <p:nvPr/>
          </p:nvSpPr>
          <p:spPr bwMode="auto">
            <a:xfrm rot="5400000">
              <a:off x="1876501" y="1893083"/>
              <a:ext cx="230888" cy="2302590"/>
            </a:xfrm>
            <a:prstGeom prst="leftBrace">
              <a:avLst>
                <a:gd name="adj1" fmla="val 8311"/>
                <a:gd name="adj2" fmla="val 4941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3402" name="TextBox 54"/>
            <p:cNvSpPr txBox="1">
              <a:spLocks noChangeArrowheads="1"/>
            </p:cNvSpPr>
            <p:nvPr/>
          </p:nvSpPr>
          <p:spPr bwMode="auto">
            <a:xfrm>
              <a:off x="1892218" y="2615750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m</a:t>
              </a:r>
              <a:endParaRPr lang="ru-RU"/>
            </a:p>
          </p:txBody>
        </p:sp>
      </p:grpSp>
      <p:grpSp>
        <p:nvGrpSpPr>
          <p:cNvPr id="13322" name="Группа 59"/>
          <p:cNvGrpSpPr>
            <a:grpSpLocks/>
          </p:cNvGrpSpPr>
          <p:nvPr/>
        </p:nvGrpSpPr>
        <p:grpSpPr bwMode="auto">
          <a:xfrm>
            <a:off x="3170238" y="3143250"/>
            <a:ext cx="379412" cy="369888"/>
            <a:chOff x="3170672" y="3143248"/>
            <a:chExt cx="379480" cy="369332"/>
          </a:xfrm>
        </p:grpSpPr>
        <p:sp>
          <p:nvSpPr>
            <p:cNvPr id="13399" name="Левая фигурная скобка 52"/>
            <p:cNvSpPr>
              <a:spLocks/>
            </p:cNvSpPr>
            <p:nvPr/>
          </p:nvSpPr>
          <p:spPr bwMode="auto">
            <a:xfrm rot="10800000">
              <a:off x="3170672" y="3152392"/>
              <a:ext cx="142876" cy="357190"/>
            </a:xfrm>
            <a:prstGeom prst="leftBrace">
              <a:avLst>
                <a:gd name="adj1" fmla="val 8333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3400" name="TextBox 56"/>
            <p:cNvSpPr txBox="1">
              <a:spLocks noChangeArrowheads="1"/>
            </p:cNvSpPr>
            <p:nvPr/>
          </p:nvSpPr>
          <p:spPr bwMode="auto">
            <a:xfrm>
              <a:off x="3264400" y="3143248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</p:grpSp>
      <p:grpSp>
        <p:nvGrpSpPr>
          <p:cNvPr id="13323" name="Группа 58"/>
          <p:cNvGrpSpPr>
            <a:grpSpLocks/>
          </p:cNvGrpSpPr>
          <p:nvPr/>
        </p:nvGrpSpPr>
        <p:grpSpPr bwMode="auto">
          <a:xfrm>
            <a:off x="304800" y="3143250"/>
            <a:ext cx="525463" cy="1598613"/>
            <a:chOff x="304008" y="3143248"/>
            <a:chExt cx="525784" cy="1599068"/>
          </a:xfrm>
        </p:grpSpPr>
        <p:sp>
          <p:nvSpPr>
            <p:cNvPr id="13397" name="Левая фигурная скобка 50"/>
            <p:cNvSpPr>
              <a:spLocks/>
            </p:cNvSpPr>
            <p:nvPr/>
          </p:nvSpPr>
          <p:spPr bwMode="auto">
            <a:xfrm>
              <a:off x="571472" y="3143248"/>
              <a:ext cx="258320" cy="1599068"/>
            </a:xfrm>
            <a:prstGeom prst="leftBrace">
              <a:avLst>
                <a:gd name="adj1" fmla="val 8340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3398" name="TextBox 57"/>
            <p:cNvSpPr txBox="1">
              <a:spLocks noChangeArrowheads="1"/>
            </p:cNvSpPr>
            <p:nvPr/>
          </p:nvSpPr>
          <p:spPr bwMode="auto">
            <a:xfrm>
              <a:off x="304008" y="3751328"/>
              <a:ext cx="2143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</a:t>
              </a:r>
              <a:endParaRPr lang="ru-RU"/>
            </a:p>
          </p:txBody>
        </p:sp>
      </p:grpSp>
      <p:grpSp>
        <p:nvGrpSpPr>
          <p:cNvPr id="13324" name="Группа 62"/>
          <p:cNvGrpSpPr>
            <a:grpSpLocks/>
          </p:cNvGrpSpPr>
          <p:nvPr/>
        </p:nvGrpSpPr>
        <p:grpSpPr bwMode="auto">
          <a:xfrm>
            <a:off x="5072063" y="3811588"/>
            <a:ext cx="3143250" cy="544512"/>
            <a:chOff x="840650" y="2615750"/>
            <a:chExt cx="2302590" cy="544072"/>
          </a:xfrm>
        </p:grpSpPr>
        <p:sp>
          <p:nvSpPr>
            <p:cNvPr id="13395" name="Левая фигурная скобка 63"/>
            <p:cNvSpPr>
              <a:spLocks/>
            </p:cNvSpPr>
            <p:nvPr/>
          </p:nvSpPr>
          <p:spPr bwMode="auto">
            <a:xfrm rot="5400000">
              <a:off x="1876501" y="1893083"/>
              <a:ext cx="230888" cy="2302590"/>
            </a:xfrm>
            <a:prstGeom prst="leftBrace">
              <a:avLst>
                <a:gd name="adj1" fmla="val 8311"/>
                <a:gd name="adj2" fmla="val 4941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3396" name="TextBox 64"/>
            <p:cNvSpPr txBox="1">
              <a:spLocks noChangeArrowheads="1"/>
            </p:cNvSpPr>
            <p:nvPr/>
          </p:nvSpPr>
          <p:spPr bwMode="auto">
            <a:xfrm>
              <a:off x="1892218" y="2615750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m</a:t>
              </a:r>
              <a:endParaRPr lang="ru-RU"/>
            </a:p>
          </p:txBody>
        </p:sp>
      </p:grpSp>
      <p:grpSp>
        <p:nvGrpSpPr>
          <p:cNvPr id="13325" name="Группа 65"/>
          <p:cNvGrpSpPr>
            <a:grpSpLocks/>
          </p:cNvGrpSpPr>
          <p:nvPr/>
        </p:nvGrpSpPr>
        <p:grpSpPr bwMode="auto">
          <a:xfrm>
            <a:off x="4572000" y="4429125"/>
            <a:ext cx="488950" cy="1082675"/>
            <a:chOff x="340584" y="3143248"/>
            <a:chExt cx="489208" cy="1599068"/>
          </a:xfrm>
        </p:grpSpPr>
        <p:sp>
          <p:nvSpPr>
            <p:cNvPr id="13393" name="Левая фигурная скобка 66"/>
            <p:cNvSpPr>
              <a:spLocks/>
            </p:cNvSpPr>
            <p:nvPr/>
          </p:nvSpPr>
          <p:spPr bwMode="auto">
            <a:xfrm>
              <a:off x="571472" y="3143248"/>
              <a:ext cx="258320" cy="1599068"/>
            </a:xfrm>
            <a:prstGeom prst="leftBrace">
              <a:avLst>
                <a:gd name="adj1" fmla="val 8340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3394" name="TextBox 67"/>
            <p:cNvSpPr txBox="1">
              <a:spLocks noChangeArrowheads="1"/>
            </p:cNvSpPr>
            <p:nvPr/>
          </p:nvSpPr>
          <p:spPr bwMode="auto">
            <a:xfrm>
              <a:off x="340584" y="3670925"/>
              <a:ext cx="214314" cy="545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</a:t>
              </a:r>
              <a:endParaRPr lang="ru-RU"/>
            </a:p>
          </p:txBody>
        </p:sp>
      </p:grpSp>
      <p:cxnSp>
        <p:nvCxnSpPr>
          <p:cNvPr id="13326" name="Прямая соединительная линия 69"/>
          <p:cNvCxnSpPr>
            <a:cxnSpLocks noChangeShapeType="1"/>
          </p:cNvCxnSpPr>
          <p:nvPr/>
        </p:nvCxnSpPr>
        <p:spPr bwMode="auto">
          <a:xfrm>
            <a:off x="5072063" y="4572000"/>
            <a:ext cx="31432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3327" name="Прямая соединительная линия 70"/>
          <p:cNvCxnSpPr>
            <a:cxnSpLocks noChangeShapeType="1"/>
          </p:cNvCxnSpPr>
          <p:nvPr/>
        </p:nvCxnSpPr>
        <p:spPr bwMode="auto">
          <a:xfrm>
            <a:off x="5072063" y="5286375"/>
            <a:ext cx="31432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grpSp>
        <p:nvGrpSpPr>
          <p:cNvPr id="13328" name="Группа 71"/>
          <p:cNvGrpSpPr>
            <a:grpSpLocks/>
          </p:cNvGrpSpPr>
          <p:nvPr/>
        </p:nvGrpSpPr>
        <p:grpSpPr bwMode="auto">
          <a:xfrm>
            <a:off x="8224838" y="4294188"/>
            <a:ext cx="379412" cy="369887"/>
            <a:chOff x="3170672" y="3032965"/>
            <a:chExt cx="379480" cy="637270"/>
          </a:xfrm>
        </p:grpSpPr>
        <p:sp>
          <p:nvSpPr>
            <p:cNvPr id="13391" name="Левая фигурная скобка 72"/>
            <p:cNvSpPr>
              <a:spLocks/>
            </p:cNvSpPr>
            <p:nvPr/>
          </p:nvSpPr>
          <p:spPr bwMode="auto">
            <a:xfrm rot="10800000">
              <a:off x="3170672" y="3152392"/>
              <a:ext cx="142876" cy="357190"/>
            </a:xfrm>
            <a:prstGeom prst="leftBrace">
              <a:avLst>
                <a:gd name="adj1" fmla="val 8333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3392" name="TextBox 73"/>
            <p:cNvSpPr txBox="1">
              <a:spLocks noChangeArrowheads="1"/>
            </p:cNvSpPr>
            <p:nvPr/>
          </p:nvSpPr>
          <p:spPr bwMode="auto">
            <a:xfrm>
              <a:off x="3264400" y="3032965"/>
              <a:ext cx="285752" cy="637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</p:grpSp>
      <p:grpSp>
        <p:nvGrpSpPr>
          <p:cNvPr id="13329" name="Группа 74"/>
          <p:cNvGrpSpPr>
            <a:grpSpLocks/>
          </p:cNvGrpSpPr>
          <p:nvPr/>
        </p:nvGrpSpPr>
        <p:grpSpPr bwMode="auto">
          <a:xfrm>
            <a:off x="3162300" y="4357688"/>
            <a:ext cx="379413" cy="369887"/>
            <a:chOff x="3170672" y="3143248"/>
            <a:chExt cx="379480" cy="369332"/>
          </a:xfrm>
        </p:grpSpPr>
        <p:sp>
          <p:nvSpPr>
            <p:cNvPr id="13389" name="Левая фигурная скобка 75"/>
            <p:cNvSpPr>
              <a:spLocks/>
            </p:cNvSpPr>
            <p:nvPr/>
          </p:nvSpPr>
          <p:spPr bwMode="auto">
            <a:xfrm rot="10800000">
              <a:off x="3170672" y="3152392"/>
              <a:ext cx="142876" cy="357190"/>
            </a:xfrm>
            <a:prstGeom prst="leftBrace">
              <a:avLst>
                <a:gd name="adj1" fmla="val 8333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3390" name="TextBox 76"/>
            <p:cNvSpPr txBox="1">
              <a:spLocks noChangeArrowheads="1"/>
            </p:cNvSpPr>
            <p:nvPr/>
          </p:nvSpPr>
          <p:spPr bwMode="auto">
            <a:xfrm>
              <a:off x="3264400" y="3143248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</p:grpSp>
      <p:grpSp>
        <p:nvGrpSpPr>
          <p:cNvPr id="13330" name="Группа 77"/>
          <p:cNvGrpSpPr>
            <a:grpSpLocks/>
          </p:cNvGrpSpPr>
          <p:nvPr/>
        </p:nvGrpSpPr>
        <p:grpSpPr bwMode="auto">
          <a:xfrm>
            <a:off x="8224838" y="5224463"/>
            <a:ext cx="379412" cy="369887"/>
            <a:chOff x="3170672" y="3032965"/>
            <a:chExt cx="379480" cy="637270"/>
          </a:xfrm>
        </p:grpSpPr>
        <p:sp>
          <p:nvSpPr>
            <p:cNvPr id="13387" name="Левая фигурная скобка 78"/>
            <p:cNvSpPr>
              <a:spLocks/>
            </p:cNvSpPr>
            <p:nvPr/>
          </p:nvSpPr>
          <p:spPr bwMode="auto">
            <a:xfrm rot="10800000">
              <a:off x="3170672" y="3152392"/>
              <a:ext cx="142876" cy="357190"/>
            </a:xfrm>
            <a:prstGeom prst="leftBrace">
              <a:avLst>
                <a:gd name="adj1" fmla="val 8333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3388" name="TextBox 79"/>
            <p:cNvSpPr txBox="1">
              <a:spLocks noChangeArrowheads="1"/>
            </p:cNvSpPr>
            <p:nvPr/>
          </p:nvSpPr>
          <p:spPr bwMode="auto">
            <a:xfrm>
              <a:off x="3264400" y="3032965"/>
              <a:ext cx="285752" cy="637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</p:grp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571500" y="5072063"/>
          <a:ext cx="3263902" cy="200025"/>
        </p:xfrm>
        <a:graphic>
          <a:graphicData uri="http://schemas.openxmlformats.org/drawingml/2006/table">
            <a:tbl>
              <a:tblPr/>
              <a:tblGrid>
                <a:gridCol w="827870"/>
                <a:gridCol w="609008"/>
                <a:gridCol w="609008"/>
                <a:gridCol w="609008"/>
                <a:gridCol w="6090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format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(ω*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r)^2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571500" y="5286375"/>
          <a:ext cx="3263902" cy="200025"/>
        </p:xfrm>
        <a:graphic>
          <a:graphicData uri="http://schemas.openxmlformats.org/drawingml/2006/table">
            <a:tbl>
              <a:tblPr/>
              <a:tblGrid>
                <a:gridCol w="827870"/>
                <a:gridCol w="609008"/>
                <a:gridCol w="609008"/>
                <a:gridCol w="609008"/>
                <a:gridCol w="6090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3" name="Таблица 42"/>
          <p:cNvGraphicFramePr>
            <a:graphicFrameLocks noGrp="1"/>
          </p:cNvGraphicFramePr>
          <p:nvPr/>
        </p:nvGraphicFramePr>
        <p:xfrm>
          <a:off x="4999038" y="5786438"/>
          <a:ext cx="3263902" cy="200025"/>
        </p:xfrm>
        <a:graphic>
          <a:graphicData uri="http://schemas.openxmlformats.org/drawingml/2006/table">
            <a:tbl>
              <a:tblPr/>
              <a:tblGrid>
                <a:gridCol w="827870"/>
                <a:gridCol w="609008"/>
                <a:gridCol w="609008"/>
                <a:gridCol w="609008"/>
                <a:gridCol w="6090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format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 cm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(ω*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r)^2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5000625" y="6000750"/>
          <a:ext cx="3263902" cy="200025"/>
        </p:xfrm>
        <a:graphic>
          <a:graphicData uri="http://schemas.openxmlformats.org/drawingml/2006/table">
            <a:tbl>
              <a:tblPr/>
              <a:tblGrid>
                <a:gridCol w="827870"/>
                <a:gridCol w="609008"/>
                <a:gridCol w="609008"/>
                <a:gridCol w="609008"/>
                <a:gridCol w="6090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p. portrait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Содержимое 2"/>
          <p:cNvSpPr txBox="1">
            <a:spLocks/>
          </p:cNvSpPr>
          <p:nvPr/>
        </p:nvSpPr>
        <p:spPr bwMode="auto">
          <a:xfrm>
            <a:off x="142844" y="6465608"/>
            <a:ext cx="8858312" cy="347666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Nikita </a:t>
            </a:r>
            <a:r>
              <a:rPr lang="en-US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Shanin</a:t>
            </a: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IYPT 2011                                                       10</a:t>
            </a:r>
          </a:p>
        </p:txBody>
      </p:sp>
      <p:grpSp>
        <p:nvGrpSpPr>
          <p:cNvPr id="46" name="Группа 45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47" name="Прямоугольник 46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48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49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38" name="Прямая соединительная линия 4"/>
          <p:cNvCxnSpPr>
            <a:cxnSpLocks noChangeShapeType="1"/>
          </p:cNvCxnSpPr>
          <p:nvPr/>
        </p:nvCxnSpPr>
        <p:spPr bwMode="auto">
          <a:xfrm rot="5400000">
            <a:off x="2393147" y="4107666"/>
            <a:ext cx="450058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4339" name="Группа 62"/>
          <p:cNvGrpSpPr>
            <a:grpSpLocks/>
          </p:cNvGrpSpPr>
          <p:nvPr/>
        </p:nvGrpSpPr>
        <p:grpSpPr bwMode="auto">
          <a:xfrm>
            <a:off x="428625" y="4233863"/>
            <a:ext cx="3857625" cy="542925"/>
            <a:chOff x="840650" y="2615750"/>
            <a:chExt cx="2302590" cy="544072"/>
          </a:xfrm>
        </p:grpSpPr>
        <p:sp>
          <p:nvSpPr>
            <p:cNvPr id="14441" name="Левая фигурная скобка 63"/>
            <p:cNvSpPr>
              <a:spLocks/>
            </p:cNvSpPr>
            <p:nvPr/>
          </p:nvSpPr>
          <p:spPr bwMode="auto">
            <a:xfrm rot="5400000">
              <a:off x="1876501" y="1893083"/>
              <a:ext cx="230888" cy="2302590"/>
            </a:xfrm>
            <a:prstGeom prst="leftBrace">
              <a:avLst>
                <a:gd name="adj1" fmla="val 8311"/>
                <a:gd name="adj2" fmla="val 4941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4442" name="TextBox 64"/>
            <p:cNvSpPr txBox="1">
              <a:spLocks noChangeArrowheads="1"/>
            </p:cNvSpPr>
            <p:nvPr/>
          </p:nvSpPr>
          <p:spPr bwMode="auto">
            <a:xfrm>
              <a:off x="1935882" y="2615750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m</a:t>
              </a:r>
              <a:endParaRPr lang="ru-RU"/>
            </a:p>
          </p:txBody>
        </p:sp>
      </p:grpSp>
      <p:grpSp>
        <p:nvGrpSpPr>
          <p:cNvPr id="14340" name="Группа 65"/>
          <p:cNvGrpSpPr>
            <a:grpSpLocks/>
          </p:cNvGrpSpPr>
          <p:nvPr/>
        </p:nvGrpSpPr>
        <p:grpSpPr bwMode="auto">
          <a:xfrm>
            <a:off x="-34925" y="4786313"/>
            <a:ext cx="465138" cy="511175"/>
            <a:chOff x="298836" y="3143248"/>
            <a:chExt cx="530956" cy="1599068"/>
          </a:xfrm>
        </p:grpSpPr>
        <p:sp>
          <p:nvSpPr>
            <p:cNvPr id="14439" name="Левая фигурная скобка 66"/>
            <p:cNvSpPr>
              <a:spLocks/>
            </p:cNvSpPr>
            <p:nvPr/>
          </p:nvSpPr>
          <p:spPr bwMode="auto">
            <a:xfrm>
              <a:off x="571472" y="3143248"/>
              <a:ext cx="258320" cy="1599068"/>
            </a:xfrm>
            <a:prstGeom prst="leftBrace">
              <a:avLst>
                <a:gd name="adj1" fmla="val 8340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4440" name="TextBox 67"/>
            <p:cNvSpPr txBox="1">
              <a:spLocks noChangeArrowheads="1"/>
            </p:cNvSpPr>
            <p:nvPr/>
          </p:nvSpPr>
          <p:spPr bwMode="auto">
            <a:xfrm>
              <a:off x="298836" y="3356123"/>
              <a:ext cx="214314" cy="1155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</a:t>
              </a:r>
              <a:endParaRPr lang="ru-RU"/>
            </a:p>
          </p:txBody>
        </p:sp>
      </p:grpSp>
      <p:grpSp>
        <p:nvGrpSpPr>
          <p:cNvPr id="14341" name="Группа 42"/>
          <p:cNvGrpSpPr>
            <a:grpSpLocks/>
          </p:cNvGrpSpPr>
          <p:nvPr/>
        </p:nvGrpSpPr>
        <p:grpSpPr bwMode="auto">
          <a:xfrm>
            <a:off x="1357313" y="1571625"/>
            <a:ext cx="1571625" cy="2330450"/>
            <a:chOff x="2285984" y="2000240"/>
            <a:chExt cx="1571636" cy="2330357"/>
          </a:xfrm>
        </p:grpSpPr>
        <p:grpSp>
          <p:nvGrpSpPr>
            <p:cNvPr id="14435" name="Группа 17"/>
            <p:cNvGrpSpPr>
              <a:grpSpLocks noChangeAspect="1"/>
            </p:cNvGrpSpPr>
            <p:nvPr/>
          </p:nvGrpSpPr>
          <p:grpSpPr bwMode="auto">
            <a:xfrm>
              <a:off x="2285984" y="2000240"/>
              <a:ext cx="1571636" cy="2330357"/>
              <a:chOff x="785786" y="2143116"/>
              <a:chExt cx="2143140" cy="3071834"/>
            </a:xfrm>
          </p:grpSpPr>
          <p:sp>
            <p:nvSpPr>
              <p:cNvPr id="47" name="Прямоугольник 46"/>
              <p:cNvSpPr/>
              <p:nvPr/>
            </p:nvSpPr>
            <p:spPr bwMode="auto">
              <a:xfrm>
                <a:off x="785786" y="2143116"/>
                <a:ext cx="2143140" cy="3071834"/>
              </a:xfrm>
              <a:prstGeom prst="rect">
                <a:avLst/>
              </a:prstGeom>
              <a:solidFill>
                <a:schemeClr val="accent3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/>
              </a:p>
            </p:txBody>
          </p:sp>
          <p:cxnSp>
            <p:nvCxnSpPr>
              <p:cNvPr id="14438" name="Прямая соединительная линия 47"/>
              <p:cNvCxnSpPr>
                <a:cxnSpLocks noChangeShapeType="1"/>
              </p:cNvCxnSpPr>
              <p:nvPr/>
            </p:nvCxnSpPr>
            <p:spPr bwMode="auto">
              <a:xfrm rot="10800000" flipH="1">
                <a:off x="785786" y="3178967"/>
                <a:ext cx="214314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</p:grpSp>
        <p:cxnSp>
          <p:nvCxnSpPr>
            <p:cNvPr id="14436" name="Прямая соединительная линия 45"/>
            <p:cNvCxnSpPr>
              <a:cxnSpLocks noChangeShapeType="1"/>
            </p:cNvCxnSpPr>
            <p:nvPr/>
          </p:nvCxnSpPr>
          <p:spPr bwMode="auto">
            <a:xfrm rot="10800000" flipH="1">
              <a:off x="2285984" y="3571876"/>
              <a:ext cx="157163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66" name="Прямоугольник 65"/>
          <p:cNvSpPr/>
          <p:nvPr/>
        </p:nvSpPr>
        <p:spPr bwMode="auto">
          <a:xfrm>
            <a:off x="374650" y="4786313"/>
            <a:ext cx="1285875" cy="500062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69" name="Прямоугольник 68"/>
          <p:cNvSpPr/>
          <p:nvPr/>
        </p:nvSpPr>
        <p:spPr bwMode="auto">
          <a:xfrm>
            <a:off x="1660525" y="4786313"/>
            <a:ext cx="1285875" cy="500062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72" name="Прямоугольник 71"/>
          <p:cNvSpPr/>
          <p:nvPr/>
        </p:nvSpPr>
        <p:spPr bwMode="auto">
          <a:xfrm>
            <a:off x="2946400" y="4786313"/>
            <a:ext cx="1285875" cy="500062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cxnSp>
        <p:nvCxnSpPr>
          <p:cNvPr id="14345" name="Прямая соединительная линия 82"/>
          <p:cNvCxnSpPr>
            <a:cxnSpLocks noChangeShapeType="1"/>
          </p:cNvCxnSpPr>
          <p:nvPr/>
        </p:nvCxnSpPr>
        <p:spPr bwMode="auto">
          <a:xfrm>
            <a:off x="374650" y="4894263"/>
            <a:ext cx="3857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4346" name="Прямая соединительная линия 83"/>
          <p:cNvCxnSpPr>
            <a:cxnSpLocks noChangeShapeType="1"/>
          </p:cNvCxnSpPr>
          <p:nvPr/>
        </p:nvCxnSpPr>
        <p:spPr bwMode="auto">
          <a:xfrm>
            <a:off x="374650" y="5143500"/>
            <a:ext cx="3857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grpSp>
        <p:nvGrpSpPr>
          <p:cNvPr id="14347" name="Группа 71"/>
          <p:cNvGrpSpPr>
            <a:grpSpLocks/>
          </p:cNvGrpSpPr>
          <p:nvPr/>
        </p:nvGrpSpPr>
        <p:grpSpPr bwMode="auto">
          <a:xfrm>
            <a:off x="4232275" y="4651375"/>
            <a:ext cx="379413" cy="369888"/>
            <a:chOff x="3170672" y="2697431"/>
            <a:chExt cx="379480" cy="1234945"/>
          </a:xfrm>
        </p:grpSpPr>
        <p:sp>
          <p:nvSpPr>
            <p:cNvPr id="14433" name="Левая фигурная скобка 85"/>
            <p:cNvSpPr>
              <a:spLocks/>
            </p:cNvSpPr>
            <p:nvPr/>
          </p:nvSpPr>
          <p:spPr bwMode="auto">
            <a:xfrm rot="10800000">
              <a:off x="3170672" y="3152394"/>
              <a:ext cx="142876" cy="357188"/>
            </a:xfrm>
            <a:prstGeom prst="leftBrace">
              <a:avLst>
                <a:gd name="adj1" fmla="val 8333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4434" name="TextBox 86"/>
            <p:cNvSpPr txBox="1">
              <a:spLocks noChangeArrowheads="1"/>
            </p:cNvSpPr>
            <p:nvPr/>
          </p:nvSpPr>
          <p:spPr bwMode="auto">
            <a:xfrm>
              <a:off x="3264400" y="2697431"/>
              <a:ext cx="285752" cy="1234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</p:grpSp>
      <p:grpSp>
        <p:nvGrpSpPr>
          <p:cNvPr id="14348" name="Группа 71"/>
          <p:cNvGrpSpPr>
            <a:grpSpLocks/>
          </p:cNvGrpSpPr>
          <p:nvPr/>
        </p:nvGrpSpPr>
        <p:grpSpPr bwMode="auto">
          <a:xfrm>
            <a:off x="4232275" y="5027613"/>
            <a:ext cx="379413" cy="369887"/>
            <a:chOff x="3170672" y="2697431"/>
            <a:chExt cx="379480" cy="1226929"/>
          </a:xfrm>
        </p:grpSpPr>
        <p:sp>
          <p:nvSpPr>
            <p:cNvPr id="14431" name="Левая фигурная скобка 88"/>
            <p:cNvSpPr>
              <a:spLocks/>
            </p:cNvSpPr>
            <p:nvPr/>
          </p:nvSpPr>
          <p:spPr bwMode="auto">
            <a:xfrm rot="10800000">
              <a:off x="3170672" y="3152394"/>
              <a:ext cx="142876" cy="357188"/>
            </a:xfrm>
            <a:prstGeom prst="leftBrace">
              <a:avLst>
                <a:gd name="adj1" fmla="val 8333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4432" name="TextBox 89"/>
            <p:cNvSpPr txBox="1">
              <a:spLocks noChangeArrowheads="1"/>
            </p:cNvSpPr>
            <p:nvPr/>
          </p:nvSpPr>
          <p:spPr bwMode="auto">
            <a:xfrm>
              <a:off x="3264400" y="2697431"/>
              <a:ext cx="285752" cy="122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</p:grpSp>
      <p:grpSp>
        <p:nvGrpSpPr>
          <p:cNvPr id="14349" name="Группа 91"/>
          <p:cNvGrpSpPr>
            <a:grpSpLocks/>
          </p:cNvGrpSpPr>
          <p:nvPr/>
        </p:nvGrpSpPr>
        <p:grpSpPr bwMode="auto">
          <a:xfrm>
            <a:off x="5929313" y="1571625"/>
            <a:ext cx="1571625" cy="2330450"/>
            <a:chOff x="2214546" y="2000240"/>
            <a:chExt cx="1571636" cy="2330357"/>
          </a:xfrm>
        </p:grpSpPr>
        <p:grpSp>
          <p:nvGrpSpPr>
            <p:cNvPr id="14426" name="Группа 11"/>
            <p:cNvGrpSpPr>
              <a:grpSpLocks noChangeAspect="1"/>
            </p:cNvGrpSpPr>
            <p:nvPr/>
          </p:nvGrpSpPr>
          <p:grpSpPr bwMode="auto">
            <a:xfrm>
              <a:off x="2214546" y="2000240"/>
              <a:ext cx="1571636" cy="2330357"/>
              <a:chOff x="785786" y="2143116"/>
              <a:chExt cx="2143140" cy="3071834"/>
            </a:xfrm>
          </p:grpSpPr>
          <p:sp>
            <p:nvSpPr>
              <p:cNvPr id="96" name="Прямоугольник 95"/>
              <p:cNvSpPr/>
              <p:nvPr/>
            </p:nvSpPr>
            <p:spPr bwMode="auto">
              <a:xfrm>
                <a:off x="785786" y="2143116"/>
                <a:ext cx="2143140" cy="3071834"/>
              </a:xfrm>
              <a:prstGeom prst="rect">
                <a:avLst/>
              </a:prstGeom>
              <a:solidFill>
                <a:schemeClr val="accent3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/>
              </a:p>
            </p:txBody>
          </p:sp>
          <p:cxnSp>
            <p:nvCxnSpPr>
              <p:cNvPr id="14430" name="Прямая соединительная линия 96"/>
              <p:cNvCxnSpPr>
                <a:cxnSpLocks noChangeShapeType="1"/>
                <a:stCxn id="96" idx="1"/>
                <a:endCxn id="96" idx="3"/>
              </p:cNvCxnSpPr>
              <p:nvPr/>
            </p:nvCxnSpPr>
            <p:spPr bwMode="auto">
              <a:xfrm rot="10800000" flipH="1">
                <a:off x="785786" y="3679033"/>
                <a:ext cx="214314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</p:grpSp>
        <p:cxnSp>
          <p:nvCxnSpPr>
            <p:cNvPr id="14427" name="Прямая соединительная линия 93"/>
            <p:cNvCxnSpPr>
              <a:cxnSpLocks noChangeShapeType="1"/>
            </p:cNvCxnSpPr>
            <p:nvPr/>
          </p:nvCxnSpPr>
          <p:spPr bwMode="auto">
            <a:xfrm rot="10800000" flipH="1">
              <a:off x="2214546" y="2571744"/>
              <a:ext cx="157163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4428" name="Прямая соединительная линия 94"/>
            <p:cNvCxnSpPr>
              <a:cxnSpLocks noChangeShapeType="1"/>
            </p:cNvCxnSpPr>
            <p:nvPr/>
          </p:nvCxnSpPr>
          <p:spPr bwMode="auto">
            <a:xfrm rot="10800000" flipH="1">
              <a:off x="2214546" y="3714752"/>
              <a:ext cx="157163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grpSp>
        <p:nvGrpSpPr>
          <p:cNvPr id="14350" name="Группа 101"/>
          <p:cNvGrpSpPr>
            <a:grpSpLocks/>
          </p:cNvGrpSpPr>
          <p:nvPr/>
        </p:nvGrpSpPr>
        <p:grpSpPr bwMode="auto">
          <a:xfrm>
            <a:off x="5033963" y="4572000"/>
            <a:ext cx="3643312" cy="571500"/>
            <a:chOff x="5286380" y="4500570"/>
            <a:chExt cx="2857520" cy="357190"/>
          </a:xfrm>
        </p:grpSpPr>
        <p:sp>
          <p:nvSpPr>
            <p:cNvPr id="98" name="Прямоугольник 97"/>
            <p:cNvSpPr/>
            <p:nvPr/>
          </p:nvSpPr>
          <p:spPr bwMode="auto">
            <a:xfrm>
              <a:off x="5286380" y="4500570"/>
              <a:ext cx="714691" cy="35719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99" name="Прямоугольник 98"/>
            <p:cNvSpPr/>
            <p:nvPr/>
          </p:nvSpPr>
          <p:spPr bwMode="auto">
            <a:xfrm>
              <a:off x="6001071" y="4500570"/>
              <a:ext cx="714691" cy="35719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00" name="Прямоугольник 99"/>
            <p:cNvSpPr/>
            <p:nvPr/>
          </p:nvSpPr>
          <p:spPr bwMode="auto">
            <a:xfrm>
              <a:off x="6715763" y="4500570"/>
              <a:ext cx="713446" cy="35719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01" name="Прямоугольник 100"/>
            <p:cNvSpPr/>
            <p:nvPr/>
          </p:nvSpPr>
          <p:spPr bwMode="auto">
            <a:xfrm>
              <a:off x="7429209" y="4500570"/>
              <a:ext cx="714691" cy="35719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</p:grpSp>
      <p:grpSp>
        <p:nvGrpSpPr>
          <p:cNvPr id="14351" name="Группа 62"/>
          <p:cNvGrpSpPr>
            <a:grpSpLocks/>
          </p:cNvGrpSpPr>
          <p:nvPr/>
        </p:nvGrpSpPr>
        <p:grpSpPr bwMode="auto">
          <a:xfrm>
            <a:off x="5033963" y="4019550"/>
            <a:ext cx="3643312" cy="542925"/>
            <a:chOff x="840650" y="2615750"/>
            <a:chExt cx="2302590" cy="544072"/>
          </a:xfrm>
        </p:grpSpPr>
        <p:sp>
          <p:nvSpPr>
            <p:cNvPr id="14420" name="Левая фигурная скобка 103"/>
            <p:cNvSpPr>
              <a:spLocks/>
            </p:cNvSpPr>
            <p:nvPr/>
          </p:nvSpPr>
          <p:spPr bwMode="auto">
            <a:xfrm rot="5400000">
              <a:off x="1876501" y="1893083"/>
              <a:ext cx="230888" cy="2302590"/>
            </a:xfrm>
            <a:prstGeom prst="leftBrace">
              <a:avLst>
                <a:gd name="adj1" fmla="val 8311"/>
                <a:gd name="adj2" fmla="val 4941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4421" name="TextBox 104"/>
            <p:cNvSpPr txBox="1">
              <a:spLocks noChangeArrowheads="1"/>
            </p:cNvSpPr>
            <p:nvPr/>
          </p:nvSpPr>
          <p:spPr bwMode="auto">
            <a:xfrm>
              <a:off x="1935882" y="2615750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m</a:t>
              </a:r>
              <a:endParaRPr lang="ru-RU"/>
            </a:p>
          </p:txBody>
        </p:sp>
      </p:grpSp>
      <p:grpSp>
        <p:nvGrpSpPr>
          <p:cNvPr id="14352" name="Группа 65"/>
          <p:cNvGrpSpPr>
            <a:grpSpLocks/>
          </p:cNvGrpSpPr>
          <p:nvPr/>
        </p:nvGrpSpPr>
        <p:grpSpPr bwMode="auto">
          <a:xfrm>
            <a:off x="4714875" y="4572000"/>
            <a:ext cx="309563" cy="571500"/>
            <a:chOff x="298836" y="3143248"/>
            <a:chExt cx="530956" cy="1599068"/>
          </a:xfrm>
        </p:grpSpPr>
        <p:sp>
          <p:nvSpPr>
            <p:cNvPr id="14418" name="Левая фигурная скобка 106"/>
            <p:cNvSpPr>
              <a:spLocks/>
            </p:cNvSpPr>
            <p:nvPr/>
          </p:nvSpPr>
          <p:spPr bwMode="auto">
            <a:xfrm>
              <a:off x="571472" y="3143248"/>
              <a:ext cx="258320" cy="1599068"/>
            </a:xfrm>
            <a:prstGeom prst="leftBrace">
              <a:avLst>
                <a:gd name="adj1" fmla="val 8340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4419" name="TextBox 107"/>
            <p:cNvSpPr txBox="1">
              <a:spLocks noChangeArrowheads="1"/>
            </p:cNvSpPr>
            <p:nvPr/>
          </p:nvSpPr>
          <p:spPr bwMode="auto">
            <a:xfrm>
              <a:off x="298836" y="3407291"/>
              <a:ext cx="214314" cy="1033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</a:t>
              </a:r>
              <a:endParaRPr lang="ru-RU"/>
            </a:p>
          </p:txBody>
        </p:sp>
      </p:grpSp>
      <p:cxnSp>
        <p:nvCxnSpPr>
          <p:cNvPr id="14353" name="Прямая соединительная линия 109"/>
          <p:cNvCxnSpPr>
            <a:cxnSpLocks noChangeShapeType="1"/>
          </p:cNvCxnSpPr>
          <p:nvPr/>
        </p:nvCxnSpPr>
        <p:spPr bwMode="auto">
          <a:xfrm>
            <a:off x="5040313" y="4714875"/>
            <a:ext cx="36433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4354" name="Прямая соединительная линия 110"/>
          <p:cNvCxnSpPr>
            <a:cxnSpLocks noChangeShapeType="1"/>
          </p:cNvCxnSpPr>
          <p:nvPr/>
        </p:nvCxnSpPr>
        <p:spPr bwMode="auto">
          <a:xfrm>
            <a:off x="5040313" y="5000625"/>
            <a:ext cx="36433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grpSp>
        <p:nvGrpSpPr>
          <p:cNvPr id="14355" name="Группа 71"/>
          <p:cNvGrpSpPr>
            <a:grpSpLocks/>
          </p:cNvGrpSpPr>
          <p:nvPr/>
        </p:nvGrpSpPr>
        <p:grpSpPr bwMode="auto">
          <a:xfrm>
            <a:off x="8693150" y="4449763"/>
            <a:ext cx="379413" cy="369887"/>
            <a:chOff x="3170672" y="2884550"/>
            <a:chExt cx="379480" cy="840543"/>
          </a:xfrm>
        </p:grpSpPr>
        <p:sp>
          <p:nvSpPr>
            <p:cNvPr id="14416" name="Левая фигурная скобка 112"/>
            <p:cNvSpPr>
              <a:spLocks/>
            </p:cNvSpPr>
            <p:nvPr/>
          </p:nvSpPr>
          <p:spPr bwMode="auto">
            <a:xfrm rot="10800000">
              <a:off x="3170672" y="3152394"/>
              <a:ext cx="142876" cy="357188"/>
            </a:xfrm>
            <a:prstGeom prst="leftBrace">
              <a:avLst>
                <a:gd name="adj1" fmla="val 8333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4417" name="TextBox 113"/>
            <p:cNvSpPr txBox="1">
              <a:spLocks noChangeArrowheads="1"/>
            </p:cNvSpPr>
            <p:nvPr/>
          </p:nvSpPr>
          <p:spPr bwMode="auto">
            <a:xfrm>
              <a:off x="3264400" y="2884550"/>
              <a:ext cx="285752" cy="840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</p:grpSp>
      <p:grpSp>
        <p:nvGrpSpPr>
          <p:cNvPr id="14356" name="Группа 71"/>
          <p:cNvGrpSpPr>
            <a:grpSpLocks/>
          </p:cNvGrpSpPr>
          <p:nvPr/>
        </p:nvGrpSpPr>
        <p:grpSpPr bwMode="auto">
          <a:xfrm>
            <a:off x="8693150" y="4876800"/>
            <a:ext cx="379413" cy="369888"/>
            <a:chOff x="3170672" y="2884550"/>
            <a:chExt cx="379480" cy="840540"/>
          </a:xfrm>
        </p:grpSpPr>
        <p:sp>
          <p:nvSpPr>
            <p:cNvPr id="14414" name="Левая фигурная скобка 115"/>
            <p:cNvSpPr>
              <a:spLocks/>
            </p:cNvSpPr>
            <p:nvPr/>
          </p:nvSpPr>
          <p:spPr bwMode="auto">
            <a:xfrm rot="10800000">
              <a:off x="3170672" y="3152394"/>
              <a:ext cx="142876" cy="357188"/>
            </a:xfrm>
            <a:prstGeom prst="leftBrace">
              <a:avLst>
                <a:gd name="adj1" fmla="val 8333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4415" name="TextBox 116"/>
            <p:cNvSpPr txBox="1">
              <a:spLocks noChangeArrowheads="1"/>
            </p:cNvSpPr>
            <p:nvPr/>
          </p:nvSpPr>
          <p:spPr bwMode="auto">
            <a:xfrm>
              <a:off x="3264400" y="2884550"/>
              <a:ext cx="285752" cy="840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</p:grpSp>
      <p:graphicFrame>
        <p:nvGraphicFramePr>
          <p:cNvPr id="52" name="Таблица 51"/>
          <p:cNvGraphicFramePr>
            <a:graphicFrameLocks noGrp="1"/>
          </p:cNvGraphicFramePr>
          <p:nvPr/>
        </p:nvGraphicFramePr>
        <p:xfrm>
          <a:off x="642938" y="5643563"/>
          <a:ext cx="3263902" cy="200025"/>
        </p:xfrm>
        <a:graphic>
          <a:graphicData uri="http://schemas.openxmlformats.org/drawingml/2006/table">
            <a:tbl>
              <a:tblPr/>
              <a:tblGrid>
                <a:gridCol w="827870"/>
                <a:gridCol w="609008"/>
                <a:gridCol w="609008"/>
                <a:gridCol w="609008"/>
                <a:gridCol w="6090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format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 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(ω*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r)^2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3" name="Таблица 52"/>
          <p:cNvGraphicFramePr>
            <a:graphicFrameLocks noGrp="1"/>
          </p:cNvGraphicFramePr>
          <p:nvPr/>
        </p:nvGraphicFramePr>
        <p:xfrm>
          <a:off x="642938" y="5857875"/>
          <a:ext cx="3263902" cy="200025"/>
        </p:xfrm>
        <a:graphic>
          <a:graphicData uri="http://schemas.openxmlformats.org/drawingml/2006/table">
            <a:tbl>
              <a:tblPr/>
              <a:tblGrid>
                <a:gridCol w="827870"/>
                <a:gridCol w="609008"/>
                <a:gridCol w="609008"/>
                <a:gridCol w="609008"/>
                <a:gridCol w="6090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p. portrait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5072063" y="5857875"/>
          <a:ext cx="3263902" cy="200025"/>
        </p:xfrm>
        <a:graphic>
          <a:graphicData uri="http://schemas.openxmlformats.org/drawingml/2006/table">
            <a:tbl>
              <a:tblPr/>
              <a:tblGrid>
                <a:gridCol w="827870"/>
                <a:gridCol w="609008"/>
                <a:gridCol w="609008"/>
                <a:gridCol w="609008"/>
                <a:gridCol w="6090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p.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portrait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Devices which were used </a:t>
            </a:r>
            <a:br>
              <a:rPr lang="en-US" sz="2800" dirty="0" smtClean="0"/>
            </a:br>
            <a:r>
              <a:rPr lang="en-US" sz="2800" dirty="0" smtClean="0"/>
              <a:t>and their size</a:t>
            </a:r>
            <a:endParaRPr lang="ru-RU" sz="2800" dirty="0" smtClean="0"/>
          </a:p>
        </p:txBody>
      </p:sp>
      <p:graphicFrame>
        <p:nvGraphicFramePr>
          <p:cNvPr id="58" name="Таблица 57"/>
          <p:cNvGraphicFramePr>
            <a:graphicFrameLocks noGrp="1"/>
          </p:cNvGraphicFramePr>
          <p:nvPr/>
        </p:nvGraphicFramePr>
        <p:xfrm>
          <a:off x="5072063" y="5643563"/>
          <a:ext cx="3263902" cy="200025"/>
        </p:xfrm>
        <a:graphic>
          <a:graphicData uri="http://schemas.openxmlformats.org/drawingml/2006/table">
            <a:tbl>
              <a:tblPr/>
              <a:tblGrid>
                <a:gridCol w="827870"/>
                <a:gridCol w="609008"/>
                <a:gridCol w="609008"/>
                <a:gridCol w="609008"/>
                <a:gridCol w="6090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format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 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(ω*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r)^2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" name="Содержимое 2"/>
          <p:cNvSpPr txBox="1">
            <a:spLocks/>
          </p:cNvSpPr>
          <p:nvPr/>
        </p:nvSpPr>
        <p:spPr bwMode="auto">
          <a:xfrm>
            <a:off x="142844" y="6465608"/>
            <a:ext cx="8858312" cy="347666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Nikita </a:t>
            </a:r>
            <a:r>
              <a:rPr lang="en-US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Shanin</a:t>
            </a: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IYPT 2011                                                      11</a:t>
            </a:r>
          </a:p>
        </p:txBody>
      </p:sp>
      <p:grpSp>
        <p:nvGrpSpPr>
          <p:cNvPr id="56" name="Группа 55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57" name="Прямоугольник 56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59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60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2" name="Прямая соединительная линия 4"/>
          <p:cNvCxnSpPr>
            <a:cxnSpLocks noChangeShapeType="1"/>
          </p:cNvCxnSpPr>
          <p:nvPr/>
        </p:nvCxnSpPr>
        <p:spPr bwMode="auto">
          <a:xfrm rot="5400000">
            <a:off x="1928802" y="4071946"/>
            <a:ext cx="4429145" cy="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5363" name="Группа 54"/>
          <p:cNvGrpSpPr>
            <a:grpSpLocks noChangeAspect="1"/>
          </p:cNvGrpSpPr>
          <p:nvPr/>
        </p:nvGrpSpPr>
        <p:grpSpPr bwMode="auto">
          <a:xfrm rot="5400000">
            <a:off x="1308100" y="1549401"/>
            <a:ext cx="1571625" cy="2330450"/>
            <a:chOff x="785786" y="2143116"/>
            <a:chExt cx="2143140" cy="3071834"/>
          </a:xfrm>
        </p:grpSpPr>
        <p:sp>
          <p:nvSpPr>
            <p:cNvPr id="56" name="Прямоугольник 55"/>
            <p:cNvSpPr/>
            <p:nvPr/>
          </p:nvSpPr>
          <p:spPr bwMode="auto">
            <a:xfrm>
              <a:off x="785786" y="2143116"/>
              <a:ext cx="2143140" cy="3071834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cxnSp>
          <p:nvCxnSpPr>
            <p:cNvPr id="15461" name="Прямая соединительная линия 56"/>
            <p:cNvCxnSpPr>
              <a:cxnSpLocks noChangeShapeType="1"/>
              <a:stCxn id="56" idx="1"/>
              <a:endCxn id="56" idx="3"/>
            </p:cNvCxnSpPr>
            <p:nvPr/>
          </p:nvCxnSpPr>
          <p:spPr bwMode="auto">
            <a:xfrm rot="10800000" flipH="1">
              <a:off x="785786" y="3679033"/>
              <a:ext cx="214314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grpSp>
        <p:nvGrpSpPr>
          <p:cNvPr id="15364" name="Группа 57"/>
          <p:cNvGrpSpPr>
            <a:grpSpLocks/>
          </p:cNvGrpSpPr>
          <p:nvPr/>
        </p:nvGrpSpPr>
        <p:grpSpPr bwMode="auto">
          <a:xfrm rot="5400000">
            <a:off x="5951537" y="1549401"/>
            <a:ext cx="1571625" cy="2330450"/>
            <a:chOff x="2285984" y="2000240"/>
            <a:chExt cx="1571636" cy="2330357"/>
          </a:xfrm>
        </p:grpSpPr>
        <p:grpSp>
          <p:nvGrpSpPr>
            <p:cNvPr id="15456" name="Группа 17"/>
            <p:cNvGrpSpPr>
              <a:grpSpLocks noChangeAspect="1"/>
            </p:cNvGrpSpPr>
            <p:nvPr/>
          </p:nvGrpSpPr>
          <p:grpSpPr bwMode="auto">
            <a:xfrm>
              <a:off x="2285984" y="2000240"/>
              <a:ext cx="1571636" cy="2330357"/>
              <a:chOff x="785786" y="2143116"/>
              <a:chExt cx="2143140" cy="3071834"/>
            </a:xfrm>
          </p:grpSpPr>
          <p:sp>
            <p:nvSpPr>
              <p:cNvPr id="62" name="Прямоугольник 61"/>
              <p:cNvSpPr/>
              <p:nvPr/>
            </p:nvSpPr>
            <p:spPr bwMode="auto">
              <a:xfrm>
                <a:off x="785786" y="2143116"/>
                <a:ext cx="2143140" cy="3071834"/>
              </a:xfrm>
              <a:prstGeom prst="rect">
                <a:avLst/>
              </a:prstGeom>
              <a:solidFill>
                <a:schemeClr val="accent3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/>
              </a:p>
            </p:txBody>
          </p:sp>
          <p:cxnSp>
            <p:nvCxnSpPr>
              <p:cNvPr id="15459" name="Прямая соединительная линия 62"/>
              <p:cNvCxnSpPr>
                <a:cxnSpLocks noChangeShapeType="1"/>
              </p:cNvCxnSpPr>
              <p:nvPr/>
            </p:nvCxnSpPr>
            <p:spPr bwMode="auto">
              <a:xfrm rot="10800000" flipH="1">
                <a:off x="785786" y="3178967"/>
                <a:ext cx="214314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</p:grpSp>
        <p:cxnSp>
          <p:nvCxnSpPr>
            <p:cNvPr id="15457" name="Прямая соединительная линия 59"/>
            <p:cNvCxnSpPr>
              <a:cxnSpLocks noChangeShapeType="1"/>
            </p:cNvCxnSpPr>
            <p:nvPr/>
          </p:nvCxnSpPr>
          <p:spPr bwMode="auto">
            <a:xfrm rot="10800000" flipH="1">
              <a:off x="2285984" y="3571876"/>
              <a:ext cx="157163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70" name="Прямоугольник 69"/>
          <p:cNvSpPr/>
          <p:nvPr/>
        </p:nvSpPr>
        <p:spPr bwMode="auto">
          <a:xfrm rot="16200000">
            <a:off x="714376" y="3929062"/>
            <a:ext cx="1143000" cy="157162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71" name="Прямоугольник 70"/>
          <p:cNvSpPr/>
          <p:nvPr/>
        </p:nvSpPr>
        <p:spPr bwMode="auto">
          <a:xfrm rot="16200000">
            <a:off x="2286001" y="3929062"/>
            <a:ext cx="1143000" cy="157162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cxnSp>
        <p:nvCxnSpPr>
          <p:cNvPr id="15367" name="Прямая соединительная линия 73"/>
          <p:cNvCxnSpPr>
            <a:cxnSpLocks noChangeShapeType="1"/>
          </p:cNvCxnSpPr>
          <p:nvPr/>
        </p:nvCxnSpPr>
        <p:spPr bwMode="auto">
          <a:xfrm>
            <a:off x="500063" y="4500563"/>
            <a:ext cx="31432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5368" name="Прямая соединительная линия 74"/>
          <p:cNvCxnSpPr>
            <a:cxnSpLocks noChangeShapeType="1"/>
          </p:cNvCxnSpPr>
          <p:nvPr/>
        </p:nvCxnSpPr>
        <p:spPr bwMode="auto">
          <a:xfrm>
            <a:off x="500063" y="4929188"/>
            <a:ext cx="31432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grpSp>
        <p:nvGrpSpPr>
          <p:cNvPr id="15369" name="Группа 62"/>
          <p:cNvGrpSpPr>
            <a:grpSpLocks/>
          </p:cNvGrpSpPr>
          <p:nvPr/>
        </p:nvGrpSpPr>
        <p:grpSpPr bwMode="auto">
          <a:xfrm>
            <a:off x="500063" y="3590925"/>
            <a:ext cx="3143250" cy="542925"/>
            <a:chOff x="840650" y="2615750"/>
            <a:chExt cx="2302590" cy="544072"/>
          </a:xfrm>
        </p:grpSpPr>
        <p:sp>
          <p:nvSpPr>
            <p:cNvPr id="15454" name="Левая фигурная скобка 76"/>
            <p:cNvSpPr>
              <a:spLocks/>
            </p:cNvSpPr>
            <p:nvPr/>
          </p:nvSpPr>
          <p:spPr bwMode="auto">
            <a:xfrm rot="5400000">
              <a:off x="1876501" y="1893083"/>
              <a:ext cx="230888" cy="2302590"/>
            </a:xfrm>
            <a:prstGeom prst="leftBrace">
              <a:avLst>
                <a:gd name="adj1" fmla="val 8311"/>
                <a:gd name="adj2" fmla="val 4941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5455" name="TextBox 77"/>
            <p:cNvSpPr txBox="1">
              <a:spLocks noChangeArrowheads="1"/>
            </p:cNvSpPr>
            <p:nvPr/>
          </p:nvSpPr>
          <p:spPr bwMode="auto">
            <a:xfrm>
              <a:off x="1935882" y="2615750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m</a:t>
              </a:r>
              <a:endParaRPr lang="ru-RU"/>
            </a:p>
          </p:txBody>
        </p:sp>
      </p:grpSp>
      <p:grpSp>
        <p:nvGrpSpPr>
          <p:cNvPr id="15370" name="Группа 65"/>
          <p:cNvGrpSpPr>
            <a:grpSpLocks/>
          </p:cNvGrpSpPr>
          <p:nvPr/>
        </p:nvGrpSpPr>
        <p:grpSpPr bwMode="auto">
          <a:xfrm>
            <a:off x="46038" y="4143375"/>
            <a:ext cx="446087" cy="1143000"/>
            <a:chOff x="319710" y="3143248"/>
            <a:chExt cx="510082" cy="1599068"/>
          </a:xfrm>
        </p:grpSpPr>
        <p:sp>
          <p:nvSpPr>
            <p:cNvPr id="15452" name="Левая фигурная скобка 79"/>
            <p:cNvSpPr>
              <a:spLocks/>
            </p:cNvSpPr>
            <p:nvPr/>
          </p:nvSpPr>
          <p:spPr bwMode="auto">
            <a:xfrm>
              <a:off x="571472" y="3143248"/>
              <a:ext cx="258320" cy="1599068"/>
            </a:xfrm>
            <a:prstGeom prst="leftBrace">
              <a:avLst>
                <a:gd name="adj1" fmla="val 8340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5453" name="TextBox 80"/>
            <p:cNvSpPr txBox="1">
              <a:spLocks noChangeArrowheads="1"/>
            </p:cNvSpPr>
            <p:nvPr/>
          </p:nvSpPr>
          <p:spPr bwMode="auto">
            <a:xfrm>
              <a:off x="319710" y="3688726"/>
              <a:ext cx="214314" cy="516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</a:t>
              </a:r>
              <a:endParaRPr lang="ru-RU"/>
            </a:p>
          </p:txBody>
        </p:sp>
      </p:grpSp>
      <p:grpSp>
        <p:nvGrpSpPr>
          <p:cNvPr id="15371" name="Группа 71"/>
          <p:cNvGrpSpPr>
            <a:grpSpLocks/>
          </p:cNvGrpSpPr>
          <p:nvPr/>
        </p:nvGrpSpPr>
        <p:grpSpPr bwMode="auto">
          <a:xfrm>
            <a:off x="3643313" y="4122738"/>
            <a:ext cx="379412" cy="379412"/>
            <a:chOff x="3170672" y="3142393"/>
            <a:chExt cx="379480" cy="369340"/>
          </a:xfrm>
        </p:grpSpPr>
        <p:sp>
          <p:nvSpPr>
            <p:cNvPr id="15450" name="Левая фигурная скобка 84"/>
            <p:cNvSpPr>
              <a:spLocks/>
            </p:cNvSpPr>
            <p:nvPr/>
          </p:nvSpPr>
          <p:spPr bwMode="auto">
            <a:xfrm rot="10800000">
              <a:off x="3170672" y="3152394"/>
              <a:ext cx="142876" cy="357188"/>
            </a:xfrm>
            <a:prstGeom prst="leftBrace">
              <a:avLst>
                <a:gd name="adj1" fmla="val 8333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5451" name="TextBox 87"/>
            <p:cNvSpPr txBox="1">
              <a:spLocks noChangeArrowheads="1"/>
            </p:cNvSpPr>
            <p:nvPr/>
          </p:nvSpPr>
          <p:spPr bwMode="auto">
            <a:xfrm>
              <a:off x="3264400" y="3142393"/>
              <a:ext cx="285752" cy="369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</p:grpSp>
      <p:grpSp>
        <p:nvGrpSpPr>
          <p:cNvPr id="15372" name="Группа 71"/>
          <p:cNvGrpSpPr>
            <a:grpSpLocks/>
          </p:cNvGrpSpPr>
          <p:nvPr/>
        </p:nvGrpSpPr>
        <p:grpSpPr bwMode="auto">
          <a:xfrm>
            <a:off x="3652838" y="4910138"/>
            <a:ext cx="379412" cy="381000"/>
            <a:chOff x="3170672" y="3142393"/>
            <a:chExt cx="379480" cy="369340"/>
          </a:xfrm>
        </p:grpSpPr>
        <p:sp>
          <p:nvSpPr>
            <p:cNvPr id="15448" name="Левая фигурная скобка 92"/>
            <p:cNvSpPr>
              <a:spLocks/>
            </p:cNvSpPr>
            <p:nvPr/>
          </p:nvSpPr>
          <p:spPr bwMode="auto">
            <a:xfrm rot="10800000">
              <a:off x="3170672" y="3152394"/>
              <a:ext cx="142876" cy="357188"/>
            </a:xfrm>
            <a:prstGeom prst="leftBrace">
              <a:avLst>
                <a:gd name="adj1" fmla="val 8333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5449" name="TextBox 101"/>
            <p:cNvSpPr txBox="1">
              <a:spLocks noChangeArrowheads="1"/>
            </p:cNvSpPr>
            <p:nvPr/>
          </p:nvSpPr>
          <p:spPr bwMode="auto">
            <a:xfrm>
              <a:off x="3264400" y="3142393"/>
              <a:ext cx="285752" cy="369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</p:grpSp>
      <p:grpSp>
        <p:nvGrpSpPr>
          <p:cNvPr id="15373" name="Группа 120"/>
          <p:cNvGrpSpPr>
            <a:grpSpLocks/>
          </p:cNvGrpSpPr>
          <p:nvPr/>
        </p:nvGrpSpPr>
        <p:grpSpPr bwMode="auto">
          <a:xfrm>
            <a:off x="4714875" y="4572000"/>
            <a:ext cx="3857625" cy="642938"/>
            <a:chOff x="5000628" y="4429132"/>
            <a:chExt cx="4714908" cy="785818"/>
          </a:xfrm>
        </p:grpSpPr>
        <p:sp>
          <p:nvSpPr>
            <p:cNvPr id="106" name="Прямоугольник 105"/>
            <p:cNvSpPr/>
            <p:nvPr/>
          </p:nvSpPr>
          <p:spPr bwMode="auto">
            <a:xfrm>
              <a:off x="5000628" y="4429132"/>
              <a:ext cx="1571636" cy="78581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19" name="Прямоугольник 118"/>
            <p:cNvSpPr/>
            <p:nvPr/>
          </p:nvSpPr>
          <p:spPr bwMode="auto">
            <a:xfrm>
              <a:off x="6572264" y="4429132"/>
              <a:ext cx="1571636" cy="78581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20" name="Прямоугольник 119"/>
            <p:cNvSpPr/>
            <p:nvPr/>
          </p:nvSpPr>
          <p:spPr bwMode="auto">
            <a:xfrm>
              <a:off x="8143900" y="4429132"/>
              <a:ext cx="1571636" cy="785818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</p:grpSp>
      <p:grpSp>
        <p:nvGrpSpPr>
          <p:cNvPr id="15374" name="Группа 62"/>
          <p:cNvGrpSpPr>
            <a:grpSpLocks/>
          </p:cNvGrpSpPr>
          <p:nvPr/>
        </p:nvGrpSpPr>
        <p:grpSpPr bwMode="auto">
          <a:xfrm>
            <a:off x="4714875" y="4019550"/>
            <a:ext cx="3857625" cy="542925"/>
            <a:chOff x="840650" y="2615750"/>
            <a:chExt cx="2302590" cy="544072"/>
          </a:xfrm>
        </p:grpSpPr>
        <p:sp>
          <p:nvSpPr>
            <p:cNvPr id="15443" name="Левая фигурная скобка 122"/>
            <p:cNvSpPr>
              <a:spLocks/>
            </p:cNvSpPr>
            <p:nvPr/>
          </p:nvSpPr>
          <p:spPr bwMode="auto">
            <a:xfrm rot="5400000">
              <a:off x="1876501" y="1893083"/>
              <a:ext cx="230888" cy="2302590"/>
            </a:xfrm>
            <a:prstGeom prst="leftBrace">
              <a:avLst>
                <a:gd name="adj1" fmla="val 8311"/>
                <a:gd name="adj2" fmla="val 4941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5444" name="TextBox 123"/>
            <p:cNvSpPr txBox="1">
              <a:spLocks noChangeArrowheads="1"/>
            </p:cNvSpPr>
            <p:nvPr/>
          </p:nvSpPr>
          <p:spPr bwMode="auto">
            <a:xfrm>
              <a:off x="1935882" y="2615750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m</a:t>
              </a:r>
              <a:endParaRPr lang="ru-RU"/>
            </a:p>
          </p:txBody>
        </p:sp>
      </p:grpSp>
      <p:grpSp>
        <p:nvGrpSpPr>
          <p:cNvPr id="15375" name="Группа 65"/>
          <p:cNvGrpSpPr>
            <a:grpSpLocks/>
          </p:cNvGrpSpPr>
          <p:nvPr/>
        </p:nvGrpSpPr>
        <p:grpSpPr bwMode="auto">
          <a:xfrm>
            <a:off x="4259263" y="4572000"/>
            <a:ext cx="455612" cy="642938"/>
            <a:chOff x="309273" y="3143248"/>
            <a:chExt cx="520519" cy="1599068"/>
          </a:xfrm>
        </p:grpSpPr>
        <p:sp>
          <p:nvSpPr>
            <p:cNvPr id="15441" name="Левая фигурная скобка 125"/>
            <p:cNvSpPr>
              <a:spLocks/>
            </p:cNvSpPr>
            <p:nvPr/>
          </p:nvSpPr>
          <p:spPr bwMode="auto">
            <a:xfrm>
              <a:off x="571472" y="3143248"/>
              <a:ext cx="258320" cy="1599068"/>
            </a:xfrm>
            <a:prstGeom prst="leftBrace">
              <a:avLst>
                <a:gd name="adj1" fmla="val 8340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5442" name="TextBox 126"/>
            <p:cNvSpPr txBox="1">
              <a:spLocks noChangeArrowheads="1"/>
            </p:cNvSpPr>
            <p:nvPr/>
          </p:nvSpPr>
          <p:spPr bwMode="auto">
            <a:xfrm>
              <a:off x="309273" y="3461304"/>
              <a:ext cx="214314" cy="918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</a:t>
              </a:r>
              <a:endParaRPr lang="ru-RU"/>
            </a:p>
          </p:txBody>
        </p:sp>
      </p:grpSp>
      <p:cxnSp>
        <p:nvCxnSpPr>
          <p:cNvPr id="15376" name="Прямая соединительная линия 128"/>
          <p:cNvCxnSpPr>
            <a:cxnSpLocks noChangeShapeType="1"/>
          </p:cNvCxnSpPr>
          <p:nvPr/>
        </p:nvCxnSpPr>
        <p:spPr bwMode="auto">
          <a:xfrm>
            <a:off x="4714875" y="4714875"/>
            <a:ext cx="3857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5377" name="Прямая соединительная линия 129"/>
          <p:cNvCxnSpPr>
            <a:cxnSpLocks noChangeShapeType="1"/>
          </p:cNvCxnSpPr>
          <p:nvPr/>
        </p:nvCxnSpPr>
        <p:spPr bwMode="auto">
          <a:xfrm>
            <a:off x="4714875" y="5072063"/>
            <a:ext cx="3857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grpSp>
        <p:nvGrpSpPr>
          <p:cNvPr id="15378" name="Группа 71"/>
          <p:cNvGrpSpPr>
            <a:grpSpLocks/>
          </p:cNvGrpSpPr>
          <p:nvPr/>
        </p:nvGrpSpPr>
        <p:grpSpPr bwMode="auto">
          <a:xfrm>
            <a:off x="8586788" y="4471988"/>
            <a:ext cx="342900" cy="369887"/>
            <a:chOff x="3170672" y="2882393"/>
            <a:chExt cx="379480" cy="959971"/>
          </a:xfrm>
        </p:grpSpPr>
        <p:sp>
          <p:nvSpPr>
            <p:cNvPr id="15439" name="Левая фигурная скобка 131"/>
            <p:cNvSpPr>
              <a:spLocks/>
            </p:cNvSpPr>
            <p:nvPr/>
          </p:nvSpPr>
          <p:spPr bwMode="auto">
            <a:xfrm rot="10800000">
              <a:off x="3170672" y="3152394"/>
              <a:ext cx="142876" cy="357188"/>
            </a:xfrm>
            <a:prstGeom prst="leftBrace">
              <a:avLst>
                <a:gd name="adj1" fmla="val 8333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5440" name="TextBox 132"/>
            <p:cNvSpPr txBox="1">
              <a:spLocks noChangeArrowheads="1"/>
            </p:cNvSpPr>
            <p:nvPr/>
          </p:nvSpPr>
          <p:spPr bwMode="auto">
            <a:xfrm>
              <a:off x="3264400" y="2882393"/>
              <a:ext cx="285752" cy="9599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</p:grpSp>
      <p:grpSp>
        <p:nvGrpSpPr>
          <p:cNvPr id="15379" name="Группа 71"/>
          <p:cNvGrpSpPr>
            <a:grpSpLocks/>
          </p:cNvGrpSpPr>
          <p:nvPr/>
        </p:nvGrpSpPr>
        <p:grpSpPr bwMode="auto">
          <a:xfrm>
            <a:off x="8586788" y="4975225"/>
            <a:ext cx="342900" cy="369888"/>
            <a:chOff x="3170672" y="2882393"/>
            <a:chExt cx="379480" cy="953695"/>
          </a:xfrm>
        </p:grpSpPr>
        <p:sp>
          <p:nvSpPr>
            <p:cNvPr id="15437" name="Левая фигурная скобка 134"/>
            <p:cNvSpPr>
              <a:spLocks/>
            </p:cNvSpPr>
            <p:nvPr/>
          </p:nvSpPr>
          <p:spPr bwMode="auto">
            <a:xfrm rot="10800000">
              <a:off x="3170672" y="3152394"/>
              <a:ext cx="142876" cy="357188"/>
            </a:xfrm>
            <a:prstGeom prst="leftBrace">
              <a:avLst>
                <a:gd name="adj1" fmla="val 8333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5438" name="TextBox 135"/>
            <p:cNvSpPr txBox="1">
              <a:spLocks noChangeArrowheads="1"/>
            </p:cNvSpPr>
            <p:nvPr/>
          </p:nvSpPr>
          <p:spPr bwMode="auto">
            <a:xfrm>
              <a:off x="3264400" y="2882393"/>
              <a:ext cx="285752" cy="953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</p:grpSp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428625" y="5715000"/>
          <a:ext cx="3263902" cy="200025"/>
        </p:xfrm>
        <a:graphic>
          <a:graphicData uri="http://schemas.openxmlformats.org/drawingml/2006/table">
            <a:tbl>
              <a:tblPr/>
              <a:tblGrid>
                <a:gridCol w="827870"/>
                <a:gridCol w="609008"/>
                <a:gridCol w="609008"/>
                <a:gridCol w="609008"/>
                <a:gridCol w="6090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format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(ω*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r)^2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5000625" y="5643563"/>
          <a:ext cx="3263902" cy="200025"/>
        </p:xfrm>
        <a:graphic>
          <a:graphicData uri="http://schemas.openxmlformats.org/drawingml/2006/table">
            <a:tbl>
              <a:tblPr/>
              <a:tblGrid>
                <a:gridCol w="827870"/>
                <a:gridCol w="609008"/>
                <a:gridCol w="609008"/>
                <a:gridCol w="609008"/>
                <a:gridCol w="6090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format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(ω*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r)^2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428625" y="5929313"/>
          <a:ext cx="3263902" cy="200025"/>
        </p:xfrm>
        <a:graphic>
          <a:graphicData uri="http://schemas.openxmlformats.org/drawingml/2006/table">
            <a:tbl>
              <a:tblPr/>
              <a:tblGrid>
                <a:gridCol w="827870"/>
                <a:gridCol w="609008"/>
                <a:gridCol w="609008"/>
                <a:gridCol w="609008"/>
                <a:gridCol w="6090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landsc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9" name="Таблица 48"/>
          <p:cNvGraphicFramePr>
            <a:graphicFrameLocks noGrp="1"/>
          </p:cNvGraphicFramePr>
          <p:nvPr/>
        </p:nvGraphicFramePr>
        <p:xfrm>
          <a:off x="5000625" y="5857875"/>
          <a:ext cx="3263902" cy="200025"/>
        </p:xfrm>
        <a:graphic>
          <a:graphicData uri="http://schemas.openxmlformats.org/drawingml/2006/table">
            <a:tbl>
              <a:tblPr/>
              <a:tblGrid>
                <a:gridCol w="827870"/>
                <a:gridCol w="609008"/>
                <a:gridCol w="609008"/>
                <a:gridCol w="609008"/>
                <a:gridCol w="6090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p.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landsc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43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Devices which were used </a:t>
            </a:r>
            <a:br>
              <a:rPr lang="en-US" sz="2800" dirty="0" smtClean="0"/>
            </a:br>
            <a:r>
              <a:rPr lang="en-US" sz="2800" dirty="0" smtClean="0"/>
              <a:t>and their size</a:t>
            </a:r>
            <a:endParaRPr lang="ru-RU" sz="2800" dirty="0" smtClean="0"/>
          </a:p>
        </p:txBody>
      </p:sp>
      <p:sp>
        <p:nvSpPr>
          <p:cNvPr id="50" name="Содержимое 2"/>
          <p:cNvSpPr txBox="1">
            <a:spLocks/>
          </p:cNvSpPr>
          <p:nvPr/>
        </p:nvSpPr>
        <p:spPr bwMode="auto">
          <a:xfrm>
            <a:off x="142844" y="6465608"/>
            <a:ext cx="8858312" cy="347666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Nikita </a:t>
            </a:r>
            <a:r>
              <a:rPr lang="en-US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Shanin</a:t>
            </a: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IYPT 2011                                                      12</a:t>
            </a:r>
          </a:p>
        </p:txBody>
      </p:sp>
      <p:grpSp>
        <p:nvGrpSpPr>
          <p:cNvPr id="51" name="Группа 50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52" name="Прямоугольник 51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53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54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Группа 62"/>
          <p:cNvGrpSpPr>
            <a:grpSpLocks/>
          </p:cNvGrpSpPr>
          <p:nvPr/>
        </p:nvGrpSpPr>
        <p:grpSpPr bwMode="auto">
          <a:xfrm>
            <a:off x="1204913" y="3948113"/>
            <a:ext cx="6286500" cy="542925"/>
            <a:chOff x="840650" y="2615750"/>
            <a:chExt cx="2302590" cy="544072"/>
          </a:xfrm>
        </p:grpSpPr>
        <p:sp>
          <p:nvSpPr>
            <p:cNvPr id="16437" name="Левая фигурная скобка 122"/>
            <p:cNvSpPr>
              <a:spLocks/>
            </p:cNvSpPr>
            <p:nvPr/>
          </p:nvSpPr>
          <p:spPr bwMode="auto">
            <a:xfrm rot="5400000">
              <a:off x="1876501" y="1893083"/>
              <a:ext cx="230888" cy="2302590"/>
            </a:xfrm>
            <a:prstGeom prst="leftBrace">
              <a:avLst>
                <a:gd name="adj1" fmla="val 8311"/>
                <a:gd name="adj2" fmla="val 4941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6438" name="TextBox 123"/>
            <p:cNvSpPr txBox="1">
              <a:spLocks noChangeArrowheads="1"/>
            </p:cNvSpPr>
            <p:nvPr/>
          </p:nvSpPr>
          <p:spPr bwMode="auto">
            <a:xfrm>
              <a:off x="1952628" y="2615750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m</a:t>
              </a:r>
              <a:endParaRPr lang="ru-RU"/>
            </a:p>
          </p:txBody>
        </p:sp>
      </p:grpSp>
      <p:grpSp>
        <p:nvGrpSpPr>
          <p:cNvPr id="16387" name="Группа 65"/>
          <p:cNvGrpSpPr>
            <a:grpSpLocks/>
          </p:cNvGrpSpPr>
          <p:nvPr/>
        </p:nvGrpSpPr>
        <p:grpSpPr bwMode="auto">
          <a:xfrm>
            <a:off x="741363" y="4500563"/>
            <a:ext cx="455612" cy="571500"/>
            <a:chOff x="309273" y="3143248"/>
            <a:chExt cx="520519" cy="1599068"/>
          </a:xfrm>
        </p:grpSpPr>
        <p:sp>
          <p:nvSpPr>
            <p:cNvPr id="16435" name="Левая фигурная скобка 125"/>
            <p:cNvSpPr>
              <a:spLocks/>
            </p:cNvSpPr>
            <p:nvPr/>
          </p:nvSpPr>
          <p:spPr bwMode="auto">
            <a:xfrm>
              <a:off x="571472" y="3143248"/>
              <a:ext cx="258320" cy="1599068"/>
            </a:xfrm>
            <a:prstGeom prst="leftBrace">
              <a:avLst>
                <a:gd name="adj1" fmla="val 8340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6436" name="TextBox 126"/>
            <p:cNvSpPr txBox="1">
              <a:spLocks noChangeArrowheads="1"/>
            </p:cNvSpPr>
            <p:nvPr/>
          </p:nvSpPr>
          <p:spPr bwMode="auto">
            <a:xfrm>
              <a:off x="309273" y="3461304"/>
              <a:ext cx="214314" cy="1033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</a:t>
              </a:r>
              <a:endParaRPr lang="ru-RU"/>
            </a:p>
          </p:txBody>
        </p:sp>
      </p:grpSp>
      <p:grpSp>
        <p:nvGrpSpPr>
          <p:cNvPr id="16388" name="Группа 71"/>
          <p:cNvGrpSpPr>
            <a:grpSpLocks/>
          </p:cNvGrpSpPr>
          <p:nvPr/>
        </p:nvGrpSpPr>
        <p:grpSpPr bwMode="auto">
          <a:xfrm>
            <a:off x="7500938" y="4403725"/>
            <a:ext cx="342900" cy="369888"/>
            <a:chOff x="3170672" y="2882393"/>
            <a:chExt cx="379480" cy="953695"/>
          </a:xfrm>
        </p:grpSpPr>
        <p:sp>
          <p:nvSpPr>
            <p:cNvPr id="16433" name="Левая фигурная скобка 131"/>
            <p:cNvSpPr>
              <a:spLocks/>
            </p:cNvSpPr>
            <p:nvPr/>
          </p:nvSpPr>
          <p:spPr bwMode="auto">
            <a:xfrm rot="10800000">
              <a:off x="3170672" y="3152394"/>
              <a:ext cx="142876" cy="357188"/>
            </a:xfrm>
            <a:prstGeom prst="leftBrace">
              <a:avLst>
                <a:gd name="adj1" fmla="val 8333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6434" name="TextBox 132"/>
            <p:cNvSpPr txBox="1">
              <a:spLocks noChangeArrowheads="1"/>
            </p:cNvSpPr>
            <p:nvPr/>
          </p:nvSpPr>
          <p:spPr bwMode="auto">
            <a:xfrm>
              <a:off x="3264400" y="2882393"/>
              <a:ext cx="285752" cy="953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</p:grpSp>
      <p:grpSp>
        <p:nvGrpSpPr>
          <p:cNvPr id="16389" name="Группа 49"/>
          <p:cNvGrpSpPr>
            <a:grpSpLocks/>
          </p:cNvGrpSpPr>
          <p:nvPr/>
        </p:nvGrpSpPr>
        <p:grpSpPr bwMode="auto">
          <a:xfrm rot="5400000">
            <a:off x="3308350" y="1406526"/>
            <a:ext cx="1571625" cy="2330450"/>
            <a:chOff x="2214546" y="2000240"/>
            <a:chExt cx="1571636" cy="2330357"/>
          </a:xfrm>
        </p:grpSpPr>
        <p:grpSp>
          <p:nvGrpSpPr>
            <p:cNvPr id="16428" name="Группа 11"/>
            <p:cNvGrpSpPr>
              <a:grpSpLocks noChangeAspect="1"/>
            </p:cNvGrpSpPr>
            <p:nvPr/>
          </p:nvGrpSpPr>
          <p:grpSpPr bwMode="auto">
            <a:xfrm>
              <a:off x="2214546" y="2000240"/>
              <a:ext cx="1571636" cy="2330357"/>
              <a:chOff x="785786" y="2143116"/>
              <a:chExt cx="2143140" cy="3071834"/>
            </a:xfrm>
          </p:grpSpPr>
          <p:sp>
            <p:nvSpPr>
              <p:cNvPr id="55" name="Прямоугольник 54"/>
              <p:cNvSpPr/>
              <p:nvPr/>
            </p:nvSpPr>
            <p:spPr bwMode="auto">
              <a:xfrm>
                <a:off x="785786" y="2143116"/>
                <a:ext cx="2143140" cy="3071834"/>
              </a:xfrm>
              <a:prstGeom prst="rect">
                <a:avLst/>
              </a:prstGeom>
              <a:solidFill>
                <a:schemeClr val="accent3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ru-RU"/>
              </a:p>
            </p:txBody>
          </p:sp>
          <p:cxnSp>
            <p:nvCxnSpPr>
              <p:cNvPr id="16432" name="Прямая соединительная линия 57"/>
              <p:cNvCxnSpPr>
                <a:cxnSpLocks noChangeShapeType="1"/>
                <a:stCxn id="55" idx="1"/>
                <a:endCxn id="55" idx="3"/>
              </p:cNvCxnSpPr>
              <p:nvPr/>
            </p:nvCxnSpPr>
            <p:spPr bwMode="auto">
              <a:xfrm rot="10800000" flipH="1">
                <a:off x="785786" y="3679033"/>
                <a:ext cx="214314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</p:grpSp>
        <p:cxnSp>
          <p:nvCxnSpPr>
            <p:cNvPr id="16429" name="Прямая соединительная линия 51"/>
            <p:cNvCxnSpPr>
              <a:cxnSpLocks noChangeShapeType="1"/>
            </p:cNvCxnSpPr>
            <p:nvPr/>
          </p:nvCxnSpPr>
          <p:spPr bwMode="auto">
            <a:xfrm rot="10800000" flipH="1">
              <a:off x="2214546" y="2571744"/>
              <a:ext cx="157163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6430" name="Прямая соединительная линия 52"/>
            <p:cNvCxnSpPr>
              <a:cxnSpLocks noChangeShapeType="1"/>
            </p:cNvCxnSpPr>
            <p:nvPr/>
          </p:nvCxnSpPr>
          <p:spPr bwMode="auto">
            <a:xfrm rot="10800000" flipH="1">
              <a:off x="2214546" y="3714752"/>
              <a:ext cx="157163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64" name="Прямоугольник 63"/>
          <p:cNvSpPr/>
          <p:nvPr/>
        </p:nvSpPr>
        <p:spPr bwMode="auto">
          <a:xfrm rot="16200000">
            <a:off x="1704976" y="4000500"/>
            <a:ext cx="571500" cy="157162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65" name="Прямоугольник 64"/>
          <p:cNvSpPr/>
          <p:nvPr/>
        </p:nvSpPr>
        <p:spPr bwMode="auto">
          <a:xfrm rot="16200000">
            <a:off x="3276601" y="4000500"/>
            <a:ext cx="571500" cy="157162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66" name="Прямоугольник 65"/>
          <p:cNvSpPr/>
          <p:nvPr/>
        </p:nvSpPr>
        <p:spPr bwMode="auto">
          <a:xfrm rot="16200000">
            <a:off x="4848226" y="4000500"/>
            <a:ext cx="571500" cy="157162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67" name="Прямоугольник 66"/>
          <p:cNvSpPr/>
          <p:nvPr/>
        </p:nvSpPr>
        <p:spPr bwMode="auto">
          <a:xfrm rot="16200000">
            <a:off x="6419851" y="4000500"/>
            <a:ext cx="571500" cy="157162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cxnSp>
        <p:nvCxnSpPr>
          <p:cNvPr id="16394" name="Прямая соединительная линия 68"/>
          <p:cNvCxnSpPr>
            <a:cxnSpLocks noChangeShapeType="1"/>
          </p:cNvCxnSpPr>
          <p:nvPr/>
        </p:nvCxnSpPr>
        <p:spPr bwMode="auto">
          <a:xfrm>
            <a:off x="1214438" y="4643438"/>
            <a:ext cx="6286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16395" name="Прямая соединительная линия 71"/>
          <p:cNvCxnSpPr>
            <a:cxnSpLocks noChangeShapeType="1"/>
          </p:cNvCxnSpPr>
          <p:nvPr/>
        </p:nvCxnSpPr>
        <p:spPr bwMode="auto">
          <a:xfrm>
            <a:off x="1214438" y="4929188"/>
            <a:ext cx="6286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grpSp>
        <p:nvGrpSpPr>
          <p:cNvPr id="16396" name="Группа 71"/>
          <p:cNvGrpSpPr>
            <a:grpSpLocks/>
          </p:cNvGrpSpPr>
          <p:nvPr/>
        </p:nvGrpSpPr>
        <p:grpSpPr bwMode="auto">
          <a:xfrm>
            <a:off x="7497763" y="4821238"/>
            <a:ext cx="342900" cy="369887"/>
            <a:chOff x="3170672" y="2882393"/>
            <a:chExt cx="379480" cy="953699"/>
          </a:xfrm>
        </p:grpSpPr>
        <p:sp>
          <p:nvSpPr>
            <p:cNvPr id="16426" name="Левая фигурная скобка 75"/>
            <p:cNvSpPr>
              <a:spLocks/>
            </p:cNvSpPr>
            <p:nvPr/>
          </p:nvSpPr>
          <p:spPr bwMode="auto">
            <a:xfrm rot="10800000">
              <a:off x="3170672" y="3152394"/>
              <a:ext cx="142876" cy="357188"/>
            </a:xfrm>
            <a:prstGeom prst="leftBrace">
              <a:avLst>
                <a:gd name="adj1" fmla="val 8333"/>
                <a:gd name="adj2" fmla="val 49995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6427" name="TextBox 78"/>
            <p:cNvSpPr txBox="1">
              <a:spLocks noChangeArrowheads="1"/>
            </p:cNvSpPr>
            <p:nvPr/>
          </p:nvSpPr>
          <p:spPr bwMode="auto">
            <a:xfrm>
              <a:off x="3264400" y="2882393"/>
              <a:ext cx="285752" cy="953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</p:grp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643188" y="5643563"/>
          <a:ext cx="3263902" cy="200025"/>
        </p:xfrm>
        <a:graphic>
          <a:graphicData uri="http://schemas.openxmlformats.org/drawingml/2006/table">
            <a:tbl>
              <a:tblPr/>
              <a:tblGrid>
                <a:gridCol w="827870"/>
                <a:gridCol w="609008"/>
                <a:gridCol w="609008"/>
                <a:gridCol w="609008"/>
                <a:gridCol w="6090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format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(ω*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r)^2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2643188" y="5857875"/>
          <a:ext cx="3263902" cy="200025"/>
        </p:xfrm>
        <a:graphic>
          <a:graphicData uri="http://schemas.openxmlformats.org/drawingml/2006/table">
            <a:tbl>
              <a:tblPr/>
              <a:tblGrid>
                <a:gridCol w="827870"/>
                <a:gridCol w="609008"/>
                <a:gridCol w="609008"/>
                <a:gridCol w="609008"/>
                <a:gridCol w="6090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landsc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0,0525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Devices which were used </a:t>
            </a:r>
            <a:br>
              <a:rPr lang="en-US" sz="2800" dirty="0" smtClean="0"/>
            </a:br>
            <a:r>
              <a:rPr lang="en-US" sz="2800" dirty="0" smtClean="0"/>
              <a:t>and their size</a:t>
            </a:r>
            <a:endParaRPr lang="ru-RU" sz="2800" dirty="0" smtClean="0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 bwMode="auto">
          <a:xfrm>
            <a:off x="142844" y="6465608"/>
            <a:ext cx="8858312" cy="347666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Nikita </a:t>
            </a:r>
            <a:r>
              <a:rPr lang="en-US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Shanin</a:t>
            </a: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IYPT 2011                                                      13</a:t>
            </a:r>
          </a:p>
        </p:txBody>
      </p:sp>
      <p:grpSp>
        <p:nvGrpSpPr>
          <p:cNvPr id="30" name="Группа 29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32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33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928688" y="571500"/>
            <a:ext cx="7286625" cy="866775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Comparison of theoretical results </a:t>
            </a:r>
            <a:br>
              <a:rPr lang="en-US" sz="2400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with practical ones</a:t>
            </a:r>
            <a:endParaRPr lang="ru-RU" sz="2400" dirty="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074" name="Object 69"/>
          <p:cNvGraphicFramePr>
            <a:graphicFrameLocks noChangeAspect="1"/>
          </p:cNvGraphicFramePr>
          <p:nvPr/>
        </p:nvGraphicFramePr>
        <p:xfrm>
          <a:off x="2169167" y="5429261"/>
          <a:ext cx="5903295" cy="722313"/>
        </p:xfrm>
        <a:graphic>
          <a:graphicData uri="http://schemas.openxmlformats.org/presentationml/2006/ole">
            <p:oleObj spid="_x0000_s3074" name="Формула" r:id="rId3" imgW="2184120" imgH="457200" progId="Equation.3">
              <p:embed/>
            </p:oleObj>
          </a:graphicData>
        </a:graphic>
      </p:graphicFrame>
      <p:sp>
        <p:nvSpPr>
          <p:cNvPr id="15" name="TextBox 21"/>
          <p:cNvSpPr txBox="1">
            <a:spLocks noChangeArrowheads="1"/>
          </p:cNvSpPr>
          <p:nvPr/>
        </p:nvSpPr>
        <p:spPr bwMode="auto">
          <a:xfrm>
            <a:off x="1714480" y="5643578"/>
            <a:ext cx="856439" cy="369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/>
              <a:t> t </a:t>
            </a:r>
            <a:r>
              <a:rPr lang="en-US" dirty="0"/>
              <a:t>=</a:t>
            </a:r>
            <a:endParaRPr lang="ru-RU" dirty="0"/>
          </a:p>
        </p:txBody>
      </p:sp>
      <p:sp>
        <p:nvSpPr>
          <p:cNvPr id="3176" name="Скругленный прямоугольник 12"/>
          <p:cNvSpPr>
            <a:spLocks noChangeArrowheads="1"/>
          </p:cNvSpPr>
          <p:nvPr/>
        </p:nvSpPr>
        <p:spPr bwMode="auto">
          <a:xfrm>
            <a:off x="1786387" y="5357826"/>
            <a:ext cx="6475580" cy="830981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 bwMode="auto">
          <a:xfrm>
            <a:off x="142844" y="6465608"/>
            <a:ext cx="8858312" cy="347666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Nikita </a:t>
            </a:r>
            <a:r>
              <a:rPr lang="en-US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Shanin</a:t>
            </a: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IYPT 2011                                                      14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2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4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graphicFrame>
        <p:nvGraphicFramePr>
          <p:cNvPr id="16" name="Диаграмма 15"/>
          <p:cNvGraphicFramePr>
            <a:graphicFrameLocks/>
          </p:cNvGraphicFramePr>
          <p:nvPr/>
        </p:nvGraphicFramePr>
        <p:xfrm>
          <a:off x="357158" y="1785926"/>
          <a:ext cx="841059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928688" y="571500"/>
            <a:ext cx="7286625" cy="866775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Comparison of theoretical results </a:t>
            </a:r>
            <a:br>
              <a:rPr lang="en-US" sz="2400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with practical ones</a:t>
            </a:r>
            <a:endParaRPr lang="ru-RU" sz="2400" dirty="0" smtClean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Группа 18"/>
          <p:cNvGrpSpPr/>
          <p:nvPr/>
        </p:nvGrpSpPr>
        <p:grpSpPr>
          <a:xfrm>
            <a:off x="4643438" y="5808226"/>
            <a:ext cx="4332289" cy="796697"/>
            <a:chOff x="4597429" y="5819112"/>
            <a:chExt cx="4189413" cy="687837"/>
          </a:xfrm>
        </p:grpSpPr>
        <p:graphicFrame>
          <p:nvGraphicFramePr>
            <p:cNvPr id="3074" name="Object 69"/>
            <p:cNvGraphicFramePr>
              <a:graphicFrameLocks noChangeAspect="1"/>
            </p:cNvGraphicFramePr>
            <p:nvPr/>
          </p:nvGraphicFramePr>
          <p:xfrm>
            <a:off x="5002759" y="5855178"/>
            <a:ext cx="3748830" cy="651771"/>
          </p:xfrm>
          <a:graphic>
            <a:graphicData uri="http://schemas.openxmlformats.org/presentationml/2006/ole">
              <p:oleObj spid="_x0000_s26626" name="Формула" r:id="rId3" imgW="2044440" imgH="685800" progId="Equation.3">
                <p:embed/>
              </p:oleObj>
            </a:graphicData>
          </a:graphic>
        </p:graphicFrame>
        <p:sp>
          <p:nvSpPr>
            <p:cNvPr id="15" name="TextBox 21"/>
            <p:cNvSpPr txBox="1">
              <a:spLocks noChangeArrowheads="1"/>
            </p:cNvSpPr>
            <p:nvPr/>
          </p:nvSpPr>
          <p:spPr bwMode="auto">
            <a:xfrm>
              <a:off x="4597429" y="5890550"/>
              <a:ext cx="547993" cy="37348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l-GR" dirty="0"/>
                <a:t>ν</a:t>
              </a:r>
              <a:r>
                <a:rPr lang="en-US" dirty="0"/>
                <a:t> =</a:t>
              </a:r>
              <a:endParaRPr lang="ru-RU" dirty="0"/>
            </a:p>
          </p:txBody>
        </p:sp>
        <p:sp>
          <p:nvSpPr>
            <p:cNvPr id="3176" name="Скругленный прямоугольник 12"/>
            <p:cNvSpPr>
              <a:spLocks noChangeArrowheads="1"/>
            </p:cNvSpPr>
            <p:nvPr/>
          </p:nvSpPr>
          <p:spPr bwMode="auto">
            <a:xfrm>
              <a:off x="4643438" y="5819112"/>
              <a:ext cx="4143404" cy="500066"/>
            </a:xfrm>
            <a:prstGeom prst="roundRect">
              <a:avLst>
                <a:gd name="adj" fmla="val 16667"/>
              </a:avLst>
            </a:prstGeom>
            <a:noFill/>
            <a:ln w="31750" algn="ctr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</p:grpSp>
      <p:graphicFrame>
        <p:nvGraphicFramePr>
          <p:cNvPr id="13" name="Диаграмма 12"/>
          <p:cNvGraphicFramePr>
            <a:graphicFrameLocks/>
          </p:cNvGraphicFramePr>
          <p:nvPr/>
        </p:nvGraphicFramePr>
        <p:xfrm>
          <a:off x="714348" y="1643050"/>
          <a:ext cx="7643866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142844" y="3929066"/>
          <a:ext cx="5218118" cy="1780896"/>
        </p:xfrm>
        <a:graphic>
          <a:graphicData uri="http://schemas.openxmlformats.org/presentationml/2006/ole">
            <p:oleObj spid="_x0000_s26627" name="Лист" r:id="rId5" imgW="4591020" imgH="1590812" progId="Excel.Sheet.12">
              <p:embed/>
            </p:oleObj>
          </a:graphicData>
        </a:graphic>
      </p:graphicFrame>
      <p:sp>
        <p:nvSpPr>
          <p:cNvPr id="18" name="Содержимое 2"/>
          <p:cNvSpPr txBox="1">
            <a:spLocks/>
          </p:cNvSpPr>
          <p:nvPr/>
        </p:nvSpPr>
        <p:spPr bwMode="auto">
          <a:xfrm>
            <a:off x="142844" y="6465608"/>
            <a:ext cx="8858312" cy="347666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Nikita </a:t>
            </a:r>
            <a:r>
              <a:rPr lang="en-US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Shanin</a:t>
            </a: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IYPT 2011                                                      14</a:t>
            </a:r>
          </a:p>
        </p:txBody>
      </p:sp>
      <p:grpSp>
        <p:nvGrpSpPr>
          <p:cNvPr id="3" name="Группа 9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2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4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358188" cy="4714908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Parameters of the device which take the longest possible time to fall to the ground through a vertical distance of 2.5m</a:t>
            </a:r>
            <a:r>
              <a:rPr lang="ru-RU" sz="28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length of sides 15x42 cm.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length of stiffener 3 cm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 relevant parameters: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stiffeners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format of device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142844" y="6465608"/>
            <a:ext cx="8858312" cy="347666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Nikita </a:t>
            </a:r>
            <a:r>
              <a:rPr lang="en-US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Shanin</a:t>
            </a: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   </a:t>
            </a:r>
            <a: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IYPT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2011                                                      15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6" name="Прямоугольник 5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7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158037" cy="1081088"/>
          </a:xfrm>
        </p:spPr>
        <p:txBody>
          <a:bodyPr/>
          <a:lstStyle/>
          <a:p>
            <a:r>
              <a:rPr lang="en-US" dirty="0" smtClean="0"/>
              <a:t>Action of</a:t>
            </a:r>
            <a:r>
              <a:rPr lang="ru-RU" dirty="0" smtClean="0"/>
              <a:t>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F</a:t>
            </a:r>
            <a:r>
              <a:rPr lang="en-US" sz="3200" baseline="-40000" dirty="0" err="1" smtClean="0"/>
              <a:t>drag</a:t>
            </a:r>
            <a:endParaRPr lang="ru-RU" baseline="-40000" dirty="0" smtClean="0"/>
          </a:p>
        </p:txBody>
      </p: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1714500" y="3495675"/>
            <a:ext cx="982663" cy="647700"/>
            <a:chOff x="1447016" y="3643314"/>
            <a:chExt cx="981844" cy="646331"/>
          </a:xfrm>
        </p:grpSpPr>
        <p:grpSp>
          <p:nvGrpSpPr>
            <p:cNvPr id="1066" name="Группа 20"/>
            <p:cNvGrpSpPr>
              <a:grpSpLocks/>
            </p:cNvGrpSpPr>
            <p:nvPr/>
          </p:nvGrpSpPr>
          <p:grpSpPr bwMode="auto">
            <a:xfrm>
              <a:off x="1785918" y="3643314"/>
              <a:ext cx="642942" cy="646331"/>
              <a:chOff x="1000100" y="3500438"/>
              <a:chExt cx="642942" cy="646331"/>
            </a:xfrm>
          </p:grpSpPr>
          <p:sp>
            <p:nvSpPr>
              <p:cNvPr id="1068" name="TextBox 16"/>
              <p:cNvSpPr txBox="1">
                <a:spLocks noChangeArrowheads="1"/>
              </p:cNvSpPr>
              <p:nvPr/>
            </p:nvSpPr>
            <p:spPr bwMode="auto">
              <a:xfrm>
                <a:off x="1000100" y="3500438"/>
                <a:ext cx="642942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mr</a:t>
                </a:r>
                <a:r>
                  <a:rPr lang="en-US" baseline="30000"/>
                  <a:t>2</a:t>
                </a:r>
              </a:p>
              <a:p>
                <a:r>
                  <a:rPr lang="en-US" baseline="30000"/>
                  <a:t> 12</a:t>
                </a:r>
                <a:endParaRPr lang="ru-RU"/>
              </a:p>
            </p:txBody>
          </p:sp>
          <p:cxnSp>
            <p:nvCxnSpPr>
              <p:cNvPr id="1069" name="Прямая соединительная линия 18"/>
              <p:cNvCxnSpPr>
                <a:cxnSpLocks noChangeShapeType="1"/>
              </p:cNvCxnSpPr>
              <p:nvPr/>
            </p:nvCxnSpPr>
            <p:spPr bwMode="auto">
              <a:xfrm>
                <a:off x="1053250" y="3786190"/>
                <a:ext cx="35719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1067" name="TextBox 21"/>
            <p:cNvSpPr txBox="1">
              <a:spLocks noChangeArrowheads="1"/>
            </p:cNvSpPr>
            <p:nvPr/>
          </p:nvSpPr>
          <p:spPr bwMode="auto">
            <a:xfrm>
              <a:off x="1447016" y="3742184"/>
              <a:ext cx="5000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I=</a:t>
              </a:r>
              <a:endParaRPr lang="ru-RU"/>
            </a:p>
          </p:txBody>
        </p:sp>
      </p:grpSp>
      <p:cxnSp>
        <p:nvCxnSpPr>
          <p:cNvPr id="1029" name="Прямая соединительная линия 27"/>
          <p:cNvCxnSpPr>
            <a:cxnSpLocks noChangeShapeType="1"/>
          </p:cNvCxnSpPr>
          <p:nvPr/>
        </p:nvCxnSpPr>
        <p:spPr bwMode="auto">
          <a:xfrm rot="5400000">
            <a:off x="1535906" y="4107657"/>
            <a:ext cx="250031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4" name="Группа 51"/>
          <p:cNvGrpSpPr>
            <a:grpSpLocks/>
          </p:cNvGrpSpPr>
          <p:nvPr/>
        </p:nvGrpSpPr>
        <p:grpSpPr bwMode="auto">
          <a:xfrm>
            <a:off x="214313" y="2857500"/>
            <a:ext cx="1285875" cy="2352675"/>
            <a:chOff x="521044" y="3286335"/>
            <a:chExt cx="1361537" cy="2351287"/>
          </a:xfrm>
        </p:grpSpPr>
        <p:sp>
          <p:nvSpPr>
            <p:cNvPr id="24" name="Прямоугольник 23"/>
            <p:cNvSpPr/>
            <p:nvPr/>
          </p:nvSpPr>
          <p:spPr bwMode="auto">
            <a:xfrm rot="5400000">
              <a:off x="309371" y="3498008"/>
              <a:ext cx="1784884" cy="1361537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/>
            </a:p>
          </p:txBody>
        </p:sp>
        <p:sp>
          <p:nvSpPr>
            <p:cNvPr id="1063" name="Левая фигурная скобка 24"/>
            <p:cNvSpPr>
              <a:spLocks/>
            </p:cNvSpPr>
            <p:nvPr/>
          </p:nvSpPr>
          <p:spPr bwMode="auto">
            <a:xfrm rot="-5400000">
              <a:off x="1058938" y="4540904"/>
              <a:ext cx="285752" cy="1361535"/>
            </a:xfrm>
            <a:prstGeom prst="leftBrace">
              <a:avLst>
                <a:gd name="adj1" fmla="val 65140"/>
                <a:gd name="adj2" fmla="val 49625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064" name="TextBox 25"/>
            <p:cNvSpPr txBox="1">
              <a:spLocks noChangeArrowheads="1"/>
            </p:cNvSpPr>
            <p:nvPr/>
          </p:nvSpPr>
          <p:spPr bwMode="auto">
            <a:xfrm>
              <a:off x="1059975" y="5268290"/>
              <a:ext cx="5000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</a:t>
              </a:r>
              <a:endParaRPr lang="ru-RU"/>
            </a:p>
          </p:txBody>
        </p:sp>
        <p:sp>
          <p:nvSpPr>
            <p:cNvPr id="1065" name="TextBox 32"/>
            <p:cNvSpPr txBox="1">
              <a:spLocks noChangeArrowheads="1"/>
            </p:cNvSpPr>
            <p:nvPr/>
          </p:nvSpPr>
          <p:spPr bwMode="auto">
            <a:xfrm>
              <a:off x="900292" y="3730988"/>
              <a:ext cx="785818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/>
                <a:t>S</a:t>
              </a:r>
              <a:endParaRPr lang="ru-RU" sz="4400"/>
            </a:p>
          </p:txBody>
        </p:sp>
      </p:grpSp>
      <p:cxnSp>
        <p:nvCxnSpPr>
          <p:cNvPr id="1031" name="Прямая соединительная линия 39"/>
          <p:cNvCxnSpPr>
            <a:cxnSpLocks noChangeShapeType="1"/>
          </p:cNvCxnSpPr>
          <p:nvPr/>
        </p:nvCxnSpPr>
        <p:spPr bwMode="auto">
          <a:xfrm rot="16200000" flipH="1">
            <a:off x="4179093" y="4107657"/>
            <a:ext cx="250031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2" name="Прямая соединительная линия 55"/>
          <p:cNvCxnSpPr>
            <a:cxnSpLocks noChangeShapeType="1"/>
          </p:cNvCxnSpPr>
          <p:nvPr/>
        </p:nvCxnSpPr>
        <p:spPr bwMode="auto">
          <a:xfrm>
            <a:off x="11113" y="5357813"/>
            <a:ext cx="91074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0" name="Прямоугольник 79"/>
          <p:cNvSpPr/>
          <p:nvPr/>
        </p:nvSpPr>
        <p:spPr>
          <a:xfrm>
            <a:off x="2820988" y="3071813"/>
            <a:ext cx="271462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kern="0" dirty="0" err="1"/>
              <a:t>W</a:t>
            </a:r>
            <a:r>
              <a:rPr lang="en-US" kern="0" baseline="-25000" dirty="0" err="1"/>
              <a:t>f</a:t>
            </a:r>
            <a:r>
              <a:rPr lang="en-US" kern="0" baseline="-40000" dirty="0" err="1"/>
              <a:t>drag</a:t>
            </a:r>
            <a:r>
              <a:rPr lang="en-US" kern="0" dirty="0"/>
              <a:t> </a:t>
            </a:r>
            <a:r>
              <a:rPr lang="en-US" kern="0" baseline="-40000" dirty="0"/>
              <a:t>trans</a:t>
            </a:r>
            <a:r>
              <a:rPr lang="ru-RU" kern="0" baseline="-40000" dirty="0"/>
              <a:t>. </a:t>
            </a:r>
            <a:r>
              <a:rPr lang="ru-RU" kern="0" dirty="0"/>
              <a:t>= </a:t>
            </a:r>
            <a:r>
              <a:rPr lang="el-GR" dirty="0"/>
              <a:t>α</a:t>
            </a:r>
            <a:r>
              <a:rPr lang="ru-RU" dirty="0"/>
              <a:t> * </a:t>
            </a:r>
            <a:r>
              <a:rPr lang="en-US" dirty="0"/>
              <a:t>v</a:t>
            </a:r>
            <a:r>
              <a:rPr lang="en-US" baseline="30000" dirty="0"/>
              <a:t>2</a:t>
            </a:r>
            <a:r>
              <a:rPr lang="en-US" dirty="0"/>
              <a:t> * S</a:t>
            </a:r>
            <a:r>
              <a:rPr lang="ru-RU" dirty="0"/>
              <a:t> *</a:t>
            </a:r>
            <a:r>
              <a:rPr lang="en-US" dirty="0"/>
              <a:t> d</a:t>
            </a:r>
            <a:r>
              <a:rPr lang="ru-RU" kern="0" dirty="0"/>
              <a:t> </a:t>
            </a:r>
            <a:r>
              <a:rPr lang="ru-RU" kern="0" baseline="-40000" dirty="0"/>
              <a:t> </a:t>
            </a:r>
            <a:endParaRPr lang="ru-RU" dirty="0"/>
          </a:p>
        </p:txBody>
      </p:sp>
      <p:sp>
        <p:nvSpPr>
          <p:cNvPr id="8204" name="TextBox 31"/>
          <p:cNvSpPr txBox="1">
            <a:spLocks noChangeArrowheads="1"/>
          </p:cNvSpPr>
          <p:nvPr/>
        </p:nvSpPr>
        <p:spPr bwMode="auto">
          <a:xfrm>
            <a:off x="5500688" y="3000375"/>
            <a:ext cx="3500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drag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rotat</a:t>
            </a:r>
            <a:r>
              <a:rPr lang="ru-RU" baseline="-25000" dirty="0" smtClean="0"/>
              <a:t>. </a:t>
            </a:r>
            <a:r>
              <a:rPr lang="ru-RU" dirty="0"/>
              <a:t>= </a:t>
            </a:r>
            <a:r>
              <a:rPr lang="en-US" dirty="0"/>
              <a:t>M</a:t>
            </a:r>
            <a:r>
              <a:rPr lang="en-US" baseline="-25000" dirty="0"/>
              <a:t>f</a:t>
            </a:r>
            <a:r>
              <a:rPr lang="en-US" dirty="0"/>
              <a:t> *</a:t>
            </a:r>
            <a:r>
              <a:rPr lang="el-GR" dirty="0" smtClean="0"/>
              <a:t>φ</a:t>
            </a:r>
            <a:r>
              <a:rPr lang="en-US" dirty="0" smtClean="0"/>
              <a:t> =</a:t>
            </a:r>
          </a:p>
          <a:p>
            <a:r>
              <a:rPr lang="en-US" dirty="0" smtClean="0"/>
              <a:t>= </a:t>
            </a:r>
            <a:r>
              <a:rPr lang="el-GR" dirty="0" smtClean="0"/>
              <a:t>β</a:t>
            </a:r>
            <a:r>
              <a:rPr lang="ru-RU" dirty="0" smtClean="0"/>
              <a:t> </a:t>
            </a:r>
            <a:r>
              <a:rPr lang="ru-RU" dirty="0"/>
              <a:t>* </a:t>
            </a:r>
            <a:r>
              <a:rPr lang="en-US" dirty="0"/>
              <a:t>(r</a:t>
            </a:r>
            <a:r>
              <a:rPr lang="el-GR" dirty="0">
                <a:latin typeface="Calibri" pitchFamily="34" charset="0"/>
              </a:rPr>
              <a:t>ω</a:t>
            </a:r>
            <a:r>
              <a:rPr lang="en-US" dirty="0">
                <a:latin typeface="Calibri" pitchFamily="34" charset="0"/>
              </a:rPr>
              <a:t>)</a:t>
            </a:r>
            <a:r>
              <a:rPr lang="en-US" baseline="30000" dirty="0"/>
              <a:t>2</a:t>
            </a:r>
            <a:r>
              <a:rPr lang="en-US" dirty="0"/>
              <a:t> * r/4* 2</a:t>
            </a:r>
            <a:r>
              <a:rPr lang="el-GR" dirty="0"/>
              <a:t>π</a:t>
            </a:r>
            <a:r>
              <a:rPr lang="en-US" dirty="0"/>
              <a:t>*N</a:t>
            </a:r>
          </a:p>
        </p:txBody>
      </p:sp>
      <p:grpSp>
        <p:nvGrpSpPr>
          <p:cNvPr id="5" name="Группа 45"/>
          <p:cNvGrpSpPr>
            <a:grpSpLocks/>
          </p:cNvGrpSpPr>
          <p:nvPr/>
        </p:nvGrpSpPr>
        <p:grpSpPr bwMode="auto">
          <a:xfrm>
            <a:off x="642938" y="5429250"/>
            <a:ext cx="7762875" cy="703263"/>
            <a:chOff x="571500" y="5786438"/>
            <a:chExt cx="7762875" cy="703262"/>
          </a:xfrm>
        </p:grpSpPr>
        <p:grpSp>
          <p:nvGrpSpPr>
            <p:cNvPr id="1050" name="Группа 76"/>
            <p:cNvGrpSpPr>
              <a:grpSpLocks/>
            </p:cNvGrpSpPr>
            <p:nvPr/>
          </p:nvGrpSpPr>
          <p:grpSpPr bwMode="auto">
            <a:xfrm>
              <a:off x="571500" y="5786438"/>
              <a:ext cx="6286500" cy="703262"/>
              <a:chOff x="1214414" y="4797177"/>
              <a:chExt cx="6500858" cy="703525"/>
            </a:xfrm>
          </p:grpSpPr>
          <p:sp>
            <p:nvSpPr>
              <p:cNvPr id="61" name="Содержимое 2"/>
              <p:cNvSpPr txBox="1">
                <a:spLocks/>
              </p:cNvSpPr>
              <p:nvPr/>
            </p:nvSpPr>
            <p:spPr bwMode="auto">
              <a:xfrm>
                <a:off x="1214414" y="4857524"/>
                <a:ext cx="6500858" cy="643178"/>
              </a:xfrm>
              <a:prstGeom prst="rect">
                <a:avLst/>
              </a:prstGeom>
              <a:solidFill>
                <a:srgbClr val="92D050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447675" indent="-447675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None/>
                  <a:defRPr/>
                </a:pPr>
                <a:r>
                  <a:rPr lang="en-US" sz="3200" kern="0" dirty="0" err="1">
                    <a:latin typeface="+mn-lt"/>
                  </a:rPr>
                  <a:t>mgh</a:t>
                </a:r>
                <a:r>
                  <a:rPr lang="en-US" sz="3200" kern="0" dirty="0">
                    <a:latin typeface="+mn-lt"/>
                  </a:rPr>
                  <a:t> =         +</a:t>
                </a:r>
                <a:r>
                  <a:rPr lang="ru-RU" sz="3200" kern="0" dirty="0">
                    <a:latin typeface="+mn-lt"/>
                  </a:rPr>
                  <a:t>     </a:t>
                </a:r>
                <a:r>
                  <a:rPr lang="en-US" sz="3200" kern="0" dirty="0">
                    <a:latin typeface="+mn-lt"/>
                  </a:rPr>
                  <a:t>    +             + </a:t>
                </a:r>
                <a:endParaRPr lang="ru-RU" kern="0" baseline="-40000" dirty="0">
                  <a:latin typeface="+mn-lt"/>
                </a:endParaRPr>
              </a:p>
              <a:p>
                <a:pPr marL="447675" indent="-447675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None/>
                  <a:defRPr/>
                </a:pPr>
                <a:endParaRPr lang="ru-RU" sz="3200" kern="0" dirty="0">
                  <a:latin typeface="+mn-lt"/>
                </a:endParaRPr>
              </a:p>
            </p:txBody>
          </p:sp>
          <p:grpSp>
            <p:nvGrpSpPr>
              <p:cNvPr id="1053" name="Группа 61"/>
              <p:cNvGrpSpPr>
                <a:grpSpLocks/>
              </p:cNvGrpSpPr>
              <p:nvPr/>
            </p:nvGrpSpPr>
            <p:grpSpPr bwMode="auto">
              <a:xfrm>
                <a:off x="2500298" y="4842901"/>
                <a:ext cx="817253" cy="616406"/>
                <a:chOff x="2428860" y="3046177"/>
                <a:chExt cx="817253" cy="850146"/>
              </a:xfrm>
            </p:grpSpPr>
            <p:cxnSp>
              <p:nvCxnSpPr>
                <p:cNvPr id="1059" name="Прямая соединительная линия 62"/>
                <p:cNvCxnSpPr>
                  <a:cxnSpLocks noChangeShapeType="1"/>
                </p:cNvCxnSpPr>
                <p:nvPr/>
              </p:nvCxnSpPr>
              <p:spPr bwMode="auto">
                <a:xfrm>
                  <a:off x="2428860" y="3492055"/>
                  <a:ext cx="785818" cy="419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1060" name="TextBox 63"/>
                <p:cNvSpPr txBox="1">
                  <a:spLocks noChangeArrowheads="1"/>
                </p:cNvSpPr>
                <p:nvPr/>
              </p:nvSpPr>
              <p:spPr bwMode="auto">
                <a:xfrm>
                  <a:off x="2580880" y="3046177"/>
                  <a:ext cx="661230" cy="5093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/>
                    <a:t>mv</a:t>
                  </a:r>
                  <a:r>
                    <a:rPr lang="en-US" baseline="30000"/>
                    <a:t>2</a:t>
                  </a:r>
                  <a:endParaRPr lang="ru-RU"/>
                </a:p>
              </p:txBody>
            </p:sp>
            <p:sp>
              <p:nvSpPr>
                <p:cNvPr id="1061" name="TextBox 64"/>
                <p:cNvSpPr txBox="1">
                  <a:spLocks noChangeArrowheads="1"/>
                </p:cNvSpPr>
                <p:nvPr/>
              </p:nvSpPr>
              <p:spPr bwMode="auto">
                <a:xfrm>
                  <a:off x="2674608" y="3386940"/>
                  <a:ext cx="571505" cy="5093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/>
                    <a:t>2</a:t>
                  </a:r>
                  <a:endParaRPr lang="ru-RU"/>
                </a:p>
              </p:txBody>
            </p:sp>
          </p:grpSp>
          <p:grpSp>
            <p:nvGrpSpPr>
              <p:cNvPr id="1054" name="Группа 65"/>
              <p:cNvGrpSpPr>
                <a:grpSpLocks/>
              </p:cNvGrpSpPr>
              <p:nvPr/>
            </p:nvGrpSpPr>
            <p:grpSpPr bwMode="auto">
              <a:xfrm>
                <a:off x="3825685" y="4797177"/>
                <a:ext cx="1000140" cy="675958"/>
                <a:chOff x="2366722" y="3073736"/>
                <a:chExt cx="601164" cy="759479"/>
              </a:xfrm>
            </p:grpSpPr>
            <p:cxnSp>
              <p:nvCxnSpPr>
                <p:cNvPr id="1056" name="Прямая соединительная линия 66"/>
                <p:cNvCxnSpPr>
                  <a:cxnSpLocks noChangeShapeType="1"/>
                </p:cNvCxnSpPr>
                <p:nvPr/>
              </p:nvCxnSpPr>
              <p:spPr bwMode="auto">
                <a:xfrm>
                  <a:off x="2366722" y="3490611"/>
                  <a:ext cx="558217" cy="111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1057" name="TextBox 67"/>
                <p:cNvSpPr txBox="1">
                  <a:spLocks noChangeArrowheads="1"/>
                </p:cNvSpPr>
                <p:nvPr/>
              </p:nvSpPr>
              <p:spPr bwMode="auto">
                <a:xfrm>
                  <a:off x="2440081" y="3073736"/>
                  <a:ext cx="527805" cy="4149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/>
                    <a:t>m(r</a:t>
                  </a:r>
                  <a:r>
                    <a:rPr lang="el-GR">
                      <a:latin typeface="Calibri" pitchFamily="34" charset="0"/>
                    </a:rPr>
                    <a:t>ω</a:t>
                  </a:r>
                  <a:r>
                    <a:rPr lang="en-US">
                      <a:latin typeface="Calibri" pitchFamily="34" charset="0"/>
                    </a:rPr>
                    <a:t>)</a:t>
                  </a:r>
                  <a:r>
                    <a:rPr lang="en-US" baseline="30000"/>
                    <a:t>2</a:t>
                  </a:r>
                  <a:endParaRPr lang="ru-RU"/>
                </a:p>
              </p:txBody>
            </p:sp>
            <p:sp>
              <p:nvSpPr>
                <p:cNvPr id="1058" name="TextBox 68"/>
                <p:cNvSpPr txBox="1">
                  <a:spLocks noChangeArrowheads="1"/>
                </p:cNvSpPr>
                <p:nvPr/>
              </p:nvSpPr>
              <p:spPr bwMode="auto">
                <a:xfrm>
                  <a:off x="2539862" y="3418249"/>
                  <a:ext cx="385084" cy="4149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/>
                    <a:t>24</a:t>
                  </a:r>
                  <a:endParaRPr lang="ru-RU"/>
                </a:p>
              </p:txBody>
            </p:sp>
          </p:grpSp>
          <p:sp>
            <p:nvSpPr>
              <p:cNvPr id="1055" name="TextBox 69"/>
              <p:cNvSpPr txBox="1">
                <a:spLocks noChangeArrowheads="1"/>
              </p:cNvSpPr>
              <p:nvPr/>
            </p:nvSpPr>
            <p:spPr bwMode="auto">
              <a:xfrm>
                <a:off x="5129703" y="4940106"/>
                <a:ext cx="1928840" cy="3694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/>
                  <a:t>α</a:t>
                </a:r>
                <a:r>
                  <a:rPr lang="ru-RU"/>
                  <a:t> * </a:t>
                </a:r>
                <a:r>
                  <a:rPr lang="en-US"/>
                  <a:t>v</a:t>
                </a:r>
                <a:r>
                  <a:rPr lang="en-US" baseline="30000"/>
                  <a:t>2</a:t>
                </a:r>
                <a:r>
                  <a:rPr lang="en-US"/>
                  <a:t> * S</a:t>
                </a:r>
                <a:r>
                  <a:rPr lang="ru-RU"/>
                  <a:t> *</a:t>
                </a:r>
                <a:r>
                  <a:rPr lang="en-US"/>
                  <a:t> l</a:t>
                </a:r>
                <a:endParaRPr lang="en-US" baseline="30000"/>
              </a:p>
            </p:txBody>
          </p:sp>
        </p:grpSp>
        <p:sp>
          <p:nvSpPr>
            <p:cNvPr id="1051" name="Прямоугольник 81"/>
            <p:cNvSpPr>
              <a:spLocks noChangeArrowheads="1"/>
            </p:cNvSpPr>
            <p:nvPr/>
          </p:nvSpPr>
          <p:spPr bwMode="auto">
            <a:xfrm>
              <a:off x="6143625" y="5929313"/>
              <a:ext cx="219075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/>
                <a:t>β</a:t>
              </a:r>
              <a:r>
                <a:rPr lang="ru-RU"/>
                <a:t> * </a:t>
              </a:r>
              <a:r>
                <a:rPr lang="en-US"/>
                <a:t>(r</a:t>
              </a:r>
              <a:r>
                <a:rPr lang="el-GR">
                  <a:latin typeface="Calibri" pitchFamily="34" charset="0"/>
                </a:rPr>
                <a:t>ω</a:t>
              </a:r>
              <a:r>
                <a:rPr lang="en-US">
                  <a:latin typeface="Calibri" pitchFamily="34" charset="0"/>
                </a:rPr>
                <a:t>)</a:t>
              </a:r>
              <a:r>
                <a:rPr lang="en-US" baseline="30000"/>
                <a:t>2</a:t>
              </a:r>
              <a:r>
                <a:rPr lang="en-US"/>
                <a:t> * r/4* 2</a:t>
              </a:r>
              <a:r>
                <a:rPr lang="el-GR"/>
                <a:t>π</a:t>
              </a:r>
              <a:r>
                <a:rPr lang="en-US"/>
                <a:t>*N</a:t>
              </a:r>
            </a:p>
          </p:txBody>
        </p:sp>
      </p:grpSp>
      <p:grpSp>
        <p:nvGrpSpPr>
          <p:cNvPr id="1036" name="Группа 57"/>
          <p:cNvGrpSpPr>
            <a:grpSpLocks/>
          </p:cNvGrpSpPr>
          <p:nvPr/>
        </p:nvGrpSpPr>
        <p:grpSpPr bwMode="auto">
          <a:xfrm>
            <a:off x="1928813" y="6054725"/>
            <a:ext cx="4572000" cy="846138"/>
            <a:chOff x="1928794" y="6054100"/>
            <a:chExt cx="4572032" cy="847444"/>
          </a:xfrm>
        </p:grpSpPr>
        <p:grpSp>
          <p:nvGrpSpPr>
            <p:cNvPr id="46" name="Группа 52"/>
            <p:cNvGrpSpPr/>
            <p:nvPr/>
          </p:nvGrpSpPr>
          <p:grpSpPr>
            <a:xfrm>
              <a:off x="2214546" y="6116109"/>
              <a:ext cx="3927502" cy="785435"/>
              <a:chOff x="2642577" y="6072188"/>
              <a:chExt cx="3919983" cy="785812"/>
            </a:xfrm>
            <a:noFill/>
          </p:grpSpPr>
          <p:graphicFrame>
            <p:nvGraphicFramePr>
              <p:cNvPr id="1026" name="Object 46"/>
              <p:cNvGraphicFramePr>
                <a:graphicFrameLocks noChangeAspect="1"/>
              </p:cNvGraphicFramePr>
              <p:nvPr/>
            </p:nvGraphicFramePr>
            <p:xfrm>
              <a:off x="3141598" y="6072188"/>
              <a:ext cx="3420962" cy="785812"/>
            </p:xfrm>
            <a:graphic>
              <a:graphicData uri="http://schemas.openxmlformats.org/presentationml/2006/ole">
                <p:oleObj spid="_x0000_s1026" name="Формула" r:id="rId3" imgW="2044440" imgH="685800" progId="Equation.3">
                  <p:embed/>
                </p:oleObj>
              </a:graphicData>
            </a:graphic>
          </p:graphicFrame>
          <p:sp>
            <p:nvSpPr>
              <p:cNvPr id="50" name="TextBox 21"/>
              <p:cNvSpPr txBox="1">
                <a:spLocks noChangeArrowheads="1"/>
              </p:cNvSpPr>
              <p:nvPr/>
            </p:nvSpPr>
            <p:spPr bwMode="auto">
              <a:xfrm>
                <a:off x="2642577" y="6143644"/>
                <a:ext cx="500066" cy="36933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l-GR" dirty="0"/>
                  <a:t>ν</a:t>
                </a:r>
                <a:r>
                  <a:rPr lang="en-US" dirty="0"/>
                  <a:t> =</a:t>
                </a:r>
                <a:endParaRPr lang="ru-RU" dirty="0"/>
              </a:p>
            </p:txBody>
          </p:sp>
        </p:grpSp>
        <p:sp>
          <p:nvSpPr>
            <p:cNvPr id="1048" name="Скругленный прямоугольник 54"/>
            <p:cNvSpPr>
              <a:spLocks noChangeArrowheads="1"/>
            </p:cNvSpPr>
            <p:nvPr/>
          </p:nvSpPr>
          <p:spPr bwMode="auto">
            <a:xfrm>
              <a:off x="1928794" y="6054100"/>
              <a:ext cx="4572032" cy="642942"/>
            </a:xfrm>
            <a:prstGeom prst="roundRect">
              <a:avLst>
                <a:gd name="adj" fmla="val 16667"/>
              </a:avLst>
            </a:prstGeom>
            <a:noFill/>
            <a:ln w="31750" algn="ctr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</p:grpSp>
      <p:sp>
        <p:nvSpPr>
          <p:cNvPr id="56" name="TextBox 31"/>
          <p:cNvSpPr txBox="1">
            <a:spLocks noChangeArrowheads="1"/>
          </p:cNvSpPr>
          <p:nvPr/>
        </p:nvSpPr>
        <p:spPr bwMode="auto">
          <a:xfrm>
            <a:off x="5429250" y="3929066"/>
            <a:ext cx="37147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 is a length of a smaller side</a:t>
            </a:r>
            <a:endParaRPr lang="ru-RU" dirty="0"/>
          </a:p>
          <a:p>
            <a:r>
              <a:rPr lang="el-GR" dirty="0"/>
              <a:t>ω</a:t>
            </a:r>
            <a:r>
              <a:rPr lang="ru-RU" dirty="0"/>
              <a:t> </a:t>
            </a:r>
            <a:r>
              <a:rPr lang="en-US" dirty="0"/>
              <a:t>is </a:t>
            </a:r>
            <a:r>
              <a:rPr lang="en-US" dirty="0" smtClean="0"/>
              <a:t>an </a:t>
            </a:r>
            <a:r>
              <a:rPr lang="en-US" dirty="0"/>
              <a:t>angular velocity of a device</a:t>
            </a:r>
            <a:endParaRPr lang="ru-RU" dirty="0"/>
          </a:p>
          <a:p>
            <a:r>
              <a:rPr lang="en-US" dirty="0"/>
              <a:t>N</a:t>
            </a:r>
            <a:r>
              <a:rPr lang="ru-RU" dirty="0"/>
              <a:t> </a:t>
            </a:r>
            <a:r>
              <a:rPr lang="en-US" dirty="0"/>
              <a:t>is a number of complete turns at full time of descent</a:t>
            </a:r>
          </a:p>
        </p:txBody>
      </p:sp>
      <p:sp>
        <p:nvSpPr>
          <p:cNvPr id="57" name="TextBox 31"/>
          <p:cNvSpPr txBox="1">
            <a:spLocks noChangeArrowheads="1"/>
          </p:cNvSpPr>
          <p:nvPr/>
        </p:nvSpPr>
        <p:spPr bwMode="auto">
          <a:xfrm>
            <a:off x="2786063" y="4071938"/>
            <a:ext cx="2643187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d is the distance which object has get over</a:t>
            </a:r>
            <a:endParaRPr lang="ru-RU" sz="1400"/>
          </a:p>
          <a:p>
            <a:r>
              <a:rPr lang="en-US" sz="1400"/>
              <a:t>v is a linear velocity of a device</a:t>
            </a:r>
            <a:endParaRPr lang="ru-RU" sz="1400"/>
          </a:p>
          <a:p>
            <a:r>
              <a:rPr lang="en-US" sz="1400"/>
              <a:t>S is a</a:t>
            </a:r>
            <a:r>
              <a:rPr lang="ru-RU" sz="1400"/>
              <a:t> </a:t>
            </a:r>
            <a:r>
              <a:rPr lang="en-US" sz="1400"/>
              <a:t>contact area between air and device</a:t>
            </a:r>
          </a:p>
        </p:txBody>
      </p:sp>
      <p:sp>
        <p:nvSpPr>
          <p:cNvPr id="55" name="Скругленный прямоугольник 14"/>
          <p:cNvSpPr>
            <a:spLocks noChangeArrowheads="1"/>
          </p:cNvSpPr>
          <p:nvPr/>
        </p:nvSpPr>
        <p:spPr bwMode="auto">
          <a:xfrm>
            <a:off x="785813" y="1785938"/>
            <a:ext cx="7751762" cy="1000125"/>
          </a:xfrm>
          <a:prstGeom prst="roundRect">
            <a:avLst>
              <a:gd name="adj" fmla="val 16667"/>
            </a:avLst>
          </a:prstGeom>
          <a:noFill/>
          <a:ln w="44450" cap="flat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1040" name="TextBox 5"/>
          <p:cNvSpPr txBox="1">
            <a:spLocks noChangeArrowheads="1"/>
          </p:cNvSpPr>
          <p:nvPr/>
        </p:nvSpPr>
        <p:spPr bwMode="auto">
          <a:xfrm>
            <a:off x="2438400" y="1763713"/>
            <a:ext cx="1258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mv</a:t>
            </a:r>
            <a:r>
              <a:rPr lang="en-US" sz="3200" baseline="30000"/>
              <a:t>2</a:t>
            </a:r>
            <a:endParaRPr lang="ru-RU" sz="3200"/>
          </a:p>
        </p:txBody>
      </p:sp>
      <p:sp>
        <p:nvSpPr>
          <p:cNvPr id="1041" name="TextBox 6"/>
          <p:cNvSpPr txBox="1">
            <a:spLocks noChangeArrowheads="1"/>
          </p:cNvSpPr>
          <p:nvPr/>
        </p:nvSpPr>
        <p:spPr bwMode="auto">
          <a:xfrm>
            <a:off x="2652713" y="2120900"/>
            <a:ext cx="7747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2</a:t>
            </a:r>
            <a:endParaRPr lang="ru-RU" sz="3200"/>
          </a:p>
        </p:txBody>
      </p:sp>
      <p:cxnSp>
        <p:nvCxnSpPr>
          <p:cNvPr id="1042" name="Прямая соединительная линия 8"/>
          <p:cNvCxnSpPr>
            <a:cxnSpLocks noChangeShapeType="1"/>
          </p:cNvCxnSpPr>
          <p:nvPr/>
        </p:nvCxnSpPr>
        <p:spPr bwMode="auto">
          <a:xfrm flipV="1">
            <a:off x="2287588" y="2236788"/>
            <a:ext cx="110013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3" name="Прямая соединительная линия 8"/>
          <p:cNvCxnSpPr>
            <a:cxnSpLocks noChangeShapeType="1"/>
          </p:cNvCxnSpPr>
          <p:nvPr/>
        </p:nvCxnSpPr>
        <p:spPr bwMode="auto">
          <a:xfrm flipV="1">
            <a:off x="3970338" y="2228850"/>
            <a:ext cx="110013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44" name="TextBox 9"/>
          <p:cNvSpPr txBox="1">
            <a:spLocks noChangeArrowheads="1"/>
          </p:cNvSpPr>
          <p:nvPr/>
        </p:nvSpPr>
        <p:spPr bwMode="auto">
          <a:xfrm>
            <a:off x="4176713" y="1785938"/>
            <a:ext cx="1323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I</a:t>
            </a:r>
            <a:r>
              <a:rPr lang="el-GR" sz="3200">
                <a:latin typeface="Calibri" pitchFamily="34" charset="0"/>
              </a:rPr>
              <a:t>ω</a:t>
            </a:r>
            <a:r>
              <a:rPr lang="en-US" sz="3200" baseline="30000"/>
              <a:t>2</a:t>
            </a:r>
            <a:endParaRPr lang="ru-RU" sz="3200"/>
          </a:p>
        </p:txBody>
      </p:sp>
      <p:sp>
        <p:nvSpPr>
          <p:cNvPr id="1045" name="TextBox 10"/>
          <p:cNvSpPr txBox="1">
            <a:spLocks noChangeArrowheads="1"/>
          </p:cNvSpPr>
          <p:nvPr/>
        </p:nvSpPr>
        <p:spPr bwMode="auto">
          <a:xfrm>
            <a:off x="4357688" y="2128838"/>
            <a:ext cx="8159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2</a:t>
            </a:r>
            <a:endParaRPr lang="ru-RU" sz="3200"/>
          </a:p>
        </p:txBody>
      </p:sp>
      <p:sp>
        <p:nvSpPr>
          <p:cNvPr id="67" name="Содержимое 2"/>
          <p:cNvSpPr txBox="1">
            <a:spLocks/>
          </p:cNvSpPr>
          <p:nvPr/>
        </p:nvSpPr>
        <p:spPr bwMode="auto">
          <a:xfrm>
            <a:off x="839788" y="1928813"/>
            <a:ext cx="7643812" cy="642937"/>
          </a:xfrm>
          <a:prstGeom prst="rect">
            <a:avLst/>
          </a:prstGeom>
          <a:solidFill>
            <a:srgbClr val="92D050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3200" kern="0" dirty="0" err="1">
                <a:latin typeface="+mn-lt"/>
              </a:rPr>
              <a:t>mgh</a:t>
            </a:r>
            <a:r>
              <a:rPr lang="en-US" sz="3200" kern="0" dirty="0">
                <a:latin typeface="+mn-lt"/>
              </a:rPr>
              <a:t> =             +</a:t>
            </a:r>
            <a:r>
              <a:rPr lang="ru-RU" sz="3200" kern="0" dirty="0">
                <a:latin typeface="+mn-lt"/>
              </a:rPr>
              <a:t>     </a:t>
            </a:r>
            <a:r>
              <a:rPr lang="en-US" sz="3200" kern="0" dirty="0">
                <a:latin typeface="+mn-lt"/>
              </a:rPr>
              <a:t>     </a:t>
            </a:r>
            <a:r>
              <a:rPr lang="ru-RU" sz="3200" kern="0" dirty="0">
                <a:latin typeface="+mn-lt"/>
              </a:rPr>
              <a:t> </a:t>
            </a:r>
            <a:r>
              <a:rPr lang="en-US" sz="3200" kern="0" dirty="0">
                <a:latin typeface="+mn-lt"/>
              </a:rPr>
              <a:t> + </a:t>
            </a:r>
            <a:r>
              <a:rPr lang="en-US" sz="2400" kern="0" dirty="0" err="1" smtClean="0"/>
              <a:t>W</a:t>
            </a:r>
            <a:r>
              <a:rPr lang="en-US" sz="2400" kern="0" baseline="-40000" dirty="0" err="1" smtClean="0"/>
              <a:t>drag</a:t>
            </a:r>
            <a:r>
              <a:rPr lang="en-US" sz="2400" kern="0" dirty="0" smtClean="0"/>
              <a:t> </a:t>
            </a:r>
            <a:r>
              <a:rPr lang="en-US" sz="2400" kern="0" baseline="-40000" dirty="0"/>
              <a:t>trans</a:t>
            </a:r>
            <a:r>
              <a:rPr lang="en-US" sz="2400" kern="0" dirty="0"/>
              <a:t>+ </a:t>
            </a:r>
            <a:r>
              <a:rPr lang="en-US" sz="2400" kern="0" dirty="0" err="1" smtClean="0"/>
              <a:t>W</a:t>
            </a:r>
            <a:r>
              <a:rPr lang="en-US" sz="2400" kern="0" baseline="-40000" dirty="0" err="1" smtClean="0"/>
              <a:t>drag</a:t>
            </a:r>
            <a:r>
              <a:rPr lang="en-US" sz="2400" kern="0" dirty="0" smtClean="0"/>
              <a:t> </a:t>
            </a:r>
            <a:r>
              <a:rPr lang="en-US" sz="2400" kern="0" baseline="-40000" dirty="0" err="1"/>
              <a:t>rotat</a:t>
            </a:r>
            <a:endParaRPr lang="ru-RU" sz="2400" kern="0" baseline="-40000" dirty="0">
              <a:latin typeface="+mn-lt"/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48" name="Прямоугольник 47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49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51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52" name="TextBox 51"/>
          <p:cNvSpPr txBox="1"/>
          <p:nvPr/>
        </p:nvSpPr>
        <p:spPr>
          <a:xfrm>
            <a:off x="142844" y="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Hidden slide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204" grpId="0"/>
      <p:bldP spid="56" grpId="0"/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solution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5" name="Прямоугольник 4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8" name="Прямоугольник 7"/>
          <p:cNvSpPr/>
          <p:nvPr/>
        </p:nvSpPr>
        <p:spPr bwMode="auto">
          <a:xfrm>
            <a:off x="357158" y="1714488"/>
            <a:ext cx="2143140" cy="928694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Short analysis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1214414" y="2714620"/>
            <a:ext cx="357190" cy="7143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40038" y="3500438"/>
            <a:ext cx="2143140" cy="857256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Methods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 of solution definition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" name="Стрелка вниз 10"/>
          <p:cNvSpPr/>
          <p:nvPr/>
        </p:nvSpPr>
        <p:spPr bwMode="auto">
          <a:xfrm>
            <a:off x="1231534" y="4500570"/>
            <a:ext cx="357190" cy="7143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428992" y="5286388"/>
            <a:ext cx="2143140" cy="928694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Physical model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3" name="Стрелка вниз 12"/>
          <p:cNvSpPr/>
          <p:nvPr/>
        </p:nvSpPr>
        <p:spPr bwMode="auto">
          <a:xfrm rot="16200000">
            <a:off x="2821769" y="5393545"/>
            <a:ext cx="357190" cy="7143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3428992" y="3500438"/>
            <a:ext cx="2143140" cy="928694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Creation of devices, that meet demands of model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57158" y="5286388"/>
            <a:ext cx="2143140" cy="857256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Perfection of a devices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6" name="Стрелка вниз 15"/>
          <p:cNvSpPr/>
          <p:nvPr/>
        </p:nvSpPr>
        <p:spPr bwMode="auto">
          <a:xfrm rot="10800000">
            <a:off x="4286248" y="4500570"/>
            <a:ext cx="357190" cy="7143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Стрелка вниз 16"/>
          <p:cNvSpPr/>
          <p:nvPr/>
        </p:nvSpPr>
        <p:spPr bwMode="auto">
          <a:xfrm rot="10800000">
            <a:off x="4286248" y="2714620"/>
            <a:ext cx="357190" cy="7143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3500430" y="1714488"/>
            <a:ext cx="2143140" cy="928694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Comparison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 of theoretical results with practical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9" name="Стрелка вниз 18"/>
          <p:cNvSpPr/>
          <p:nvPr/>
        </p:nvSpPr>
        <p:spPr bwMode="auto">
          <a:xfrm rot="16200000">
            <a:off x="5893603" y="1821645"/>
            <a:ext cx="357190" cy="7143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6572264" y="1714488"/>
            <a:ext cx="2143140" cy="928694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Conclusion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 bwMode="auto">
          <a:xfrm>
            <a:off x="142844" y="6465608"/>
            <a:ext cx="8858312" cy="347666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Nikita </a:t>
            </a:r>
            <a:r>
              <a:rPr lang="en-US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Shanin</a:t>
            </a: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IYPT 2011                                                       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 analysis</a:t>
            </a:r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0" y="1857375"/>
            <a:ext cx="7661275" cy="11620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Translational motion</a:t>
            </a:r>
            <a:r>
              <a:rPr lang="ru-RU" dirty="0" smtClean="0"/>
              <a:t>: 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2357422" y="2857496"/>
            <a:ext cx="4143375" cy="785813"/>
            <a:chOff x="2571736" y="2714620"/>
            <a:chExt cx="4143375" cy="785813"/>
          </a:xfrm>
        </p:grpSpPr>
        <p:sp>
          <p:nvSpPr>
            <p:cNvPr id="15" name="Содержимое 2"/>
            <p:cNvSpPr txBox="1">
              <a:spLocks/>
            </p:cNvSpPr>
            <p:nvPr/>
          </p:nvSpPr>
          <p:spPr bwMode="auto">
            <a:xfrm>
              <a:off x="2571736" y="2714620"/>
              <a:ext cx="4143375" cy="785813"/>
            </a:xfrm>
            <a:prstGeom prst="rect">
              <a:avLst/>
            </a:prstGeom>
            <a:noFill/>
            <a:ln w="44450">
              <a:solidFill>
                <a:schemeClr val="accent1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marL="447675" indent="-447675" algn="just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  <a:defRPr/>
              </a:pPr>
              <a:r>
                <a:rPr lang="ru-RU" sz="3200" kern="0" dirty="0">
                  <a:latin typeface="+mn-lt"/>
                </a:rPr>
                <a:t>  </a:t>
              </a:r>
              <a:r>
                <a:rPr lang="en-US" sz="3200" kern="0" dirty="0" err="1">
                  <a:latin typeface="+mn-lt"/>
                </a:rPr>
                <a:t>E</a:t>
              </a:r>
              <a:r>
                <a:rPr lang="en-US" sz="3200" kern="0" baseline="-25000" dirty="0" err="1">
                  <a:latin typeface="+mn-lt"/>
                </a:rPr>
                <a:t>p</a:t>
              </a:r>
              <a:r>
                <a:rPr lang="en-US" sz="3200" kern="0" dirty="0">
                  <a:latin typeface="+mn-lt"/>
                </a:rPr>
                <a:t> </a:t>
              </a:r>
              <a:r>
                <a:rPr lang="ru-RU" sz="3200" kern="0" dirty="0">
                  <a:latin typeface="+mn-lt"/>
                </a:rPr>
                <a:t> =</a:t>
              </a:r>
              <a:endParaRPr lang="ru-RU" kern="0" baseline="-40000" dirty="0">
                <a:latin typeface="+mn-lt"/>
              </a:endParaRPr>
            </a:p>
          </p:txBody>
        </p:sp>
        <p:sp>
          <p:nvSpPr>
            <p:cNvPr id="16" name="Содержимое 2"/>
            <p:cNvSpPr txBox="1">
              <a:spLocks/>
            </p:cNvSpPr>
            <p:nvPr/>
          </p:nvSpPr>
          <p:spPr bwMode="auto">
            <a:xfrm>
              <a:off x="3857611" y="2714620"/>
              <a:ext cx="1500188" cy="785813"/>
            </a:xfrm>
            <a:prstGeom prst="rect">
              <a:avLst/>
            </a:prstGeom>
            <a:noFill/>
            <a:ln w="44450">
              <a:noFill/>
              <a:miter lim="800000"/>
              <a:headEnd/>
              <a:tailEnd/>
            </a:ln>
          </p:spPr>
          <p:txBody>
            <a:bodyPr/>
            <a:lstStyle/>
            <a:p>
              <a:pPr marL="447675" indent="-447675" algn="just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3200" kern="0" dirty="0" err="1">
                  <a:latin typeface="+mn-lt"/>
                </a:rPr>
                <a:t>E</a:t>
              </a:r>
              <a:r>
                <a:rPr lang="en-US" sz="3200" kern="0" baseline="-25000" dirty="0" err="1">
                  <a:latin typeface="+mn-lt"/>
                </a:rPr>
                <a:t>k</a:t>
              </a:r>
              <a:r>
                <a:rPr lang="en-US" sz="3200" kern="0" baseline="-25000" dirty="0">
                  <a:latin typeface="+mn-lt"/>
                </a:rPr>
                <a:t> trans.</a:t>
              </a:r>
              <a:endParaRPr lang="ru-RU" kern="0" baseline="-40000" dirty="0">
                <a:latin typeface="+mn-lt"/>
              </a:endParaRPr>
            </a:p>
          </p:txBody>
        </p:sp>
        <p:sp>
          <p:nvSpPr>
            <p:cNvPr id="17" name="Содержимое 2"/>
            <p:cNvSpPr txBox="1">
              <a:spLocks/>
            </p:cNvSpPr>
            <p:nvPr/>
          </p:nvSpPr>
          <p:spPr bwMode="auto">
            <a:xfrm>
              <a:off x="5000611" y="2714620"/>
              <a:ext cx="1428750" cy="785813"/>
            </a:xfrm>
            <a:prstGeom prst="rect">
              <a:avLst/>
            </a:prstGeom>
            <a:noFill/>
            <a:ln w="44450">
              <a:noFill/>
              <a:miter lim="800000"/>
              <a:headEnd/>
              <a:tailEnd/>
            </a:ln>
          </p:spPr>
          <p:txBody>
            <a:bodyPr/>
            <a:lstStyle/>
            <a:p>
              <a:pPr marL="447675" indent="-447675" algn="ctr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3200" kern="0" dirty="0">
                  <a:latin typeface="+mn-lt"/>
                </a:rPr>
                <a:t>+ </a:t>
              </a:r>
              <a:r>
                <a:rPr lang="en-US" sz="3200" kern="0" dirty="0" err="1" smtClean="0">
                  <a:latin typeface="+mn-lt"/>
                </a:rPr>
                <a:t>W</a:t>
              </a:r>
              <a:r>
                <a:rPr lang="en-US" kern="0" baseline="-40000" dirty="0" err="1" smtClean="0">
                  <a:latin typeface="+mn-lt"/>
                </a:rPr>
                <a:t>drag</a:t>
              </a:r>
              <a:endParaRPr lang="ru-RU" kern="0" baseline="-40000" dirty="0">
                <a:latin typeface="+mn-lt"/>
              </a:endParaRPr>
            </a:p>
          </p:txBody>
        </p:sp>
      </p:grpSp>
      <p:graphicFrame>
        <p:nvGraphicFramePr>
          <p:cNvPr id="18" name="Схема 17"/>
          <p:cNvGraphicFramePr/>
          <p:nvPr/>
        </p:nvGraphicFramePr>
        <p:xfrm>
          <a:off x="142844" y="3929066"/>
          <a:ext cx="6000792" cy="2460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Содержимое 2"/>
          <p:cNvSpPr txBox="1">
            <a:spLocks/>
          </p:cNvSpPr>
          <p:nvPr/>
        </p:nvSpPr>
        <p:spPr bwMode="auto">
          <a:xfrm>
            <a:off x="142844" y="6465608"/>
            <a:ext cx="8858312" cy="347666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Nikita </a:t>
            </a:r>
            <a:r>
              <a:rPr lang="en-US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Shanin</a:t>
            </a: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IYPT 2011                                                        3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2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3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 analysis</a:t>
            </a:r>
            <a:endParaRPr 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7480300" cy="8572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Translational and rotational motion:</a:t>
            </a:r>
            <a:endParaRPr lang="ru-RU" dirty="0" smtClean="0"/>
          </a:p>
        </p:txBody>
      </p:sp>
      <p:sp>
        <p:nvSpPr>
          <p:cNvPr id="21" name="Содержимое 2"/>
          <p:cNvSpPr txBox="1">
            <a:spLocks/>
          </p:cNvSpPr>
          <p:nvPr/>
        </p:nvSpPr>
        <p:spPr bwMode="auto">
          <a:xfrm>
            <a:off x="5072066" y="2857496"/>
            <a:ext cx="3367090" cy="7858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sz="3200" kern="0" dirty="0" smtClean="0">
                <a:latin typeface="+mn-lt"/>
              </a:rPr>
              <a:t>+ </a:t>
            </a:r>
            <a:r>
              <a:rPr lang="en-US" sz="3200" kern="0" dirty="0" err="1" smtClean="0">
                <a:latin typeface="+mn-lt"/>
              </a:rPr>
              <a:t>E</a:t>
            </a:r>
            <a:r>
              <a:rPr lang="en-US" sz="3200" kern="0" baseline="-25000" dirty="0" err="1" smtClean="0">
                <a:latin typeface="+mn-lt"/>
              </a:rPr>
              <a:t>k</a:t>
            </a:r>
            <a:r>
              <a:rPr lang="en-US" sz="3200" kern="0" baseline="-25000" dirty="0" smtClean="0">
                <a:latin typeface="+mn-lt"/>
              </a:rPr>
              <a:t> </a:t>
            </a:r>
            <a:r>
              <a:rPr lang="en-US" sz="3200" kern="0" baseline="-25000" dirty="0" err="1" smtClean="0">
                <a:latin typeface="+mn-lt"/>
              </a:rPr>
              <a:t>rotat</a:t>
            </a:r>
            <a:r>
              <a:rPr lang="ru-RU" sz="3200" kern="0" baseline="-25000" dirty="0" smtClean="0">
                <a:latin typeface="+mn-lt"/>
              </a:rPr>
              <a:t>.</a:t>
            </a:r>
            <a:r>
              <a:rPr lang="en-US" sz="3200" kern="0" dirty="0">
                <a:latin typeface="+mn-lt"/>
              </a:rPr>
              <a:t>+ </a:t>
            </a:r>
            <a:r>
              <a:rPr lang="en-US" sz="3200" kern="0" dirty="0" err="1" smtClean="0">
                <a:latin typeface="+mn-lt"/>
              </a:rPr>
              <a:t>W</a:t>
            </a:r>
            <a:r>
              <a:rPr lang="en-US" kern="0" baseline="-40000" dirty="0" err="1" smtClean="0">
                <a:latin typeface="+mn-lt"/>
              </a:rPr>
              <a:t>drag</a:t>
            </a:r>
            <a:r>
              <a:rPr lang="en-US" kern="0" baseline="-40000" dirty="0" smtClean="0">
                <a:latin typeface="+mn-lt"/>
              </a:rPr>
              <a:t> </a:t>
            </a:r>
            <a:r>
              <a:rPr lang="en-US" kern="0" baseline="-40000" dirty="0" err="1">
                <a:latin typeface="+mn-lt"/>
              </a:rPr>
              <a:t>rotat</a:t>
            </a:r>
            <a:r>
              <a:rPr lang="ru-RU" kern="0" baseline="-40000" dirty="0" smtClean="0">
                <a:latin typeface="+mn-lt"/>
              </a:rPr>
              <a:t>.</a:t>
            </a:r>
            <a:endParaRPr lang="ru-RU" sz="3200" kern="0" baseline="-40000" dirty="0">
              <a:latin typeface="+mn-lt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85786" y="2857496"/>
            <a:ext cx="7786742" cy="785813"/>
            <a:chOff x="785786" y="2857496"/>
            <a:chExt cx="7786742" cy="785813"/>
          </a:xfrm>
        </p:grpSpPr>
        <p:sp>
          <p:nvSpPr>
            <p:cNvPr id="26" name="Содержимое 2"/>
            <p:cNvSpPr txBox="1">
              <a:spLocks/>
            </p:cNvSpPr>
            <p:nvPr/>
          </p:nvSpPr>
          <p:spPr bwMode="auto">
            <a:xfrm>
              <a:off x="785786" y="2857496"/>
              <a:ext cx="7786742" cy="785813"/>
            </a:xfrm>
            <a:prstGeom prst="rect">
              <a:avLst/>
            </a:prstGeom>
            <a:noFill/>
            <a:ln w="44450">
              <a:solidFill>
                <a:schemeClr val="accent1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marL="447675" indent="-447675" algn="just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  <a:defRPr/>
              </a:pPr>
              <a:r>
                <a:rPr lang="ru-RU" sz="3200" kern="0" dirty="0">
                  <a:latin typeface="+mn-lt"/>
                </a:rPr>
                <a:t>  </a:t>
              </a:r>
              <a:r>
                <a:rPr lang="en-US" sz="3200" kern="0" dirty="0" err="1">
                  <a:latin typeface="+mn-lt"/>
                </a:rPr>
                <a:t>E</a:t>
              </a:r>
              <a:r>
                <a:rPr lang="en-US" sz="3200" kern="0" baseline="-25000" dirty="0" err="1">
                  <a:latin typeface="+mn-lt"/>
                </a:rPr>
                <a:t>p</a:t>
              </a:r>
              <a:r>
                <a:rPr lang="en-US" sz="3200" kern="0" dirty="0">
                  <a:latin typeface="+mn-lt"/>
                </a:rPr>
                <a:t> </a:t>
              </a:r>
              <a:r>
                <a:rPr lang="ru-RU" sz="3200" kern="0" dirty="0">
                  <a:latin typeface="+mn-lt"/>
                </a:rPr>
                <a:t> =</a:t>
              </a:r>
              <a:endParaRPr lang="ru-RU" kern="0" baseline="-40000" dirty="0">
                <a:latin typeface="+mn-lt"/>
              </a:endParaRPr>
            </a:p>
          </p:txBody>
        </p:sp>
        <p:sp>
          <p:nvSpPr>
            <p:cNvPr id="27" name="Содержимое 2"/>
            <p:cNvSpPr txBox="1">
              <a:spLocks/>
            </p:cNvSpPr>
            <p:nvPr/>
          </p:nvSpPr>
          <p:spPr bwMode="auto">
            <a:xfrm>
              <a:off x="2214546" y="2857496"/>
              <a:ext cx="2379625" cy="785813"/>
            </a:xfrm>
            <a:prstGeom prst="rect">
              <a:avLst/>
            </a:prstGeom>
            <a:noFill/>
            <a:ln w="44450">
              <a:noFill/>
              <a:miter lim="800000"/>
              <a:headEnd/>
              <a:tailEnd/>
            </a:ln>
          </p:spPr>
          <p:txBody>
            <a:bodyPr/>
            <a:lstStyle/>
            <a:p>
              <a:pPr marL="447675" indent="-447675" algn="just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3200" kern="0" dirty="0" err="1">
                  <a:latin typeface="+mn-lt"/>
                </a:rPr>
                <a:t>E</a:t>
              </a:r>
              <a:r>
                <a:rPr lang="en-US" sz="3200" kern="0" baseline="-25000" dirty="0" err="1">
                  <a:latin typeface="+mn-lt"/>
                </a:rPr>
                <a:t>k</a:t>
              </a:r>
              <a:r>
                <a:rPr lang="en-US" sz="3200" kern="0" baseline="-25000" dirty="0">
                  <a:latin typeface="+mn-lt"/>
                </a:rPr>
                <a:t> trans.</a:t>
              </a:r>
              <a:endParaRPr lang="ru-RU" kern="0" baseline="-40000" dirty="0">
                <a:latin typeface="+mn-lt"/>
              </a:endParaRPr>
            </a:p>
          </p:txBody>
        </p:sp>
        <p:sp>
          <p:nvSpPr>
            <p:cNvPr id="28" name="Содержимое 2"/>
            <p:cNvSpPr txBox="1">
              <a:spLocks/>
            </p:cNvSpPr>
            <p:nvPr/>
          </p:nvSpPr>
          <p:spPr bwMode="auto">
            <a:xfrm>
              <a:off x="3214678" y="2857496"/>
              <a:ext cx="2266309" cy="785813"/>
            </a:xfrm>
            <a:prstGeom prst="rect">
              <a:avLst/>
            </a:prstGeom>
            <a:noFill/>
            <a:ln w="44450">
              <a:noFill/>
              <a:miter lim="800000"/>
              <a:headEnd/>
              <a:tailEnd/>
            </a:ln>
          </p:spPr>
          <p:txBody>
            <a:bodyPr/>
            <a:lstStyle/>
            <a:p>
              <a:pPr marL="447675" indent="-447675" algn="ctr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3200" kern="0" dirty="0">
                  <a:latin typeface="+mn-lt"/>
                </a:rPr>
                <a:t>+ </a:t>
              </a:r>
              <a:r>
                <a:rPr lang="en-US" sz="3200" kern="0" dirty="0" err="1" smtClean="0">
                  <a:latin typeface="+mn-lt"/>
                </a:rPr>
                <a:t>W</a:t>
              </a:r>
              <a:r>
                <a:rPr lang="en-US" kern="0" baseline="-40000" dirty="0" err="1" smtClean="0">
                  <a:latin typeface="+mn-lt"/>
                </a:rPr>
                <a:t>drag</a:t>
              </a:r>
              <a:r>
                <a:rPr lang="en-US" kern="0" baseline="-40000" dirty="0" smtClean="0">
                  <a:latin typeface="+mn-lt"/>
                </a:rPr>
                <a:t> trans</a:t>
              </a:r>
              <a:endParaRPr lang="ru-RU" kern="0" baseline="-40000" dirty="0">
                <a:latin typeface="+mn-lt"/>
              </a:endParaRPr>
            </a:p>
          </p:txBody>
        </p:sp>
      </p:grpSp>
      <p:graphicFrame>
        <p:nvGraphicFramePr>
          <p:cNvPr id="11" name="Схема 10"/>
          <p:cNvGraphicFramePr/>
          <p:nvPr/>
        </p:nvGraphicFramePr>
        <p:xfrm>
          <a:off x="142844" y="3929066"/>
          <a:ext cx="6000792" cy="2460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214282" y="3929066"/>
          <a:ext cx="5857884" cy="2460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142844" y="6465608"/>
            <a:ext cx="8858312" cy="347666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Nikita </a:t>
            </a:r>
            <a:r>
              <a:rPr lang="en-US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Shanin</a:t>
            </a: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IYPT 2011                                                        4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7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</a:t>
            </a:r>
            <a:r>
              <a:rPr lang="el-GR" dirty="0" smtClean="0"/>
              <a:t>ω</a:t>
            </a:r>
            <a:r>
              <a:rPr lang="en-US" dirty="0" smtClean="0"/>
              <a:t>(t)</a:t>
            </a:r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2786058"/>
          <a:ext cx="2786079" cy="2357451"/>
        </p:xfrm>
        <a:graphic>
          <a:graphicData uri="http://schemas.openxmlformats.org/drawingml/2006/table">
            <a:tbl>
              <a:tblPr/>
              <a:tblGrid>
                <a:gridCol w="1145199"/>
                <a:gridCol w="820440"/>
                <a:gridCol w="820440"/>
              </a:tblGrid>
              <a:tr h="2705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pieces; landscape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ω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5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5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5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5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5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45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27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2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3000364" y="2143116"/>
          <a:ext cx="5848350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096" name="Группа 4"/>
          <p:cNvGrpSpPr>
            <a:grpSpLocks/>
          </p:cNvGrpSpPr>
          <p:nvPr/>
        </p:nvGrpSpPr>
        <p:grpSpPr bwMode="auto">
          <a:xfrm>
            <a:off x="1928813" y="6054725"/>
            <a:ext cx="4572000" cy="846138"/>
            <a:chOff x="1928794" y="6054100"/>
            <a:chExt cx="4572032" cy="847444"/>
          </a:xfrm>
        </p:grpSpPr>
        <p:grpSp>
          <p:nvGrpSpPr>
            <p:cNvPr id="10" name="Группа 52"/>
            <p:cNvGrpSpPr/>
            <p:nvPr/>
          </p:nvGrpSpPr>
          <p:grpSpPr>
            <a:xfrm>
              <a:off x="2214546" y="6116109"/>
              <a:ext cx="3927502" cy="785435"/>
              <a:chOff x="2642577" y="6072188"/>
              <a:chExt cx="3919983" cy="785812"/>
            </a:xfrm>
            <a:noFill/>
          </p:grpSpPr>
          <p:graphicFrame>
            <p:nvGraphicFramePr>
              <p:cNvPr id="2050" name="Object 47"/>
              <p:cNvGraphicFramePr>
                <a:graphicFrameLocks noChangeAspect="1"/>
              </p:cNvGraphicFramePr>
              <p:nvPr/>
            </p:nvGraphicFramePr>
            <p:xfrm>
              <a:off x="3141598" y="6072188"/>
              <a:ext cx="3420962" cy="785812"/>
            </p:xfrm>
            <a:graphic>
              <a:graphicData uri="http://schemas.openxmlformats.org/presentationml/2006/ole">
                <p:oleObj spid="_x0000_s2050" name="Формула" r:id="rId4" imgW="2044440" imgH="685800" progId="Equation.3">
                  <p:embed/>
                </p:oleObj>
              </a:graphicData>
            </a:graphic>
          </p:graphicFrame>
          <p:sp>
            <p:nvSpPr>
              <p:cNvPr id="11" name="TextBox 21"/>
              <p:cNvSpPr txBox="1">
                <a:spLocks noChangeArrowheads="1"/>
              </p:cNvSpPr>
              <p:nvPr/>
            </p:nvSpPr>
            <p:spPr bwMode="auto">
              <a:xfrm>
                <a:off x="2642577" y="6143644"/>
                <a:ext cx="500066" cy="369332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l-GR" dirty="0"/>
                  <a:t>ν</a:t>
                </a:r>
                <a:r>
                  <a:rPr lang="en-US" dirty="0"/>
                  <a:t> =</a:t>
                </a:r>
                <a:endParaRPr lang="ru-RU" dirty="0"/>
              </a:p>
            </p:txBody>
          </p:sp>
        </p:grpSp>
        <p:sp>
          <p:nvSpPr>
            <p:cNvPr id="2098" name="Скругленный прямоугольник 8"/>
            <p:cNvSpPr>
              <a:spLocks noChangeArrowheads="1"/>
            </p:cNvSpPr>
            <p:nvPr/>
          </p:nvSpPr>
          <p:spPr bwMode="auto">
            <a:xfrm>
              <a:off x="1928794" y="6054100"/>
              <a:ext cx="4572032" cy="642942"/>
            </a:xfrm>
            <a:prstGeom prst="roundRect">
              <a:avLst>
                <a:gd name="adj" fmla="val 16667"/>
              </a:avLst>
            </a:prstGeom>
            <a:noFill/>
            <a:ln w="31750" algn="ctr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13" name="Прямоугольник 12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4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5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357158" y="1714488"/>
          <a:ext cx="750099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142844" y="6465608"/>
            <a:ext cx="8858312" cy="347666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Nikita </a:t>
            </a:r>
            <a:r>
              <a:rPr lang="en-US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Shanin</a:t>
            </a: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IYPT 2011                                                        5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6" name="Прямоугольник 5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8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9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dirty="0" smtClean="0"/>
              <a:t>Dependence </a:t>
            </a:r>
            <a:r>
              <a:rPr lang="el-GR" dirty="0" smtClean="0"/>
              <a:t>ω</a:t>
            </a:r>
            <a:r>
              <a:rPr lang="en-US" dirty="0" smtClean="0"/>
              <a:t>(t)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model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142844" y="6465608"/>
            <a:ext cx="8858312" cy="347666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Nikita </a:t>
            </a:r>
            <a:r>
              <a:rPr lang="en-US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Shanin</a:t>
            </a: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IYPT 2011                                                        6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 rot="5400000">
            <a:off x="321439" y="3893347"/>
            <a:ext cx="292895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Выгнутая вверх стрелка 21"/>
          <p:cNvSpPr/>
          <p:nvPr/>
        </p:nvSpPr>
        <p:spPr bwMode="auto">
          <a:xfrm flipH="1">
            <a:off x="1928794" y="2143116"/>
            <a:ext cx="1143008" cy="214314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 bwMode="auto">
          <a:xfrm rot="5400000">
            <a:off x="-107189" y="4822041"/>
            <a:ext cx="107157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52369" y="539592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ru-RU" dirty="0"/>
          </a:p>
        </p:txBody>
      </p:sp>
      <p:cxnSp>
        <p:nvCxnSpPr>
          <p:cNvPr id="30" name="Прямая со стрелкой 29"/>
          <p:cNvCxnSpPr/>
          <p:nvPr/>
        </p:nvCxnSpPr>
        <p:spPr bwMode="auto">
          <a:xfrm>
            <a:off x="240476" y="5476889"/>
            <a:ext cx="178595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Скругленная соединительная линия 31"/>
          <p:cNvCxnSpPr/>
          <p:nvPr/>
        </p:nvCxnSpPr>
        <p:spPr bwMode="auto">
          <a:xfrm rot="16200000" flipH="1">
            <a:off x="1500166" y="3143248"/>
            <a:ext cx="785818" cy="7143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3" name="Скругленная соединительная линия 32"/>
          <p:cNvCxnSpPr/>
          <p:nvPr/>
        </p:nvCxnSpPr>
        <p:spPr bwMode="auto">
          <a:xfrm rot="16200000" flipH="1">
            <a:off x="1571604" y="3143249"/>
            <a:ext cx="785818" cy="7143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4" name="Скругленная соединительная линия 33"/>
          <p:cNvCxnSpPr/>
          <p:nvPr/>
        </p:nvCxnSpPr>
        <p:spPr bwMode="auto">
          <a:xfrm rot="16200000" flipH="1">
            <a:off x="1643042" y="3143249"/>
            <a:ext cx="785818" cy="7143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5" name="Скругленная соединительная линия 34"/>
          <p:cNvCxnSpPr/>
          <p:nvPr/>
        </p:nvCxnSpPr>
        <p:spPr bwMode="auto">
          <a:xfrm rot="16200000" flipH="1">
            <a:off x="1142976" y="4643445"/>
            <a:ext cx="785818" cy="7143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6" name="Скругленная соединительная линия 35"/>
          <p:cNvCxnSpPr/>
          <p:nvPr/>
        </p:nvCxnSpPr>
        <p:spPr bwMode="auto">
          <a:xfrm rot="16200000" flipH="1">
            <a:off x="1214414" y="4643446"/>
            <a:ext cx="785818" cy="7143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7" name="Скругленная соединительная линия 36"/>
          <p:cNvCxnSpPr/>
          <p:nvPr/>
        </p:nvCxnSpPr>
        <p:spPr bwMode="auto">
          <a:xfrm rot="16200000" flipH="1">
            <a:off x="1285852" y="4643446"/>
            <a:ext cx="785818" cy="7143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8" name="Выгнутая вверх стрелка 37"/>
          <p:cNvSpPr/>
          <p:nvPr/>
        </p:nvSpPr>
        <p:spPr bwMode="auto">
          <a:xfrm>
            <a:off x="500034" y="2143116"/>
            <a:ext cx="1143008" cy="214314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43042" y="207167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3500430" y="1928802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Weaknesses: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instability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fuzzy concept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governed by chance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6020604" y="382349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ru-RU" dirty="0"/>
          </a:p>
        </p:txBody>
      </p:sp>
      <p:grpSp>
        <p:nvGrpSpPr>
          <p:cNvPr id="72" name="Группа 71"/>
          <p:cNvGrpSpPr/>
          <p:nvPr/>
        </p:nvGrpSpPr>
        <p:grpSpPr>
          <a:xfrm>
            <a:off x="6500826" y="2143116"/>
            <a:ext cx="1143008" cy="2571768"/>
            <a:chOff x="6500826" y="2143116"/>
            <a:chExt cx="1143008" cy="2571768"/>
          </a:xfrm>
        </p:grpSpPr>
        <p:cxnSp>
          <p:nvCxnSpPr>
            <p:cNvPr id="42" name="Прямая соединительная линия 41"/>
            <p:cNvCxnSpPr/>
            <p:nvPr/>
          </p:nvCxnSpPr>
          <p:spPr bwMode="auto">
            <a:xfrm rot="5400000">
              <a:off x="5786446" y="3429000"/>
              <a:ext cx="257176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Прямая соединительная линия 45"/>
            <p:cNvCxnSpPr/>
            <p:nvPr/>
          </p:nvCxnSpPr>
          <p:spPr bwMode="auto">
            <a:xfrm>
              <a:off x="7072330" y="2143116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Прямая соединительная линия 46"/>
            <p:cNvCxnSpPr/>
            <p:nvPr/>
          </p:nvCxnSpPr>
          <p:spPr bwMode="auto">
            <a:xfrm>
              <a:off x="6500826" y="4714884"/>
              <a:ext cx="5715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8" name="Скругленная соединительная линия 47"/>
          <p:cNvCxnSpPr/>
          <p:nvPr/>
        </p:nvCxnSpPr>
        <p:spPr bwMode="auto">
          <a:xfrm rot="16200000" flipH="1">
            <a:off x="6929454" y="2714619"/>
            <a:ext cx="785818" cy="7143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9" name="Скругленная соединительная линия 48"/>
          <p:cNvCxnSpPr/>
          <p:nvPr/>
        </p:nvCxnSpPr>
        <p:spPr bwMode="auto">
          <a:xfrm rot="16200000" flipH="1">
            <a:off x="7000892" y="2714620"/>
            <a:ext cx="785818" cy="7143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50" name="Скругленная соединительная линия 49"/>
          <p:cNvCxnSpPr/>
          <p:nvPr/>
        </p:nvCxnSpPr>
        <p:spPr bwMode="auto">
          <a:xfrm rot="16200000" flipH="1">
            <a:off x="7072330" y="2714620"/>
            <a:ext cx="785818" cy="7143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51" name="Скругленная соединительная линия 50"/>
          <p:cNvCxnSpPr/>
          <p:nvPr/>
        </p:nvCxnSpPr>
        <p:spPr bwMode="auto">
          <a:xfrm rot="16200000" flipH="1">
            <a:off x="6357950" y="5286387"/>
            <a:ext cx="785818" cy="7143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52" name="Скругленная соединительная линия 51"/>
          <p:cNvCxnSpPr/>
          <p:nvPr/>
        </p:nvCxnSpPr>
        <p:spPr bwMode="auto">
          <a:xfrm rot="16200000" flipH="1">
            <a:off x="6429388" y="5286388"/>
            <a:ext cx="785818" cy="7143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53" name="Скругленная соединительная линия 52"/>
          <p:cNvCxnSpPr/>
          <p:nvPr/>
        </p:nvCxnSpPr>
        <p:spPr bwMode="auto">
          <a:xfrm rot="16200000" flipH="1">
            <a:off x="6500826" y="5286388"/>
            <a:ext cx="785818" cy="7143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56" name="Прямая со стрелкой 55"/>
          <p:cNvCxnSpPr/>
          <p:nvPr/>
        </p:nvCxnSpPr>
        <p:spPr bwMode="auto">
          <a:xfrm rot="5400000">
            <a:off x="5751521" y="3249611"/>
            <a:ext cx="107157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8" name="Прямая со стрелкой 57"/>
          <p:cNvCxnSpPr/>
          <p:nvPr/>
        </p:nvCxnSpPr>
        <p:spPr bwMode="auto">
          <a:xfrm>
            <a:off x="6099186" y="3904459"/>
            <a:ext cx="178595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Выгнутая вверх стрелка 58"/>
          <p:cNvSpPr/>
          <p:nvPr/>
        </p:nvSpPr>
        <p:spPr bwMode="auto">
          <a:xfrm flipH="1">
            <a:off x="6643702" y="1714488"/>
            <a:ext cx="1143008" cy="214314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Выгнутая вверх стрелка 59"/>
          <p:cNvSpPr/>
          <p:nvPr/>
        </p:nvSpPr>
        <p:spPr bwMode="auto">
          <a:xfrm rot="10800000" flipH="1">
            <a:off x="6357950" y="5786454"/>
            <a:ext cx="1143008" cy="214314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 bwMode="auto">
          <a:xfrm rot="10800000" flipV="1">
            <a:off x="3428992" y="1857364"/>
            <a:ext cx="2786082" cy="14287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Прямая соединительная линия 64"/>
          <p:cNvCxnSpPr/>
          <p:nvPr/>
        </p:nvCxnSpPr>
        <p:spPr bwMode="auto">
          <a:xfrm>
            <a:off x="3500430" y="1643050"/>
            <a:ext cx="2500330" cy="1714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8" name="Группа 67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69" name="Прямоугольник 68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70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1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8" grpId="0" animBg="1"/>
      <p:bldP spid="39" grpId="0"/>
      <p:bldP spid="40" grpId="0"/>
      <p:bldP spid="57" grpId="0"/>
      <p:bldP spid="59" grpId="0" animBg="1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model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142844" y="6465608"/>
            <a:ext cx="8858312" cy="347666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Nikita </a:t>
            </a:r>
            <a:r>
              <a:rPr lang="en-US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Shanin</a:t>
            </a: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IYPT 2011                                                        7</a:t>
            </a:r>
          </a:p>
        </p:txBody>
      </p:sp>
      <p:pic>
        <p:nvPicPr>
          <p:cNvPr id="5" name="Comp 1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71472" y="1785958"/>
            <a:ext cx="6858000" cy="4572000"/>
          </a:xfrm>
          <a:prstGeom prst="rect">
            <a:avLst/>
          </a:prstGeom>
        </p:spPr>
      </p:pic>
      <p:grpSp>
        <p:nvGrpSpPr>
          <p:cNvPr id="20" name="Группа 19"/>
          <p:cNvGrpSpPr/>
          <p:nvPr/>
        </p:nvGrpSpPr>
        <p:grpSpPr>
          <a:xfrm>
            <a:off x="7572398" y="2357430"/>
            <a:ext cx="1214446" cy="3071834"/>
            <a:chOff x="6020604" y="1714488"/>
            <a:chExt cx="1766106" cy="4286280"/>
          </a:xfrm>
        </p:grpSpPr>
        <p:sp>
          <p:nvSpPr>
            <p:cNvPr id="21" name="TextBox 20"/>
            <p:cNvSpPr txBox="1"/>
            <p:nvPr/>
          </p:nvSpPr>
          <p:spPr>
            <a:xfrm>
              <a:off x="6020604" y="382349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</a:t>
              </a:r>
              <a:endParaRPr lang="ru-RU" dirty="0"/>
            </a:p>
          </p:txBody>
        </p:sp>
        <p:grpSp>
          <p:nvGrpSpPr>
            <p:cNvPr id="22" name="Группа 65"/>
            <p:cNvGrpSpPr/>
            <p:nvPr/>
          </p:nvGrpSpPr>
          <p:grpSpPr>
            <a:xfrm>
              <a:off x="6055230" y="1714488"/>
              <a:ext cx="1731480" cy="4286280"/>
              <a:chOff x="6055230" y="1714488"/>
              <a:chExt cx="1731480" cy="4286280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 bwMode="auto">
              <a:xfrm rot="5400000">
                <a:off x="5786446" y="3429000"/>
                <a:ext cx="257176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Прямая соединительная линия 23"/>
              <p:cNvCxnSpPr/>
              <p:nvPr/>
            </p:nvCxnSpPr>
            <p:spPr bwMode="auto">
              <a:xfrm>
                <a:off x="7072330" y="2143116"/>
                <a:ext cx="57150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Прямая соединительная линия 24"/>
              <p:cNvCxnSpPr/>
              <p:nvPr/>
            </p:nvCxnSpPr>
            <p:spPr bwMode="auto">
              <a:xfrm>
                <a:off x="6500826" y="4714884"/>
                <a:ext cx="57150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Скругленная соединительная линия 25"/>
              <p:cNvCxnSpPr/>
              <p:nvPr/>
            </p:nvCxnSpPr>
            <p:spPr bwMode="auto">
              <a:xfrm rot="16200000" flipH="1">
                <a:off x="6929454" y="2714619"/>
                <a:ext cx="785818" cy="71438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27" name="Скругленная соединительная линия 26"/>
              <p:cNvCxnSpPr/>
              <p:nvPr/>
            </p:nvCxnSpPr>
            <p:spPr bwMode="auto">
              <a:xfrm rot="16200000" flipH="1">
                <a:off x="7000892" y="2714620"/>
                <a:ext cx="785818" cy="71438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28" name="Скругленная соединительная линия 27"/>
              <p:cNvCxnSpPr/>
              <p:nvPr/>
            </p:nvCxnSpPr>
            <p:spPr bwMode="auto">
              <a:xfrm rot="16200000" flipH="1">
                <a:off x="7072330" y="2714620"/>
                <a:ext cx="785818" cy="71438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29" name="Скругленная соединительная линия 28"/>
              <p:cNvCxnSpPr/>
              <p:nvPr/>
            </p:nvCxnSpPr>
            <p:spPr bwMode="auto">
              <a:xfrm rot="16200000" flipH="1">
                <a:off x="6357950" y="5286387"/>
                <a:ext cx="785818" cy="71438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30" name="Скругленная соединительная линия 29"/>
              <p:cNvCxnSpPr/>
              <p:nvPr/>
            </p:nvCxnSpPr>
            <p:spPr bwMode="auto">
              <a:xfrm rot="16200000" flipH="1">
                <a:off x="6429388" y="5286388"/>
                <a:ext cx="785818" cy="71438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31" name="Скругленная соединительная линия 30"/>
              <p:cNvCxnSpPr/>
              <p:nvPr/>
            </p:nvCxnSpPr>
            <p:spPr bwMode="auto">
              <a:xfrm rot="16200000" flipH="1">
                <a:off x="6500826" y="5286388"/>
                <a:ext cx="785818" cy="71438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</p:cxnSp>
          <p:cxnSp>
            <p:nvCxnSpPr>
              <p:cNvPr id="32" name="Прямая со стрелкой 31"/>
              <p:cNvCxnSpPr/>
              <p:nvPr/>
            </p:nvCxnSpPr>
            <p:spPr bwMode="auto">
              <a:xfrm rot="5400000">
                <a:off x="5751521" y="3249611"/>
                <a:ext cx="107157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  <p:cxnSp>
            <p:nvCxnSpPr>
              <p:cNvPr id="33" name="Прямая со стрелкой 32"/>
              <p:cNvCxnSpPr/>
              <p:nvPr/>
            </p:nvCxnSpPr>
            <p:spPr bwMode="auto">
              <a:xfrm>
                <a:off x="6055230" y="3960631"/>
                <a:ext cx="416472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4" name="Выгнутая вверх стрелка 33"/>
              <p:cNvSpPr/>
              <p:nvPr/>
            </p:nvSpPr>
            <p:spPr bwMode="auto">
              <a:xfrm flipH="1">
                <a:off x="6643702" y="1714488"/>
                <a:ext cx="1143008" cy="214314"/>
              </a:xfrm>
              <a:prstGeom prst="curvedDown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Выгнутая вверх стрелка 34"/>
              <p:cNvSpPr/>
              <p:nvPr/>
            </p:nvSpPr>
            <p:spPr bwMode="auto">
              <a:xfrm rot="10800000" flipH="1">
                <a:off x="6357950" y="5786454"/>
                <a:ext cx="1143008" cy="214314"/>
              </a:xfrm>
              <a:prstGeom prst="curvedDown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37" name="Группа 36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38" name="Прямоугольник 37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39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40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</a:t>
            </a:r>
            <a:r>
              <a:rPr lang="ru-RU" dirty="0" smtClean="0"/>
              <a:t> </a:t>
            </a:r>
            <a:r>
              <a:rPr lang="el-GR" dirty="0" smtClean="0">
                <a:latin typeface="Calibri" pitchFamily="34" charset="0"/>
              </a:rPr>
              <a:t>ω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on length of stiffener</a:t>
            </a: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47735" y="1636431"/>
          <a:ext cx="3714747" cy="2286000"/>
        </p:xfrm>
        <a:graphic>
          <a:graphicData uri="http://schemas.openxmlformats.org/drawingml/2006/table">
            <a:tbl>
              <a:tblPr/>
              <a:tblGrid>
                <a:gridCol w="1340539"/>
                <a:gridCol w="1445513"/>
                <a:gridCol w="928695"/>
              </a:tblGrid>
              <a:tr h="294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pieces; landscape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Length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stiffeners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cm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ω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rad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/s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15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91"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91"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91"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91"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91"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15"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4071942"/>
          <a:ext cx="3786215" cy="1928828"/>
        </p:xfrm>
        <a:graphic>
          <a:graphicData uri="http://schemas.openxmlformats.org/drawingml/2006/table">
            <a:tbl>
              <a:tblPr/>
              <a:tblGrid>
                <a:gridCol w="1366330"/>
                <a:gridCol w="1454771"/>
                <a:gridCol w="965114"/>
              </a:tblGrid>
              <a:tr h="4798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pieces; landscape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Time using stiffeners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Time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63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18"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18"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18"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18"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5433" y="6000768"/>
          <a:ext cx="3779595" cy="286918"/>
        </p:xfrm>
        <a:graphic>
          <a:graphicData uri="http://schemas.openxmlformats.org/drawingml/2006/table">
            <a:tbl>
              <a:tblPr/>
              <a:tblGrid>
                <a:gridCol w="1357322"/>
                <a:gridCol w="1417609"/>
                <a:gridCol w="1004664"/>
              </a:tblGrid>
              <a:tr h="286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Average time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5,94 ± 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3,16 ± 0,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4143372" y="2285992"/>
          <a:ext cx="464347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142844" y="6465608"/>
            <a:ext cx="8858312" cy="347666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Nikita </a:t>
            </a:r>
            <a:r>
              <a:rPr lang="en-US" kern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Shanin</a:t>
            </a:r>
            <a:r>
              <a:rPr lang="en-US" kern="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IYPT 2011                                                        8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5857884" y="214290"/>
            <a:ext cx="1928826" cy="1072533"/>
            <a:chOff x="4752074" y="27159"/>
            <a:chExt cx="2963198" cy="1571612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4752074" y="27159"/>
              <a:ext cx="2963198" cy="1571612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4" descr="C:\Documents and Settings\Alla\Рабочий стол\gerb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52272" y="142852"/>
              <a:ext cx="1357322" cy="135732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7" name="Picture 7" descr="Картинка 6 из 281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23513" y="84784"/>
              <a:ext cx="1357322" cy="148682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YPT">
  <a:themeElements>
    <a:clrScheme name="Тема Office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ма Office 8">
    <a:dk1>
      <a:srgbClr val="292929"/>
    </a:dk1>
    <a:lt1>
      <a:srgbClr val="FFFFFF"/>
    </a:lt1>
    <a:dk2>
      <a:srgbClr val="000000"/>
    </a:dk2>
    <a:lt2>
      <a:srgbClr val="808080"/>
    </a:lt2>
    <a:accent1>
      <a:srgbClr val="CC9900"/>
    </a:accent1>
    <a:accent2>
      <a:srgbClr val="CCCC99"/>
    </a:accent2>
    <a:accent3>
      <a:srgbClr val="FFFFFF"/>
    </a:accent3>
    <a:accent4>
      <a:srgbClr val="212121"/>
    </a:accent4>
    <a:accent5>
      <a:srgbClr val="E2CAAA"/>
    </a:accent5>
    <a:accent6>
      <a:srgbClr val="B9B98A"/>
    </a:accent6>
    <a:hlink>
      <a:srgbClr val="999933"/>
    </a:hlink>
    <a:folHlink>
      <a:srgbClr val="B2B2B2"/>
    </a:folHlink>
  </a:clrScheme>
  <a:fontScheme name="Тема Offic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Тема Office 8">
    <a:dk1>
      <a:srgbClr val="292929"/>
    </a:dk1>
    <a:lt1>
      <a:srgbClr val="FFFFFF"/>
    </a:lt1>
    <a:dk2>
      <a:srgbClr val="000000"/>
    </a:dk2>
    <a:lt2>
      <a:srgbClr val="808080"/>
    </a:lt2>
    <a:accent1>
      <a:srgbClr val="CC9900"/>
    </a:accent1>
    <a:accent2>
      <a:srgbClr val="CCCC99"/>
    </a:accent2>
    <a:accent3>
      <a:srgbClr val="FFFFFF"/>
    </a:accent3>
    <a:accent4>
      <a:srgbClr val="212121"/>
    </a:accent4>
    <a:accent5>
      <a:srgbClr val="E2CAAA"/>
    </a:accent5>
    <a:accent6>
      <a:srgbClr val="B9B98A"/>
    </a:accent6>
    <a:hlink>
      <a:srgbClr val="999933"/>
    </a:hlink>
    <a:folHlink>
      <a:srgbClr val="B2B2B2"/>
    </a:folHlink>
  </a:clrScheme>
  <a:fontScheme name="Тема Offic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Тема Office 8">
    <a:dk1>
      <a:srgbClr val="292929"/>
    </a:dk1>
    <a:lt1>
      <a:srgbClr val="FFFFFF"/>
    </a:lt1>
    <a:dk2>
      <a:srgbClr val="000000"/>
    </a:dk2>
    <a:lt2>
      <a:srgbClr val="808080"/>
    </a:lt2>
    <a:accent1>
      <a:srgbClr val="CC9900"/>
    </a:accent1>
    <a:accent2>
      <a:srgbClr val="CCCC99"/>
    </a:accent2>
    <a:accent3>
      <a:srgbClr val="FFFFFF"/>
    </a:accent3>
    <a:accent4>
      <a:srgbClr val="212121"/>
    </a:accent4>
    <a:accent5>
      <a:srgbClr val="E2CAAA"/>
    </a:accent5>
    <a:accent6>
      <a:srgbClr val="B9B98A"/>
    </a:accent6>
    <a:hlink>
      <a:srgbClr val="999933"/>
    </a:hlink>
    <a:folHlink>
      <a:srgbClr val="B2B2B2"/>
    </a:folHlink>
  </a:clrScheme>
  <a:fontScheme name="Тема Offic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Тема Office 8">
    <a:dk1>
      <a:srgbClr val="292929"/>
    </a:dk1>
    <a:lt1>
      <a:srgbClr val="FFFFFF"/>
    </a:lt1>
    <a:dk2>
      <a:srgbClr val="000000"/>
    </a:dk2>
    <a:lt2>
      <a:srgbClr val="808080"/>
    </a:lt2>
    <a:accent1>
      <a:srgbClr val="CC9900"/>
    </a:accent1>
    <a:accent2>
      <a:srgbClr val="CCCC99"/>
    </a:accent2>
    <a:accent3>
      <a:srgbClr val="FFFFFF"/>
    </a:accent3>
    <a:accent4>
      <a:srgbClr val="212121"/>
    </a:accent4>
    <a:accent5>
      <a:srgbClr val="E2CAAA"/>
    </a:accent5>
    <a:accent6>
      <a:srgbClr val="B9B98A"/>
    </a:accent6>
    <a:hlink>
      <a:srgbClr val="999933"/>
    </a:hlink>
    <a:folHlink>
      <a:srgbClr val="B2B2B2"/>
    </a:folHlink>
  </a:clrScheme>
  <a:fontScheme name="Тема Offic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2864</TotalTime>
  <Words>851</Words>
  <Application>Microsoft Office PowerPoint</Application>
  <PresentationFormat>Экран (4:3)</PresentationFormat>
  <Paragraphs>281</Paragraphs>
  <Slides>18</Slides>
  <Notes>0</Notes>
  <HiddenSlides>2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IYPT</vt:lpstr>
      <vt:lpstr>Формула</vt:lpstr>
      <vt:lpstr>Лист</vt:lpstr>
      <vt:lpstr>Слайд 1</vt:lpstr>
      <vt:lpstr>Plan of solution</vt:lpstr>
      <vt:lpstr>Short analysis</vt:lpstr>
      <vt:lpstr>Short analysis</vt:lpstr>
      <vt:lpstr>Dependence ω(t)</vt:lpstr>
      <vt:lpstr>Dependence ω(t)</vt:lpstr>
      <vt:lpstr>Physical model</vt:lpstr>
      <vt:lpstr>Physical model</vt:lpstr>
      <vt:lpstr>Dependence ω  on length of stiffener</vt:lpstr>
      <vt:lpstr>Physical model</vt:lpstr>
      <vt:lpstr>Devices which were used  and their size</vt:lpstr>
      <vt:lpstr>Devices which were used  and their size</vt:lpstr>
      <vt:lpstr>Devices which were used  and their size</vt:lpstr>
      <vt:lpstr>Devices which were used  and their size</vt:lpstr>
      <vt:lpstr>Comparison of theoretical results  with practical ones</vt:lpstr>
      <vt:lpstr>Comparison of theoretical results  with practical ones</vt:lpstr>
      <vt:lpstr>Conclusion</vt:lpstr>
      <vt:lpstr>Action of WFdrag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№ 15</dc:title>
  <dc:creator>Administrator</dc:creator>
  <cp:lastModifiedBy>NIk</cp:lastModifiedBy>
  <cp:revision>284</cp:revision>
  <dcterms:created xsi:type="dcterms:W3CDTF">2011-01-08T17:15:28Z</dcterms:created>
  <dcterms:modified xsi:type="dcterms:W3CDTF">2011-08-05T16:34:33Z</dcterms:modified>
</cp:coreProperties>
</file>