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72" r:id="rId3"/>
    <p:sldId id="258" r:id="rId4"/>
    <p:sldId id="265" r:id="rId5"/>
    <p:sldId id="266" r:id="rId6"/>
    <p:sldId id="268" r:id="rId7"/>
    <p:sldId id="283" r:id="rId8"/>
    <p:sldId id="267" r:id="rId9"/>
    <p:sldId id="280" r:id="rId10"/>
    <p:sldId id="281" r:id="rId11"/>
    <p:sldId id="278" r:id="rId12"/>
    <p:sldId id="276" r:id="rId13"/>
    <p:sldId id="274" r:id="rId14"/>
    <p:sldId id="261" r:id="rId15"/>
    <p:sldId id="284" r:id="rId16"/>
    <p:sldId id="262" r:id="rId17"/>
    <p:sldId id="273" r:id="rId18"/>
    <p:sldId id="285" r:id="rId19"/>
    <p:sldId id="282" r:id="rId20"/>
    <p:sldId id="270" r:id="rId21"/>
    <p:sldId id="27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533" autoAdjust="0"/>
  </p:normalViewPr>
  <p:slideViewPr>
    <p:cSldViewPr>
      <p:cViewPr varScale="1">
        <p:scale>
          <a:sx n="70" d="100"/>
          <a:sy n="70" d="100"/>
        </p:scale>
        <p:origin x="13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8C5DE-F6A4-4BA1-800E-C4B05EE8997F}" type="datetimeFigureOut">
              <a:rPr lang="en-US" smtClean="0"/>
              <a:pPr/>
              <a:t>7/17/2016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48772-FE44-44B1-A081-D447CDE220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799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19CC6D3-3D0A-4A4A-B07A-DE3C45316B3F}" type="datetimeFigureOut">
              <a:rPr lang="en-US" smtClean="0"/>
              <a:pPr/>
              <a:t>7/17/2016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4B9701D-9E70-437C-8BE7-0921DA1CC1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CC6D3-3D0A-4A4A-B07A-DE3C45316B3F}" type="datetimeFigureOut">
              <a:rPr lang="en-US" smtClean="0"/>
              <a:pPr/>
              <a:t>7/17/2016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9701D-9E70-437C-8BE7-0921DA1CC1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CC6D3-3D0A-4A4A-B07A-DE3C45316B3F}" type="datetimeFigureOut">
              <a:rPr lang="en-US" smtClean="0"/>
              <a:pPr/>
              <a:t>7/17/2016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9701D-9E70-437C-8BE7-0921DA1CC1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19CC6D3-3D0A-4A4A-B07A-DE3C45316B3F}" type="datetimeFigureOut">
              <a:rPr lang="en-US" smtClean="0"/>
              <a:pPr/>
              <a:t>7/17/2016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4B9701D-9E70-437C-8BE7-0921DA1CC1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19CC6D3-3D0A-4A4A-B07A-DE3C45316B3F}" type="datetimeFigureOut">
              <a:rPr lang="en-US" smtClean="0"/>
              <a:pPr/>
              <a:t>7/17/2016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4B9701D-9E70-437C-8BE7-0921DA1CC1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CC6D3-3D0A-4A4A-B07A-DE3C45316B3F}" type="datetimeFigureOut">
              <a:rPr lang="en-US" smtClean="0"/>
              <a:pPr/>
              <a:t>7/17/2016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9701D-9E70-437C-8BE7-0921DA1CC1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CC6D3-3D0A-4A4A-B07A-DE3C45316B3F}" type="datetimeFigureOut">
              <a:rPr lang="en-US" smtClean="0"/>
              <a:pPr/>
              <a:t>7/17/2016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9701D-9E70-437C-8BE7-0921DA1CC1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19CC6D3-3D0A-4A4A-B07A-DE3C45316B3F}" type="datetimeFigureOut">
              <a:rPr lang="en-US" smtClean="0"/>
              <a:pPr/>
              <a:t>7/17/2016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4B9701D-9E70-437C-8BE7-0921DA1CC1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CC6D3-3D0A-4A4A-B07A-DE3C45316B3F}" type="datetimeFigureOut">
              <a:rPr lang="en-US" smtClean="0"/>
              <a:pPr/>
              <a:t>7/17/2016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9701D-9E70-437C-8BE7-0921DA1CC1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19CC6D3-3D0A-4A4A-B07A-DE3C45316B3F}" type="datetimeFigureOut">
              <a:rPr lang="en-US" smtClean="0"/>
              <a:pPr/>
              <a:t>7/17/2016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4B9701D-9E70-437C-8BE7-0921DA1CC1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19CC6D3-3D0A-4A4A-B07A-DE3C45316B3F}" type="datetimeFigureOut">
              <a:rPr lang="en-US" smtClean="0"/>
              <a:pPr/>
              <a:t>7/17/2016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4B9701D-9E70-437C-8BE7-0921DA1CC1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19CC6D3-3D0A-4A4A-B07A-DE3C45316B3F}" type="datetimeFigureOut">
              <a:rPr lang="en-US" smtClean="0"/>
              <a:pPr/>
              <a:t>7/17/2016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4B9701D-9E70-437C-8BE7-0921DA1CC1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oil_resistivity" TargetMode="External"/><Relationship Id="rId2" Type="http://schemas.openxmlformats.org/officeDocument/2006/relationships/hyperlink" Target="http://www.weschler.com/_upload/sitepdfs/techref/gettingdowntoearth.pdf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support.fluke.com/find-sales/Download/Asset/2633834_6115_ENG_A_W.PDF" TargetMode="External"/><Relationship Id="rId4" Type="http://schemas.openxmlformats.org/officeDocument/2006/relationships/hyperlink" Target="http://electrical-engineering-portal.com/download-center/books-and-guides/power-substations/earth-resistance-testing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8.png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oleObject" Target="../embeddings/oleObject9.bin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3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7.bin"/><Relationship Id="rId14" Type="http://schemas.openxmlformats.org/officeDocument/2006/relationships/image" Target="../media/image14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3108" y="1142984"/>
            <a:ext cx="6172200" cy="1894362"/>
          </a:xfrm>
        </p:spPr>
        <p:txBody>
          <a:bodyPr/>
          <a:lstStyle/>
          <a:p>
            <a:r>
              <a:rPr lang="en-US" dirty="0"/>
              <a:t>Problem №16</a:t>
            </a:r>
            <a:br>
              <a:rPr lang="en-US" dirty="0"/>
            </a:br>
            <a:r>
              <a:rPr lang="en-US" dirty="0"/>
              <a:t> two shovels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3108" y="3071810"/>
            <a:ext cx="6172200" cy="137160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Reporter:  </a:t>
            </a:r>
            <a:r>
              <a:rPr lang="en-US" dirty="0" smtClean="0"/>
              <a:t>Tekle Dolidze</a:t>
            </a:r>
            <a:endParaRPr lang="en-US" dirty="0"/>
          </a:p>
          <a:p>
            <a:r>
              <a:rPr lang="en-US" dirty="0"/>
              <a:t>Team:  Georgia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 </a:t>
            </a:r>
            <a:br>
              <a:rPr lang="en-US" dirty="0" smtClean="0"/>
            </a:br>
            <a:r>
              <a:rPr lang="en-US" dirty="0" smtClean="0"/>
              <a:t>Dependence On The Buried Surface</a:t>
            </a:r>
            <a:endParaRPr lang="en-US" dirty="0"/>
          </a:p>
        </p:txBody>
      </p:sp>
      <p:pic>
        <p:nvPicPr>
          <p:cNvPr id="37890" name="Picture 2" descr="C:\Users\user\Desktop\IMG_15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1643050"/>
            <a:ext cx="3214710" cy="2152908"/>
          </a:xfrm>
          <a:prstGeom prst="rect">
            <a:avLst/>
          </a:prstGeom>
          <a:noFill/>
        </p:spPr>
      </p:pic>
      <p:pic>
        <p:nvPicPr>
          <p:cNvPr id="37891" name="Picture 3" descr="C:\Users\user\Desktop\IMG_15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4286256"/>
            <a:ext cx="3214710" cy="2179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 </a:t>
            </a:r>
            <a:br>
              <a:rPr lang="en-US" dirty="0" smtClean="0"/>
            </a:br>
            <a:r>
              <a:rPr lang="en-US" dirty="0" smtClean="0"/>
              <a:t>Results For Shovels</a:t>
            </a:r>
            <a:endParaRPr lang="en-US" dirty="0"/>
          </a:p>
        </p:txBody>
      </p:sp>
      <p:pic>
        <p:nvPicPr>
          <p:cNvPr id="38914" name="Picture 2" descr="C:\Users\user\Desktop\IMG_15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1714488"/>
            <a:ext cx="2071702" cy="1214446"/>
          </a:xfrm>
          <a:prstGeom prst="rect">
            <a:avLst/>
          </a:prstGeom>
          <a:noFill/>
        </p:spPr>
      </p:pic>
      <p:pic>
        <p:nvPicPr>
          <p:cNvPr id="38915" name="Picture 3" descr="C:\Users\user\Desktop\IMG_15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786322"/>
            <a:ext cx="2143140" cy="1285884"/>
          </a:xfrm>
          <a:prstGeom prst="rect">
            <a:avLst/>
          </a:prstGeom>
          <a:noFill/>
        </p:spPr>
      </p:pic>
      <p:pic>
        <p:nvPicPr>
          <p:cNvPr id="38916" name="Picture 4" descr="C:\Users\user\Desktop\IMG_16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214686"/>
            <a:ext cx="2071702" cy="1285884"/>
          </a:xfrm>
          <a:prstGeom prst="rect">
            <a:avLst/>
          </a:prstGeom>
          <a:noFill/>
        </p:spPr>
      </p:pic>
      <p:pic>
        <p:nvPicPr>
          <p:cNvPr id="38917" name="Picture 5" descr="C:\Users\user\Desktop\IMG_16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1714488"/>
            <a:ext cx="2214578" cy="1214446"/>
          </a:xfrm>
          <a:prstGeom prst="rect">
            <a:avLst/>
          </a:prstGeom>
          <a:noFill/>
        </p:spPr>
      </p:pic>
      <p:pic>
        <p:nvPicPr>
          <p:cNvPr id="38918" name="Picture 6" descr="C:\Users\user\Desktop\IMG_16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4786322"/>
            <a:ext cx="2071702" cy="1222876"/>
          </a:xfrm>
          <a:prstGeom prst="rect">
            <a:avLst/>
          </a:prstGeom>
          <a:noFill/>
        </p:spPr>
      </p:pic>
      <p:pic>
        <p:nvPicPr>
          <p:cNvPr id="38919" name="Picture 7" descr="C:\Users\user\Desktop\IMG_16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472" y="1714488"/>
            <a:ext cx="2071702" cy="1214446"/>
          </a:xfrm>
          <a:prstGeom prst="rect">
            <a:avLst/>
          </a:prstGeom>
          <a:noFill/>
        </p:spPr>
      </p:pic>
      <p:pic>
        <p:nvPicPr>
          <p:cNvPr id="38920" name="Picture 8" descr="C:\Users\user\Desktop\IMG_162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00364" y="3143248"/>
            <a:ext cx="2071701" cy="1357322"/>
          </a:xfrm>
          <a:prstGeom prst="rect">
            <a:avLst/>
          </a:prstGeom>
          <a:noFill/>
        </p:spPr>
      </p:pic>
      <p:pic>
        <p:nvPicPr>
          <p:cNvPr id="38922" name="Picture 10" descr="C:\Users\user\Desktop\IMG_163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29256" y="4786322"/>
            <a:ext cx="2214578" cy="1214446"/>
          </a:xfrm>
          <a:prstGeom prst="rect">
            <a:avLst/>
          </a:prstGeom>
          <a:noFill/>
        </p:spPr>
      </p:pic>
      <p:pic>
        <p:nvPicPr>
          <p:cNvPr id="38923" name="Picture 11" descr="C:\Users\user\Desktop\IMG_159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00694" y="3214686"/>
            <a:ext cx="2143140" cy="135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 </a:t>
            </a:r>
            <a:br>
              <a:rPr lang="en-US" dirty="0" smtClean="0"/>
            </a:br>
            <a:r>
              <a:rPr lang="en-US" dirty="0" smtClean="0"/>
              <a:t>Results For Turning Shovels</a:t>
            </a:r>
            <a:endParaRPr lang="en-US" dirty="0"/>
          </a:p>
        </p:txBody>
      </p:sp>
      <p:pic>
        <p:nvPicPr>
          <p:cNvPr id="3" name="Picture 2" descr="C:\Users\Vekua_user\Desktop\output_tUYy2B - Copy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2142987"/>
            <a:ext cx="2857520" cy="38117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Experiments and Theory</a:t>
            </a:r>
            <a:br>
              <a:rPr lang="en-US" dirty="0" smtClean="0"/>
            </a:br>
            <a:r>
              <a:rPr lang="en-US" dirty="0" smtClean="0"/>
              <a:t>For Points</a:t>
            </a:r>
            <a:endParaRPr lang="en-US" dirty="0"/>
          </a:p>
        </p:txBody>
      </p:sp>
      <p:pic>
        <p:nvPicPr>
          <p:cNvPr id="3" name="Picture 2" descr="13664835_1200663376634737_851878993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2000240"/>
            <a:ext cx="7448550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58138" cy="1143000"/>
          </a:xfrm>
        </p:spPr>
        <p:txBody>
          <a:bodyPr/>
          <a:lstStyle/>
          <a:p>
            <a:r>
              <a:rPr lang="en-US" b="1" dirty="0"/>
              <a:t>Comparing Experiments and </a:t>
            </a:r>
            <a:r>
              <a:rPr lang="en-US" b="1" dirty="0" smtClean="0"/>
              <a:t>Theory</a:t>
            </a:r>
            <a:br>
              <a:rPr lang="en-US" b="1" dirty="0" smtClean="0"/>
            </a:br>
            <a:r>
              <a:rPr lang="en-US" b="1" dirty="0" smtClean="0"/>
              <a:t>Dependence On The Buried Surface</a:t>
            </a:r>
            <a:endParaRPr lang="en-US" b="1" dirty="0"/>
          </a:p>
        </p:txBody>
      </p:sp>
      <p:pic>
        <p:nvPicPr>
          <p:cNvPr id="3" name="Picture 2" descr="13652291_1200712986629776_668271971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928802"/>
            <a:ext cx="7448550" cy="39147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15206" y="1500174"/>
            <a:ext cx="1285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L=0,45m</a:t>
            </a:r>
          </a:p>
          <a:p>
            <a:r>
              <a:rPr lang="en-US" dirty="0" smtClean="0"/>
              <a:t>b=0.195m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br>
              <a:rPr lang="en-US" dirty="0" smtClean="0"/>
            </a:br>
            <a:r>
              <a:rPr lang="en-US" dirty="0" smtClean="0"/>
              <a:t>For Shovels</a:t>
            </a:r>
            <a:endParaRPr lang="en-US" dirty="0"/>
          </a:p>
        </p:txBody>
      </p:sp>
      <p:pic>
        <p:nvPicPr>
          <p:cNvPr id="36866" name="Picture 2" descr="D:\jashi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713913"/>
            <a:ext cx="7286676" cy="46440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Conclusion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2910" y="1785926"/>
            <a:ext cx="800105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T</a:t>
            </a:r>
            <a:r>
              <a:rPr lang="en-US" dirty="0" smtClean="0"/>
              <a:t>heory for </a:t>
            </a:r>
            <a:r>
              <a:rPr lang="en-US" dirty="0"/>
              <a:t>Two States of The Shovels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E</a:t>
            </a:r>
            <a:r>
              <a:rPr lang="en-US" dirty="0" smtClean="0"/>
              <a:t>xpected Graphic Was Written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E</a:t>
            </a:r>
            <a:r>
              <a:rPr lang="en-US" dirty="0" smtClean="0"/>
              <a:t>lectric Circuit Was Created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R</a:t>
            </a:r>
            <a:r>
              <a:rPr lang="en-US" dirty="0" smtClean="0"/>
              <a:t>esistances Were  Measured The </a:t>
            </a:r>
            <a:r>
              <a:rPr lang="en-US" dirty="0"/>
              <a:t>V</a:t>
            </a:r>
            <a:r>
              <a:rPr lang="en-US" dirty="0" smtClean="0"/>
              <a:t>arious Conditions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E</a:t>
            </a:r>
            <a:r>
              <a:rPr lang="en-US" dirty="0" smtClean="0"/>
              <a:t>xperimental Graphic Was Drawn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E</a:t>
            </a:r>
            <a:r>
              <a:rPr lang="en-US" dirty="0" smtClean="0"/>
              <a:t>xpected </a:t>
            </a:r>
            <a:r>
              <a:rPr lang="en-US" dirty="0"/>
              <a:t>and </a:t>
            </a:r>
            <a:r>
              <a:rPr lang="en-US" dirty="0" smtClean="0"/>
              <a:t>Experimental Graphics Were Compared </a:t>
            </a:r>
            <a:r>
              <a:rPr lang="en-US" dirty="0"/>
              <a:t>T</a:t>
            </a:r>
            <a:r>
              <a:rPr lang="en-US" dirty="0" smtClean="0"/>
              <a:t>o </a:t>
            </a:r>
            <a:r>
              <a:rPr lang="en-US" dirty="0"/>
              <a:t>E</a:t>
            </a:r>
            <a:r>
              <a:rPr lang="en-US" dirty="0" smtClean="0"/>
              <a:t>ach Other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b="1" dirty="0"/>
              <a:t>A</a:t>
            </a:r>
            <a:r>
              <a:rPr lang="en-US" dirty="0"/>
              <a:t>rrived </a:t>
            </a:r>
            <a:r>
              <a:rPr lang="en-US" dirty="0" smtClean="0"/>
              <a:t>At </a:t>
            </a:r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C</a:t>
            </a:r>
            <a:r>
              <a:rPr lang="en-US" dirty="0" smtClean="0"/>
              <a:t>onclusion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:\fahad\FAHAD\Referrals\SLIDE FORMATS &amp; THANK YOU\thank_you_comment_graphic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285860"/>
            <a:ext cx="6350000" cy="425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700808"/>
            <a:ext cx="85689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>
                <a:hlinkClick r:id="rId2"/>
              </a:rPr>
              <a:t>http://www.weschler.com/_</a:t>
            </a:r>
            <a:r>
              <a:rPr lang="en-US" dirty="0" smtClean="0">
                <a:hlinkClick r:id="rId2"/>
              </a:rPr>
              <a:t>upload/sitepdfs/techref/gettingdowntoearth.pdf</a:t>
            </a: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en.wikipedia.org/wiki/Soil_resistivity</a:t>
            </a: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electrical-engineering-portal.com/download-center/books-and-guides/power-substations/earth-resistance-testing</a:t>
            </a: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support.fluke.com/find-sales/Download/Asset/2633834_6115_ENG_A_W.PDF</a:t>
            </a: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/>
              <a:t>http://www.chauvin-arnoux.com/sites/default/files/documents/dc_earth-ground_measurement_ed1.pdf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br>
              <a:rPr lang="en-US" dirty="0" smtClean="0"/>
            </a:br>
            <a:r>
              <a:rPr lang="en-US" dirty="0" smtClean="0"/>
              <a:t>Dependence On The Buried Surface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357422" y="2357430"/>
          <a:ext cx="3714776" cy="2428896"/>
        </p:xfrm>
        <a:graphic>
          <a:graphicData uri="http://schemas.openxmlformats.org/drawingml/2006/table">
            <a:tbl>
              <a:tblPr/>
              <a:tblGrid>
                <a:gridCol w="2137269"/>
                <a:gridCol w="1577507"/>
              </a:tblGrid>
              <a:tr h="30361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 (Buried Surface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m^2 )*10^(-4)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 ( Resistance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O) * 10^(-3)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612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612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0,762500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612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126,75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1,220000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612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175,5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2,440000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612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6,100000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612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292,5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15,250000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612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341,25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61,000000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Introducing Problem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1472" y="2000240"/>
            <a:ext cx="80010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Sink two metal shovels deep into the soil outdoors, e.g. in a garden or in a field. Determine the dependence of the resistance between the two shovels on the distance between them in a sufficiently wide range, e.g. 0 to 25 meters.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Experiments</a:t>
            </a:r>
            <a:br>
              <a:rPr lang="en-US" b="1" dirty="0"/>
            </a:br>
            <a:r>
              <a:rPr lang="en-US" dirty="0" smtClean="0"/>
              <a:t>Results For Shovels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428860" y="1785918"/>
          <a:ext cx="4214842" cy="4429166"/>
        </p:xfrm>
        <a:graphic>
          <a:graphicData uri="http://schemas.openxmlformats.org/drawingml/2006/table">
            <a:tbl>
              <a:tblPr/>
              <a:tblGrid>
                <a:gridCol w="1971726"/>
                <a:gridCol w="2243116"/>
              </a:tblGrid>
              <a:tr h="23311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 (Length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m)*10^(-2)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R (Resistance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R)*10^(-3)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11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4,066667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11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2,033330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11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2,030000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11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2,440000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11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1,355550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11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34,50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0,871400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11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59,50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0,762500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11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0,697140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11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65,50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0,610000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11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70,40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0,554545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11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0,508333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11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0,451851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11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87,00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4,357140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11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0,420689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11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135,00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0,400000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11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219,00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0,381250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11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389,00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0,373088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114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515,00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0,366366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br>
              <a:rPr lang="en-US" dirty="0" smtClean="0"/>
            </a:br>
            <a:r>
              <a:rPr lang="en-US" dirty="0" smtClean="0"/>
              <a:t>Results For Points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071670" y="1928802"/>
          <a:ext cx="3714776" cy="4064008"/>
        </p:xfrm>
        <a:graphic>
          <a:graphicData uri="http://schemas.openxmlformats.org/drawingml/2006/table">
            <a:tbl>
              <a:tblPr/>
              <a:tblGrid>
                <a:gridCol w="1582218"/>
                <a:gridCol w="2132558"/>
              </a:tblGrid>
              <a:tr h="15630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 (Length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m) *10^(-2)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 (Resistance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 ) *10^(-3)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61,000000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30,500000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27,111110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20,000000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16,486487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15,250000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13,555555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12,200000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11,619047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10,608697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10,166666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9,384610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8,714280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8,133333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7,625000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7,393939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7,176400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6,421052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5,980390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5,545454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5,083330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4,638783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4,518518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4,206896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3,485714</a:t>
                      </a:r>
                    </a:p>
                  </a:txBody>
                  <a:tcPr marL="7815" marR="7815" marT="78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Plan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7158" y="1214422"/>
            <a:ext cx="7467600" cy="4873752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Theoretical Model</a:t>
            </a:r>
          </a:p>
          <a:p>
            <a:pPr marL="822960" lvl="1" indent="-457200"/>
            <a:r>
              <a:rPr lang="en-US" dirty="0"/>
              <a:t> L &lt;&lt; A</a:t>
            </a:r>
          </a:p>
          <a:p>
            <a:pPr marL="822960" lvl="1" indent="-457200"/>
            <a:r>
              <a:rPr lang="en-US" dirty="0"/>
              <a:t>L &lt; A or L ≥ A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Experiments</a:t>
            </a:r>
            <a:endParaRPr lang="en-US" b="1" dirty="0"/>
          </a:p>
          <a:p>
            <a:pPr marL="822960" lvl="1" indent="-457200"/>
            <a:r>
              <a:rPr lang="en-US" dirty="0"/>
              <a:t>Electric Circuit</a:t>
            </a:r>
          </a:p>
          <a:p>
            <a:pPr marL="822960" lvl="1" indent="-457200"/>
            <a:r>
              <a:rPr lang="en-US" dirty="0"/>
              <a:t>Experimental Graphic</a:t>
            </a:r>
          </a:p>
          <a:p>
            <a:pPr marL="822960" lvl="1" indent="-457200"/>
            <a:r>
              <a:rPr lang="en-US" dirty="0"/>
              <a:t>Determining </a:t>
            </a:r>
            <a:r>
              <a:rPr lang="en-US" dirty="0" err="1"/>
              <a:t>L</a:t>
            </a:r>
            <a:r>
              <a:rPr lang="en-US" baseline="-25000" dirty="0" err="1"/>
              <a:t>cri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Comparing Experiments and Theory</a:t>
            </a:r>
          </a:p>
          <a:p>
            <a:pPr marL="822960" lvl="1" indent="-457200"/>
            <a:r>
              <a:rPr lang="en-US" dirty="0"/>
              <a:t>Comparing Expected and Experimental Graphics</a:t>
            </a:r>
          </a:p>
          <a:p>
            <a:pPr marL="822960" lvl="1" indent="-457200"/>
            <a:r>
              <a:rPr lang="en-US" dirty="0" smtClean="0"/>
              <a:t>Experimental </a:t>
            </a:r>
            <a:r>
              <a:rPr lang="en-US" dirty="0" err="1"/>
              <a:t>L</a:t>
            </a:r>
            <a:r>
              <a:rPr lang="en-US" baseline="-25000" dirty="0" err="1"/>
              <a:t>cri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Conclusion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Theoretical  Model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If L &lt;&lt; A</a:t>
            </a:r>
          </a:p>
        </p:txBody>
      </p:sp>
      <p:pic>
        <p:nvPicPr>
          <p:cNvPr id="35842" name="Picture 2" descr="C:\Users\user\Desktop\png;base64eadfb3772f5a55f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258656"/>
            <a:ext cx="5458400" cy="2714644"/>
          </a:xfrm>
          <a:prstGeom prst="rect">
            <a:avLst/>
          </a:prstGeom>
          <a:noFill/>
        </p:spPr>
      </p:pic>
      <p:cxnSp>
        <p:nvCxnSpPr>
          <p:cNvPr id="21" name="Straight Arrow Connector 20"/>
          <p:cNvCxnSpPr/>
          <p:nvPr/>
        </p:nvCxnSpPr>
        <p:spPr>
          <a:xfrm rot="5400000" flipH="1" flipV="1">
            <a:off x="572266" y="4999842"/>
            <a:ext cx="171451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428728" y="5857892"/>
            <a:ext cx="214314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 flipH="1" flipV="1">
            <a:off x="1142976" y="5000636"/>
            <a:ext cx="1143008" cy="5715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142976" y="3929066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428992" y="5929330"/>
            <a:ext cx="285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RR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00034" y="4572008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L(cri)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95936" y="4429039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</a:t>
            </a:r>
            <a:r>
              <a:rPr lang="en-US" baseline="-25000" dirty="0" err="1" smtClean="0"/>
              <a:t>cri</a:t>
            </a:r>
            <a:r>
              <a:rPr lang="en-US" dirty="0" smtClean="0"/>
              <a:t> – Distance between two shovels when any L&gt;</a:t>
            </a:r>
            <a:r>
              <a:rPr lang="en-US" dirty="0" err="1" smtClean="0"/>
              <a:t>L</a:t>
            </a:r>
            <a:r>
              <a:rPr lang="en-US" baseline="-25000" dirty="0" err="1" smtClean="0"/>
              <a:t>cri</a:t>
            </a:r>
            <a:r>
              <a:rPr lang="en-US" dirty="0" smtClean="0"/>
              <a:t> gives less and less resistivity with increasing 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Theoretical Model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if L &lt; A or L ≥ A</a:t>
            </a:r>
          </a:p>
        </p:txBody>
      </p:sp>
      <p:pic>
        <p:nvPicPr>
          <p:cNvPr id="3" name="Picture 5" descr="C:\Users\user\Desktop\Circle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451" y="1511582"/>
            <a:ext cx="3857652" cy="3548062"/>
          </a:xfrm>
          <a:prstGeom prst="rect">
            <a:avLst/>
          </a:prstGeom>
          <a:noFill/>
        </p:spPr>
      </p:pic>
      <p:pic>
        <p:nvPicPr>
          <p:cNvPr id="4" name="Picture 3" descr="C:\Users\user\Desktop\Untitled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6250" y="1511582"/>
            <a:ext cx="3997599" cy="35534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Theoretical Model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if L &lt; A or L ≥ A</a:t>
            </a:r>
          </a:p>
        </p:txBody>
      </p:sp>
      <p:pic>
        <p:nvPicPr>
          <p:cNvPr id="41987" name="Picture 3" descr="C:\Users\user\Desktop\Sphere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883" y="1599632"/>
            <a:ext cx="5025679" cy="4438472"/>
          </a:xfrm>
          <a:prstGeom prst="rect">
            <a:avLst/>
          </a:prstGeom>
          <a:noFill/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9003112"/>
              </p:ext>
            </p:extLst>
          </p:nvPr>
        </p:nvGraphicFramePr>
        <p:xfrm>
          <a:off x="5724128" y="1571611"/>
          <a:ext cx="2090738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Equation" r:id="rId4" imgW="1206500" imgH="901700" progId="Equation.3">
                  <p:embed/>
                </p:oleObj>
              </mc:Choice>
              <mc:Fallback>
                <p:oleObj name="Equation" r:id="rId4" imgW="1206500" imgH="90170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1571611"/>
                        <a:ext cx="2090738" cy="156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0886271"/>
              </p:ext>
            </p:extLst>
          </p:nvPr>
        </p:nvGraphicFramePr>
        <p:xfrm>
          <a:off x="5714199" y="2672559"/>
          <a:ext cx="2665413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Equation" r:id="rId6" imgW="1536033" imgH="634725" progId="Equation.3">
                  <p:embed/>
                </p:oleObj>
              </mc:Choice>
              <mc:Fallback>
                <p:oleObj name="Equation" r:id="rId6" imgW="1536033" imgH="634725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199" y="2672559"/>
                        <a:ext cx="2665413" cy="1101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3435718"/>
              </p:ext>
            </p:extLst>
          </p:nvPr>
        </p:nvGraphicFramePr>
        <p:xfrm>
          <a:off x="5724128" y="1978822"/>
          <a:ext cx="2114550" cy="1474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Equation" r:id="rId8" imgW="1218671" imgH="850531" progId="Equation.3">
                  <p:embed/>
                </p:oleObj>
              </mc:Choice>
              <mc:Fallback>
                <p:oleObj name="Equation" r:id="rId8" imgW="1218671" imgH="850531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1978822"/>
                        <a:ext cx="2114550" cy="1474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Theoretical Model 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488950" y="2071688"/>
          <a:ext cx="121285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7" name="Equation" r:id="rId3" imgW="622030" imgH="393529" progId="Equation.3">
                  <p:embed/>
                </p:oleObj>
              </mc:Choice>
              <mc:Fallback>
                <p:oleObj name="Equation" r:id="rId3" imgW="622030" imgH="393529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0" y="2071688"/>
                        <a:ext cx="1212850" cy="768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571737" y="2019818"/>
          <a:ext cx="1428760" cy="820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8" name="Equation" r:id="rId5" imgW="685800" imgH="393700" progId="Equation.3">
                  <p:embed/>
                </p:oleObj>
              </mc:Choice>
              <mc:Fallback>
                <p:oleObj name="Equation" r:id="rId5" imgW="685800" imgH="39370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37" y="2019818"/>
                        <a:ext cx="1428760" cy="8202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286380" y="2214554"/>
          <a:ext cx="1071570" cy="439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9" name="Equation" r:id="rId7" imgW="494870" imgH="203024" progId="Equation.3">
                  <p:embed/>
                </p:oleObj>
              </mc:Choice>
              <mc:Fallback>
                <p:oleObj name="Equation" r:id="rId7" imgW="494870" imgH="203024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80" y="2214554"/>
                        <a:ext cx="1071570" cy="4396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57158" y="2928934"/>
          <a:ext cx="3882457" cy="9350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0" name="Equation" r:id="rId9" imgW="2425700" imgH="584200" progId="Equation.3">
                  <p:embed/>
                </p:oleObj>
              </mc:Choice>
              <mc:Fallback>
                <p:oleObj name="Equation" r:id="rId9" imgW="2425700" imgH="58420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58" y="2928934"/>
                        <a:ext cx="3882457" cy="93504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85720" y="3857628"/>
          <a:ext cx="6072187" cy="1214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1" name="Equation" r:id="rId11" imgW="3619500" imgH="723900" progId="Equation.3">
                  <p:embed/>
                </p:oleObj>
              </mc:Choice>
              <mc:Fallback>
                <p:oleObj name="Equation" r:id="rId11" imgW="3619500" imgH="72390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20" y="3857628"/>
                        <a:ext cx="6072187" cy="1214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28595" y="5265620"/>
          <a:ext cx="975053" cy="755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2" name="Equation" r:id="rId13" imgW="507780" imgH="393529" progId="Equation.3">
                  <p:embed/>
                </p:oleObj>
              </mc:Choice>
              <mc:Fallback>
                <p:oleObj name="Equation" r:id="rId13" imgW="507780" imgH="393529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5" y="5265620"/>
                        <a:ext cx="975053" cy="7556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Experiments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Electric Circuit</a:t>
            </a:r>
          </a:p>
        </p:txBody>
      </p:sp>
      <p:pic>
        <p:nvPicPr>
          <p:cNvPr id="31746" name="Picture 2" descr="http://www.mrsciguy.com/Physics/Electricity/images/schematics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643049"/>
            <a:ext cx="4572032" cy="40574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 </a:t>
            </a:r>
            <a:br>
              <a:rPr lang="en-US" dirty="0" smtClean="0"/>
            </a:br>
            <a:r>
              <a:rPr lang="en-US" dirty="0" smtClean="0"/>
              <a:t>Results For Points</a:t>
            </a:r>
            <a:endParaRPr lang="en-US" dirty="0"/>
          </a:p>
        </p:txBody>
      </p:sp>
      <p:pic>
        <p:nvPicPr>
          <p:cNvPr id="36866" name="Picture 2" descr="C:\Users\user\Desktop\IMG_15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00174"/>
            <a:ext cx="1719273" cy="1357322"/>
          </a:xfrm>
          <a:prstGeom prst="rect">
            <a:avLst/>
          </a:prstGeom>
          <a:noFill/>
        </p:spPr>
      </p:pic>
      <p:pic>
        <p:nvPicPr>
          <p:cNvPr id="36867" name="Picture 3" descr="C:\Users\user\Desktop\IMG_15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1571612"/>
            <a:ext cx="1794736" cy="1357322"/>
          </a:xfrm>
          <a:prstGeom prst="rect">
            <a:avLst/>
          </a:prstGeom>
          <a:noFill/>
        </p:spPr>
      </p:pic>
      <p:pic>
        <p:nvPicPr>
          <p:cNvPr id="36868" name="Picture 4" descr="C:\Users\user\Desktop\IMG_15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1571612"/>
            <a:ext cx="1723765" cy="1357322"/>
          </a:xfrm>
          <a:prstGeom prst="rect">
            <a:avLst/>
          </a:prstGeom>
          <a:noFill/>
        </p:spPr>
      </p:pic>
      <p:pic>
        <p:nvPicPr>
          <p:cNvPr id="36869" name="Picture 5" descr="C:\Users\user\Desktop\IMG_157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3286124"/>
            <a:ext cx="1720800" cy="1357322"/>
          </a:xfrm>
          <a:prstGeom prst="rect">
            <a:avLst/>
          </a:prstGeom>
          <a:noFill/>
        </p:spPr>
      </p:pic>
      <p:pic>
        <p:nvPicPr>
          <p:cNvPr id="36870" name="Picture 6" descr="C:\Users\user\Desktop\IMG_158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3286124"/>
            <a:ext cx="1720800" cy="1357322"/>
          </a:xfrm>
          <a:prstGeom prst="rect">
            <a:avLst/>
          </a:prstGeom>
          <a:noFill/>
        </p:spPr>
      </p:pic>
      <p:pic>
        <p:nvPicPr>
          <p:cNvPr id="36871" name="Picture 7" descr="C:\Users\user\Desktop\IMG_158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86116" y="3286124"/>
            <a:ext cx="1785950" cy="1357200"/>
          </a:xfrm>
          <a:prstGeom prst="rect">
            <a:avLst/>
          </a:prstGeom>
          <a:noFill/>
        </p:spPr>
      </p:pic>
      <p:pic>
        <p:nvPicPr>
          <p:cNvPr id="36872" name="Picture 8" descr="C:\Users\user\Desktop\IMG_158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00232" y="4929198"/>
            <a:ext cx="1720800" cy="1357322"/>
          </a:xfrm>
          <a:prstGeom prst="rect">
            <a:avLst/>
          </a:prstGeom>
          <a:noFill/>
        </p:spPr>
      </p:pic>
      <p:pic>
        <p:nvPicPr>
          <p:cNvPr id="36873" name="Picture 9" descr="C:\Users\user\Desktop\IMG_158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57752" y="4929198"/>
            <a:ext cx="1720800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1268</TotalTime>
  <Words>357</Words>
  <Application>Microsoft Office PowerPoint</Application>
  <PresentationFormat>On-screen Show (4:3)</PresentationFormat>
  <Paragraphs>172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Calibri</vt:lpstr>
      <vt:lpstr>Century Schoolbook</vt:lpstr>
      <vt:lpstr>Wingdings</vt:lpstr>
      <vt:lpstr>Wingdings 2</vt:lpstr>
      <vt:lpstr>Oriel</vt:lpstr>
      <vt:lpstr>Equation</vt:lpstr>
      <vt:lpstr>Problem №16  two shovels</vt:lpstr>
      <vt:lpstr>Introducing Problem</vt:lpstr>
      <vt:lpstr>Plan </vt:lpstr>
      <vt:lpstr>Theoretical  Model If L &lt;&lt; A</vt:lpstr>
      <vt:lpstr>Theoretical Model if L &lt; A or L ≥ A</vt:lpstr>
      <vt:lpstr>Theoretical Model if L &lt; A or L ≥ A</vt:lpstr>
      <vt:lpstr>Theoretical Model </vt:lpstr>
      <vt:lpstr>Experiments Electric Circuit</vt:lpstr>
      <vt:lpstr>Experiments  Results For Points</vt:lpstr>
      <vt:lpstr>Experiments  Dependence On The Buried Surface</vt:lpstr>
      <vt:lpstr>Experiments  Results For Shovels</vt:lpstr>
      <vt:lpstr>Experiments  Results For Turning Shovels</vt:lpstr>
      <vt:lpstr>Comparing Experiments and Theory For Points</vt:lpstr>
      <vt:lpstr>Comparing Experiments and Theory Dependence On The Buried Surface</vt:lpstr>
      <vt:lpstr>Experiments For Shovels</vt:lpstr>
      <vt:lpstr>Conclusion</vt:lpstr>
      <vt:lpstr>PowerPoint Presentation</vt:lpstr>
      <vt:lpstr>Bibliography</vt:lpstr>
      <vt:lpstr>Experiments Dependence On The Buried Surface</vt:lpstr>
      <vt:lpstr>Experiments Results For Shovels</vt:lpstr>
      <vt:lpstr>Experiments Results For Points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Problem №16  two shovels</dc:title>
  <dc:creator>user</dc:creator>
  <cp:lastModifiedBy>admin2</cp:lastModifiedBy>
  <cp:revision>133</cp:revision>
  <dcterms:created xsi:type="dcterms:W3CDTF">2016-06-12T08:49:08Z</dcterms:created>
  <dcterms:modified xsi:type="dcterms:W3CDTF">2016-07-17T19:59:11Z</dcterms:modified>
</cp:coreProperties>
</file>