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74" r:id="rId8"/>
    <p:sldId id="269" r:id="rId9"/>
    <p:sldId id="271" r:id="rId10"/>
    <p:sldId id="272" r:id="rId11"/>
    <p:sldId id="273" r:id="rId12"/>
    <p:sldId id="276" r:id="rId13"/>
    <p:sldId id="275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29600" cy="14859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Mountain Peaks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429132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dirty="0" smtClean="0"/>
              <a:t>Схема2</a:t>
            </a:r>
            <a:endParaRPr lang="ru-RU" dirty="0"/>
          </a:p>
        </p:txBody>
      </p:sp>
      <p:pic>
        <p:nvPicPr>
          <p:cNvPr id="11" name="Рисунок 10" descr="56c9f5fcbf81f15304e8e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357298"/>
            <a:ext cx="422704" cy="340988"/>
          </a:xfrm>
          <a:prstGeom prst="rect">
            <a:avLst/>
          </a:prstGeom>
        </p:spPr>
      </p:pic>
      <p:pic>
        <p:nvPicPr>
          <p:cNvPr id="12" name="Рисунок 11" descr="56c9f5fcbf81f15304e8e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5500702"/>
            <a:ext cx="408618" cy="285752"/>
          </a:xfrm>
          <a:prstGeom prst="rect">
            <a:avLst/>
          </a:prstGeom>
        </p:spPr>
      </p:pic>
      <p:pic>
        <p:nvPicPr>
          <p:cNvPr id="13" name="Рисунок 12" descr="56c9f5fcbf81f15304e8e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4143380"/>
            <a:ext cx="214314" cy="555302"/>
          </a:xfrm>
          <a:prstGeom prst="rect">
            <a:avLst/>
          </a:prstGeom>
        </p:spPr>
      </p:pic>
      <p:pic>
        <p:nvPicPr>
          <p:cNvPr id="14" name="Рисунок 13" descr="56c9f5fcbf81f15304e8e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5500702"/>
            <a:ext cx="265742" cy="285752"/>
          </a:xfrm>
          <a:prstGeom prst="rect">
            <a:avLst/>
          </a:prstGeom>
        </p:spPr>
      </p:pic>
      <p:pic>
        <p:nvPicPr>
          <p:cNvPr id="15" name="Рисунок 14" descr="56c9f5fcbf81f15304e8e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5500702"/>
            <a:ext cx="379392" cy="3133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57488" y="135729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7422" y="550070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0958" y="5500702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2198" y="5429264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3636" y="414338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51557" y="6396335"/>
            <a:ext cx="49244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</a:t>
            </a:r>
            <a:r>
              <a:rPr lang="ru-RU" sz="24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20072" y="214290"/>
            <a:ext cx="3312368" cy="22786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the supine position should look to pass through the top of the object </a:t>
            </a:r>
            <a:r>
              <a:rPr lang="en-US" dirty="0" smtClean="0"/>
              <a:t>and </a:t>
            </a:r>
            <a:r>
              <a:rPr lang="en-US" dirty="0"/>
              <a:t>the point.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0673" y="493565"/>
            <a:ext cx="300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Determine </a:t>
            </a:r>
            <a:r>
              <a:rPr lang="en-US" dirty="0">
                <a:solidFill>
                  <a:schemeClr val="bg1"/>
                </a:solidFill>
              </a:rPr>
              <a:t>the point at eye </a:t>
            </a:r>
            <a:r>
              <a:rPr lang="en-US" dirty="0" smtClean="0">
                <a:solidFill>
                  <a:schemeClr val="bg1"/>
                </a:solidFill>
              </a:rPr>
              <a:t>level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0673" y="1313052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2.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the supine position </a:t>
            </a:r>
            <a:r>
              <a:rPr lang="en-US" dirty="0" smtClean="0">
                <a:solidFill>
                  <a:schemeClr val="bg1"/>
                </a:solidFill>
              </a:rPr>
              <a:t>look should </a:t>
            </a:r>
            <a:r>
              <a:rPr lang="en-US" dirty="0">
                <a:solidFill>
                  <a:schemeClr val="bg1"/>
                </a:solidFill>
              </a:rPr>
              <a:t>pass through the top of the object and the </a:t>
            </a:r>
            <a:r>
              <a:rPr lang="en-US" dirty="0" smtClean="0">
                <a:solidFill>
                  <a:schemeClr val="bg1"/>
                </a:solidFill>
              </a:rPr>
              <a:t>point, which you determine on the pole</a:t>
            </a:r>
            <a:endParaRPr lang="en-US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08104" y="274638"/>
            <a:ext cx="3456384" cy="3514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1. Determine </a:t>
            </a:r>
            <a:r>
              <a:rPr lang="en-US" dirty="0">
                <a:solidFill>
                  <a:schemeClr val="bg1"/>
                </a:solidFill>
              </a:rPr>
              <a:t>the point at eye </a:t>
            </a:r>
            <a:r>
              <a:rPr lang="en-US" dirty="0" smtClean="0">
                <a:solidFill>
                  <a:schemeClr val="bg1"/>
                </a:solidFill>
              </a:rPr>
              <a:t>level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. In the supine position look should pass through the top of the object and the point, which you determine on the pole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3. The </a:t>
            </a:r>
            <a:r>
              <a:rPr lang="en-US" dirty="0">
                <a:solidFill>
                  <a:schemeClr val="bg1"/>
                </a:solidFill>
              </a:rPr>
              <a:t>height of the object (the distance from point 1 to 3) is equal to the distance from point 3 to </a:t>
            </a:r>
            <a:r>
              <a:rPr lang="en-US" dirty="0" smtClean="0">
                <a:solidFill>
                  <a:schemeClr val="bg1"/>
                </a:solidFill>
              </a:rPr>
              <a:t>5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according to </a:t>
            </a:r>
            <a:r>
              <a:rPr lang="en-US" dirty="0">
                <a:solidFill>
                  <a:schemeClr val="bg1"/>
                </a:solidFill>
              </a:rPr>
              <a:t>similarity </a:t>
            </a:r>
            <a:r>
              <a:rPr lang="en-US" dirty="0" smtClean="0">
                <a:solidFill>
                  <a:schemeClr val="bg1"/>
                </a:solidFill>
              </a:rPr>
              <a:t>of triangles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665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/>
              </a:rPr>
              <a:t>Measuring error</a:t>
            </a:r>
            <a:r>
              <a:rPr lang="ru-RU" sz="2800" dirty="0">
                <a:solidFill>
                  <a:schemeClr val="bg1"/>
                </a:solidFill>
                <a:effectLst/>
              </a:rPr>
              <a:t> </a:t>
            </a:r>
            <a:r>
              <a:rPr lang="ru-RU" sz="2800" b="0" dirty="0">
                <a:solidFill>
                  <a:schemeClr val="bg1"/>
                </a:solidFill>
                <a:effectLst/>
              </a:rPr>
              <a:t>≈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2800" u="sng" dirty="0" smtClean="0">
                <a:solidFill>
                  <a:schemeClr val="bg1"/>
                </a:solidFill>
                <a:effectLst/>
              </a:rPr>
              <a:t>+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0.2-0.4</a:t>
            </a:r>
            <a:endParaRPr lang="ru-RU" sz="28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36706362"/>
              </p:ext>
            </p:extLst>
          </p:nvPr>
        </p:nvGraphicFramePr>
        <p:xfrm>
          <a:off x="539552" y="1124744"/>
          <a:ext cx="8229600" cy="35569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889248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</a:t>
                      </a:r>
                    </a:p>
                    <a:p>
                      <a:r>
                        <a:rPr lang="ru-RU" dirty="0" smtClean="0"/>
                        <a:t>         </a:t>
                      </a:r>
                      <a:r>
                        <a:rPr lang="en-US" sz="2400" dirty="0" smtClean="0"/>
                        <a:t>Measurement</a:t>
                      </a:r>
                      <a:r>
                        <a:rPr lang="en-US" dirty="0" smtClean="0"/>
                        <a:t> </a:t>
                      </a:r>
                      <a:r>
                        <a:rPr lang="en-US" sz="2400" dirty="0" smtClean="0"/>
                        <a:t>results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400" dirty="0" smtClean="0"/>
                        <a:t>           </a:t>
                      </a:r>
                      <a:r>
                        <a:rPr lang="en-US" sz="2400" dirty="0" smtClean="0"/>
                        <a:t>The</a:t>
                      </a:r>
                      <a:r>
                        <a:rPr lang="en-US" dirty="0" smtClean="0"/>
                        <a:t> </a:t>
                      </a:r>
                      <a:r>
                        <a:rPr lang="en-US" sz="2400" dirty="0" smtClean="0"/>
                        <a:t>actual</a:t>
                      </a:r>
                      <a:r>
                        <a:rPr lang="en-US" dirty="0" smtClean="0"/>
                        <a:t> </a:t>
                      </a:r>
                      <a:r>
                        <a:rPr lang="en-US" sz="2400" dirty="0" smtClean="0"/>
                        <a:t>height</a:t>
                      </a:r>
                      <a:endParaRPr lang="ru-RU" sz="2400" dirty="0"/>
                    </a:p>
                  </a:txBody>
                  <a:tcPr/>
                </a:tc>
              </a:tr>
              <a:tr h="8892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31,6</a:t>
                      </a:r>
                      <a:r>
                        <a:rPr lang="en-US" sz="4000" baseline="0" dirty="0" smtClean="0"/>
                        <a:t> meters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32</a:t>
                      </a:r>
                      <a:r>
                        <a:rPr lang="ru-RU" sz="4000" baseline="0" dirty="0" smtClean="0"/>
                        <a:t> </a:t>
                      </a:r>
                      <a:r>
                        <a:rPr lang="en-US" sz="4000" baseline="0" dirty="0" smtClean="0"/>
                        <a:t>meters</a:t>
                      </a:r>
                      <a:endParaRPr lang="ru-RU" sz="4000" dirty="0" smtClean="0"/>
                    </a:p>
                  </a:txBody>
                  <a:tcPr anchor="ctr"/>
                </a:tc>
              </a:tr>
              <a:tr h="8892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17,7meters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</a:rPr>
                        <a:t> meters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892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40,2</a:t>
                      </a:r>
                      <a:r>
                        <a:rPr lang="en-US" sz="4000" baseline="0" dirty="0" smtClean="0"/>
                        <a:t> meters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40</a:t>
                      </a:r>
                      <a:r>
                        <a:rPr lang="en-US" sz="4000" baseline="0" dirty="0" smtClean="0"/>
                        <a:t> meters</a:t>
                      </a:r>
                      <a:endParaRPr lang="ru-RU" sz="4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5634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9472"/>
            <a:ext cx="9144000" cy="1380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Method with the </a:t>
            </a:r>
            <a:r>
              <a:rPr lang="en-US" sz="4400" dirty="0" smtClean="0">
                <a:solidFill>
                  <a:schemeClr val="bg1"/>
                </a:solidFill>
              </a:rPr>
              <a:t>laser </a:t>
            </a:r>
            <a:r>
              <a:rPr lang="en-US" sz="4400" dirty="0">
                <a:solidFill>
                  <a:schemeClr val="bg1"/>
                </a:solidFill>
              </a:rPr>
              <a:t>measure tape </a:t>
            </a:r>
            <a:br>
              <a:rPr lang="en-US" sz="4400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pp.vk.me/c626727/v626727015/16aea/iN3jXxGinS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8372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Conclusion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201622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We covered some ways of measuring heights. With the help </a:t>
            </a:r>
            <a:r>
              <a:rPr lang="en-US" dirty="0">
                <a:solidFill>
                  <a:schemeClr val="bg1"/>
                </a:solidFill>
              </a:rPr>
              <a:t>of our method </a:t>
            </a:r>
            <a:r>
              <a:rPr lang="en-US" dirty="0" smtClean="0">
                <a:solidFill>
                  <a:schemeClr val="bg1"/>
                </a:solidFill>
              </a:rPr>
              <a:t>we have measured </a:t>
            </a:r>
            <a:r>
              <a:rPr lang="en-US" dirty="0">
                <a:solidFill>
                  <a:schemeClr val="bg1"/>
                </a:solidFill>
              </a:rPr>
              <a:t>the height of the </a:t>
            </a:r>
            <a:r>
              <a:rPr lang="en-US" dirty="0" smtClean="0">
                <a:solidFill>
                  <a:schemeClr val="bg1"/>
                </a:solidFill>
              </a:rPr>
              <a:t>hills. We have </a:t>
            </a:r>
            <a:r>
              <a:rPr lang="en-US" dirty="0">
                <a:solidFill>
                  <a:schemeClr val="bg1"/>
                </a:solidFill>
              </a:rPr>
              <a:t>learned that </a:t>
            </a:r>
            <a:r>
              <a:rPr lang="en-US" dirty="0" smtClean="0">
                <a:solidFill>
                  <a:schemeClr val="bg1"/>
                </a:solidFill>
              </a:rPr>
              <a:t>height is changing it time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due to several factors.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ask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887" y="2060848"/>
            <a:ext cx="8075240" cy="2376264"/>
          </a:xfrm>
        </p:spPr>
        <p:txBody>
          <a:bodyPr/>
          <a:lstStyle/>
          <a:p>
            <a:pPr marL="13716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What methods are used to determine the elevation of the World’s highest mountains? Suggest your own experimental method and determine the height of a mountain or a hill of your </a:t>
            </a:r>
            <a:r>
              <a:rPr lang="en-US" dirty="0" smtClean="0">
                <a:solidFill>
                  <a:schemeClr val="bg1"/>
                </a:solidFill>
              </a:rPr>
              <a:t>choice.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Goals and objectives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) List the different ways to determine the height of the mountain </a:t>
            </a:r>
            <a:r>
              <a:rPr lang="en-US" dirty="0" smtClean="0">
                <a:solidFill>
                  <a:schemeClr val="bg1"/>
                </a:solidFill>
              </a:rPr>
              <a:t>peaks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2) Learn how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height of peaks </a:t>
            </a:r>
            <a:r>
              <a:rPr lang="en-US" dirty="0" smtClean="0">
                <a:solidFill>
                  <a:schemeClr val="bg1"/>
                </a:solidFill>
              </a:rPr>
              <a:t>changes in time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) Suggest </a:t>
            </a:r>
            <a:r>
              <a:rPr lang="en-US" dirty="0" smtClean="0">
                <a:solidFill>
                  <a:schemeClr val="bg1"/>
                </a:solidFill>
              </a:rPr>
              <a:t>method </a:t>
            </a:r>
            <a:r>
              <a:rPr lang="en-US" dirty="0">
                <a:solidFill>
                  <a:schemeClr val="bg1"/>
                </a:solidFill>
              </a:rPr>
              <a:t>of measuring </a:t>
            </a:r>
            <a:r>
              <a:rPr lang="en-US" dirty="0" smtClean="0">
                <a:solidFill>
                  <a:schemeClr val="bg1"/>
                </a:solidFill>
              </a:rPr>
              <a:t>height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mountains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4) Measure </a:t>
            </a:r>
            <a:r>
              <a:rPr lang="en-US" dirty="0" smtClean="0">
                <a:solidFill>
                  <a:schemeClr val="bg1"/>
                </a:solidFill>
              </a:rPr>
              <a:t>the height of a </a:t>
            </a:r>
            <a:r>
              <a:rPr lang="en-US" dirty="0" smtClean="0">
                <a:solidFill>
                  <a:schemeClr val="bg1"/>
                </a:solidFill>
              </a:rPr>
              <a:t>mountain </a:t>
            </a:r>
            <a:r>
              <a:rPr lang="en-US" dirty="0" smtClean="0">
                <a:solidFill>
                  <a:schemeClr val="bg1"/>
                </a:solidFill>
              </a:rPr>
              <a:t>or a substitute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Leveling instrument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pandia.ru/text/78/226/images/image012_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8543"/>
          <a:stretch/>
        </p:blipFill>
        <p:spPr bwMode="auto">
          <a:xfrm>
            <a:off x="395536" y="4653136"/>
            <a:ext cx="8334098" cy="1793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oiinstrumenty.ru/wp-content/uploads/2015/02/kak-e14249401424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09"/>
          <a:stretch/>
        </p:blipFill>
        <p:spPr bwMode="auto">
          <a:xfrm>
            <a:off x="535036" y="1196752"/>
            <a:ext cx="8208912" cy="300364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2348880"/>
            <a:ext cx="1152128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916832"/>
            <a:ext cx="792088" cy="1903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4725144"/>
            <a:ext cx="864096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0106668">
            <a:off x="1793321" y="5285891"/>
            <a:ext cx="111612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3156230">
            <a:off x="2937730" y="5501746"/>
            <a:ext cx="1152128" cy="1271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4114978" cy="31543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arometer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6138"/>
            <a:ext cx="3922707" cy="3922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Is the height of the mountains change </a:t>
            </a:r>
            <a:r>
              <a:rPr lang="en-US" dirty="0" smtClean="0">
                <a:solidFill>
                  <a:schemeClr val="bg1"/>
                </a:solidFill>
              </a:rPr>
              <a:t>in time</a:t>
            </a:r>
            <a:r>
              <a:rPr lang="en-US" dirty="0">
                <a:solidFill>
                  <a:schemeClr val="bg1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1772816"/>
            <a:ext cx="6264857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200" dirty="0" smtClean="0">
                <a:solidFill>
                  <a:schemeClr val="bg1"/>
                </a:solidFill>
              </a:rPr>
              <a:t>YES</a:t>
            </a:r>
            <a:r>
              <a:rPr lang="ru-RU" sz="22200" dirty="0" smtClean="0">
                <a:solidFill>
                  <a:schemeClr val="bg1"/>
                </a:solidFill>
              </a:rPr>
              <a:t>!</a:t>
            </a:r>
            <a:endParaRPr lang="ru-RU" sz="2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601" y="359222"/>
            <a:ext cx="8244547" cy="994172"/>
          </a:xfrm>
        </p:spPr>
        <p:txBody>
          <a:bodyPr>
            <a:normAutofit/>
          </a:bodyPr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59760"/>
            <a:ext cx="7416824" cy="175414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1)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ectonic processes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2) </a:t>
            </a:r>
            <a:r>
              <a:rPr lang="en-US" dirty="0" smtClean="0">
                <a:solidFill>
                  <a:schemeClr val="bg1"/>
                </a:solidFill>
              </a:rPr>
              <a:t>Erosion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3) </a:t>
            </a:r>
            <a:r>
              <a:rPr lang="en-US" dirty="0" smtClean="0">
                <a:solidFill>
                  <a:schemeClr val="bg1"/>
                </a:solidFill>
              </a:rPr>
              <a:t>Human intervention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428" y="3821745"/>
            <a:ext cx="3356288" cy="2237525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337906" y="4916477"/>
            <a:ext cx="880868" cy="3804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56536" y="5296920"/>
            <a:ext cx="1871488" cy="461665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temperature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4373282" y="4912516"/>
            <a:ext cx="200413" cy="6482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91572" y="5560733"/>
            <a:ext cx="1027381" cy="461665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plants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411367" y="4344622"/>
            <a:ext cx="733947" cy="4205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94399" y="3895013"/>
            <a:ext cx="709728" cy="461665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sun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779216" y="3684991"/>
            <a:ext cx="456389" cy="10657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69770" y="3296594"/>
            <a:ext cx="1022073" cy="461665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wind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4356681" y="3827705"/>
            <a:ext cx="409103" cy="9237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80210" y="3400504"/>
            <a:ext cx="1015925" cy="461665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water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4424650" y="4656717"/>
            <a:ext cx="682269" cy="907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21400" y="4254397"/>
            <a:ext cx="1155556" cy="461665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human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99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easuring </a:t>
            </a:r>
            <a:r>
              <a:rPr lang="en-US" dirty="0">
                <a:solidFill>
                  <a:schemeClr val="bg1"/>
                </a:solidFill>
              </a:rPr>
              <a:t>the height of the mountains </a:t>
            </a:r>
            <a:r>
              <a:rPr lang="en-US" dirty="0" smtClean="0">
                <a:solidFill>
                  <a:schemeClr val="bg1"/>
                </a:solidFill>
              </a:rPr>
              <a:t>with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pole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2071678"/>
            <a:ext cx="6715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Equipment: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1. Pole size with </a:t>
            </a:r>
            <a:r>
              <a:rPr lang="en-US" sz="3600" dirty="0">
                <a:solidFill>
                  <a:schemeClr val="bg1"/>
                </a:solidFill>
              </a:rPr>
              <a:t>your </a:t>
            </a:r>
            <a:r>
              <a:rPr lang="en-US" sz="3600" dirty="0" smtClean="0">
                <a:solidFill>
                  <a:schemeClr val="bg1"/>
                </a:solidFill>
              </a:rPr>
              <a:t>growth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2. Tape</a:t>
            </a:r>
            <a:r>
              <a:rPr lang="ru-RU" sz="3600" dirty="0" smtClean="0">
                <a:solidFill>
                  <a:schemeClr val="bg1"/>
                </a:solidFill>
              </a:rPr>
              <a:t>-</a:t>
            </a:r>
            <a:r>
              <a:rPr lang="en-US" sz="3600" dirty="0" smtClean="0">
                <a:solidFill>
                  <a:schemeClr val="bg1"/>
                </a:solidFill>
              </a:rPr>
              <a:t>measure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3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Map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/>
              <a:t>Схема1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651557" y="6396335"/>
            <a:ext cx="49244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13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48064" y="214290"/>
            <a:ext cx="3240360" cy="9824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61850" y="548791"/>
            <a:ext cx="261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Determine </a:t>
            </a:r>
            <a:r>
              <a:rPr lang="en-US" dirty="0">
                <a:solidFill>
                  <a:schemeClr val="bg1"/>
                </a:solidFill>
              </a:rPr>
              <a:t>the point at eye </a:t>
            </a:r>
            <a:r>
              <a:rPr lang="en-US" dirty="0" smtClean="0">
                <a:solidFill>
                  <a:schemeClr val="bg1"/>
                </a:solidFill>
              </a:rPr>
              <a:t>level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332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Mountain Peaks</vt:lpstr>
      <vt:lpstr>Task</vt:lpstr>
      <vt:lpstr>Goals and objectives</vt:lpstr>
      <vt:lpstr>Leveling instrument</vt:lpstr>
      <vt:lpstr> Barometer </vt:lpstr>
      <vt:lpstr> Is the height of the mountains change in time? </vt:lpstr>
      <vt:lpstr>        </vt:lpstr>
      <vt:lpstr>Measuring the height of the mountains with the pole</vt:lpstr>
      <vt:lpstr>Схема1</vt:lpstr>
      <vt:lpstr>Схема2</vt:lpstr>
      <vt:lpstr>Слайд 11</vt:lpstr>
      <vt:lpstr>Measuring error ≈ + 0.2-0.4</vt:lpstr>
      <vt:lpstr> Method with the laser measure tape  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Горные вершины</dc:title>
  <dc:creator>Анна</dc:creator>
  <cp:lastModifiedBy>Анна</cp:lastModifiedBy>
  <cp:revision>55</cp:revision>
  <dcterms:created xsi:type="dcterms:W3CDTF">2016-04-14T23:21:37Z</dcterms:created>
  <dcterms:modified xsi:type="dcterms:W3CDTF">2016-07-13T10:33:40Z</dcterms:modified>
</cp:coreProperties>
</file>