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9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82" r:id="rId12"/>
    <p:sldId id="274" r:id="rId13"/>
    <p:sldId id="275" r:id="rId14"/>
    <p:sldId id="266" r:id="rId15"/>
    <p:sldId id="276" r:id="rId16"/>
    <p:sldId id="281" r:id="rId17"/>
    <p:sldId id="283" r:id="rId18"/>
    <p:sldId id="284" r:id="rId19"/>
    <p:sldId id="277" r:id="rId20"/>
    <p:sldId id="278" r:id="rId21"/>
    <p:sldId id="279" r:id="rId22"/>
    <p:sldId id="280" r:id="rId23"/>
    <p:sldId id="285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46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1" autoAdjust="0"/>
    <p:restoredTop sz="95232" autoAdjust="0"/>
  </p:normalViewPr>
  <p:slideViewPr>
    <p:cSldViewPr snapToGrid="0">
      <p:cViewPr varScale="1">
        <p:scale>
          <a:sx n="113" d="100"/>
          <a:sy n="113" d="100"/>
        </p:scale>
        <p:origin x="523" y="6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5515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016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79983685754364E-2"/>
          <c:y val="5.3439114983991218E-2"/>
          <c:w val="0.74626290383250593"/>
          <c:h val="0.73084511837318633"/>
        </c:manualLayout>
      </c:layout>
      <c:barChart>
        <c:barDir val="col"/>
        <c:grouping val="clustered"/>
        <c:varyColors val="0"/>
        <c:ser>
          <c:idx val="0"/>
          <c:order val="0"/>
          <c:tx>
            <c:v>Diameter 2mm</c:v>
          </c:tx>
          <c:spPr>
            <a:solidFill>
              <a:srgbClr val="FFFF00"/>
            </a:solidFill>
            <a:ln>
              <a:noFill/>
            </a:ln>
          </c:spPr>
          <c:invertIfNegative val="0"/>
          <c:errBars>
            <c:errBarType val="both"/>
            <c:errValType val="cust"/>
            <c:noEndCap val="0"/>
            <c:minus>
              <c:numRef>
                <c:f>''!$A$1:$A$1</c:f>
              </c:numRef>
            </c:minus>
            <c:spPr>
              <a:noFill/>
              <a:ln w="9528" cap="flat">
                <a:solidFill>
                  <a:srgbClr val="595959"/>
                </a:solidFill>
                <a:prstDash val="solid"/>
                <a:round/>
              </a:ln>
            </c:spPr>
          </c:errBars>
          <c:cat>
            <c:numLit>
              <c:formatCode>General</c:formatCode>
              <c:ptCount val="6"/>
              <c:pt idx="0">
                <c:v>0</c:v>
              </c:pt>
              <c:pt idx="1">
                <c:v>0.24</c:v>
              </c:pt>
              <c:pt idx="2">
                <c:v>0.47</c:v>
              </c:pt>
              <c:pt idx="3">
                <c:v>0.71</c:v>
              </c:pt>
              <c:pt idx="4">
                <c:v>0.95</c:v>
              </c:pt>
              <c:pt idx="5">
                <c:v>1.19</c:v>
              </c:pt>
            </c:numLit>
          </c:cat>
          <c:val>
            <c:numLit>
              <c:formatCode>General</c:formatCode>
              <c:ptCount val="6"/>
              <c:pt idx="0">
                <c:v>0</c:v>
              </c:pt>
              <c:pt idx="1">
                <c:v>2.9700000000000001E-2</c:v>
              </c:pt>
              <c:pt idx="2">
                <c:v>4.2099999999999999E-2</c:v>
              </c:pt>
              <c:pt idx="3">
                <c:v>0.82369999999999999</c:v>
              </c:pt>
              <c:pt idx="4">
                <c:v>0</c:v>
              </c:pt>
              <c:pt idx="5">
                <c:v>0</c:v>
              </c:pt>
            </c:numLit>
          </c:val>
          <c:extLst>
            <c:ext xmlns:c16="http://schemas.microsoft.com/office/drawing/2014/chart" uri="{C3380CC4-5D6E-409C-BE32-E72D297353CC}">
              <c16:uniqueId val="{00000000-9D4A-467A-B6AA-24535961EB33}"/>
            </c:ext>
          </c:extLst>
        </c:ser>
        <c:ser>
          <c:idx val="1"/>
          <c:order val="1"/>
          <c:tx>
            <c:v>Diameter 3mm</c:v>
          </c:tx>
          <c:spPr>
            <a:solidFill>
              <a:srgbClr val="ED7D31"/>
            </a:solidFill>
            <a:ln>
              <a:noFill/>
            </a:ln>
          </c:spPr>
          <c:invertIfNegative val="0"/>
          <c:errBars>
            <c:errBarType val="both"/>
            <c:errValType val="cust"/>
            <c:noEndCap val="0"/>
            <c:minus>
              <c:numRef>
                <c:f>''!$A$1:$A$1</c:f>
              </c:numRef>
            </c:minus>
            <c:spPr>
              <a:noFill/>
              <a:ln w="9528" cap="flat">
                <a:solidFill>
                  <a:srgbClr val="595959"/>
                </a:solidFill>
                <a:prstDash val="solid"/>
                <a:round/>
              </a:ln>
            </c:spPr>
          </c:errBars>
          <c:cat>
            <c:numLit>
              <c:formatCode>General</c:formatCode>
              <c:ptCount val="6"/>
              <c:pt idx="0">
                <c:v>0</c:v>
              </c:pt>
              <c:pt idx="1">
                <c:v>0.24</c:v>
              </c:pt>
              <c:pt idx="2">
                <c:v>0.47</c:v>
              </c:pt>
              <c:pt idx="3">
                <c:v>0.71</c:v>
              </c:pt>
              <c:pt idx="4">
                <c:v>0.95</c:v>
              </c:pt>
              <c:pt idx="5">
                <c:v>1.19</c:v>
              </c:pt>
            </c:numLit>
          </c:cat>
          <c:val>
            <c:numLit>
              <c:formatCode>General</c:formatCode>
              <c:ptCount val="6"/>
              <c:pt idx="0">
                <c:v>0</c:v>
              </c:pt>
              <c:pt idx="1">
                <c:v>3.5999999999999997E-2</c:v>
              </c:pt>
              <c:pt idx="2">
                <c:v>5.11E-2</c:v>
              </c:pt>
              <c:pt idx="3">
                <c:v>0.91930000000000001</c:v>
              </c:pt>
              <c:pt idx="4">
                <c:v>0.8024</c:v>
              </c:pt>
              <c:pt idx="5">
                <c:v>0.25840000000000002</c:v>
              </c:pt>
            </c:numLit>
          </c:val>
          <c:extLst>
            <c:ext xmlns:c16="http://schemas.microsoft.com/office/drawing/2014/chart" uri="{C3380CC4-5D6E-409C-BE32-E72D297353CC}">
              <c16:uniqueId val="{00000001-9D4A-467A-B6AA-24535961EB33}"/>
            </c:ext>
          </c:extLst>
        </c:ser>
        <c:ser>
          <c:idx val="2"/>
          <c:order val="2"/>
          <c:tx>
            <c:v>Diameter 5mm</c:v>
          </c:tx>
          <c:spPr>
            <a:solidFill>
              <a:srgbClr val="FF0000"/>
            </a:solidFill>
            <a:ln>
              <a:noFill/>
            </a:ln>
          </c:spPr>
          <c:invertIfNegative val="0"/>
          <c:errBars>
            <c:errBarType val="both"/>
            <c:errValType val="cust"/>
            <c:noEndCap val="0"/>
            <c:minus>
              <c:numRef>
                <c:f>''!$A$1:$A$1</c:f>
              </c:numRef>
            </c:minus>
            <c:spPr>
              <a:noFill/>
              <a:ln w="9528" cap="flat">
                <a:solidFill>
                  <a:srgbClr val="595959"/>
                </a:solidFill>
                <a:prstDash val="solid"/>
                <a:round/>
              </a:ln>
            </c:spPr>
          </c:errBars>
          <c:cat>
            <c:numLit>
              <c:formatCode>General</c:formatCode>
              <c:ptCount val="6"/>
              <c:pt idx="0">
                <c:v>0</c:v>
              </c:pt>
              <c:pt idx="1">
                <c:v>0.24</c:v>
              </c:pt>
              <c:pt idx="2">
                <c:v>0.47</c:v>
              </c:pt>
              <c:pt idx="3">
                <c:v>0.71</c:v>
              </c:pt>
              <c:pt idx="4">
                <c:v>0.95</c:v>
              </c:pt>
              <c:pt idx="5">
                <c:v>1.19</c:v>
              </c:pt>
            </c:numLit>
          </c:cat>
          <c:val>
            <c:numLit>
              <c:formatCode>General</c:formatCode>
              <c:ptCount val="6"/>
              <c:pt idx="0">
                <c:v>0</c:v>
              </c:pt>
              <c:pt idx="1">
                <c:v>4.2700000000000002E-2</c:v>
              </c:pt>
              <c:pt idx="2">
                <c:v>6.1800000000000001E-2</c:v>
              </c:pt>
              <c:pt idx="3">
                <c:v>1.0387999999999999</c:v>
              </c:pt>
              <c:pt idx="4">
                <c:v>1.1160000000000001</c:v>
              </c:pt>
              <c:pt idx="5">
                <c:v>0.3478</c:v>
              </c:pt>
            </c:numLit>
          </c:val>
          <c:extLst>
            <c:ext xmlns:c16="http://schemas.microsoft.com/office/drawing/2014/chart" uri="{C3380CC4-5D6E-409C-BE32-E72D297353CC}">
              <c16:uniqueId val="{00000002-9D4A-467A-B6AA-24535961EB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76829504"/>
        <c:axId val="1876830336"/>
      </c:barChart>
      <c:valAx>
        <c:axId val="1876830336"/>
        <c:scaling>
          <c:orientation val="minMax"/>
        </c:scaling>
        <c:delete val="0"/>
        <c:axPos val="l"/>
        <c:majorGridlines>
          <c:spPr>
            <a:ln w="9528" cap="flat">
              <a:solidFill>
                <a:srgbClr val="D9D9D9"/>
              </a:solidFill>
              <a:prstDash val="solid"/>
              <a:round/>
            </a:ln>
          </c:spPr>
        </c:majorGridlines>
        <c:title>
          <c:tx>
            <c:rich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000" b="0" i="0" u="none" strike="noStrike" kern="1200" baseline="0">
                    <a:solidFill>
                      <a:srgbClr val="595959"/>
                    </a:solidFill>
                    <a:latin typeface="Calibri"/>
                  </a:defRPr>
                </a:pPr>
                <a:r>
                  <a:rPr lang="hr-HR" sz="1000" b="0" i="0" u="none" strike="noStrike" kern="1200" cap="none" spc="0" baseline="0">
                    <a:solidFill>
                      <a:srgbClr val="595959"/>
                    </a:solidFill>
                    <a:uFillTx/>
                    <a:latin typeface="Calibri"/>
                  </a:rPr>
                  <a:t>Burning v (m/s)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sr-Latn-RS"/>
          </a:p>
        </c:txPr>
        <c:crossAx val="1876829504"/>
        <c:crosses val="autoZero"/>
        <c:crossBetween val="between"/>
      </c:valAx>
      <c:catAx>
        <c:axId val="1876829504"/>
        <c:scaling>
          <c:orientation val="minMax"/>
        </c:scaling>
        <c:delete val="0"/>
        <c:axPos val="b"/>
        <c:title>
          <c:tx>
            <c:rich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000" b="0" i="0" u="none" strike="noStrike" kern="1200" baseline="0">
                    <a:solidFill>
                      <a:srgbClr val="595959"/>
                    </a:solidFill>
                    <a:latin typeface="Calibri"/>
                  </a:defRPr>
                </a:pPr>
                <a:r>
                  <a:rPr lang="hr-HR" sz="1000" b="0" i="0" u="none" strike="noStrike" kern="1200" cap="none" spc="0" baseline="0">
                    <a:solidFill>
                      <a:srgbClr val="595959"/>
                    </a:solidFill>
                    <a:uFillTx/>
                    <a:latin typeface="Calibri"/>
                  </a:rPr>
                  <a:t>Amount of KNO3 (mol) 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General" sourceLinked="0"/>
        <c:majorTickMark val="none"/>
        <c:minorTickMark val="none"/>
        <c:tickLblPos val="nextTo"/>
        <c:spPr>
          <a:noFill/>
          <a:ln w="9528" cap="flat">
            <a:solidFill>
              <a:srgbClr val="D9D9D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sr-Latn-RS"/>
          </a:p>
        </c:txPr>
        <c:crossAx val="1876830336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legend>
      <c:legendPos val="r"/>
      <c:overlay val="0"/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sz="900" b="0" i="0" u="none" strike="noStrike" kern="1200" baseline="0">
              <a:solidFill>
                <a:srgbClr val="595959"/>
              </a:solidFill>
              <a:latin typeface="Calibri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hr-HR" sz="1000" b="0" i="0" u="none" strike="noStrike" kern="1200" baseline="0">
          <a:solidFill>
            <a:srgbClr val="000000"/>
          </a:solidFill>
          <a:latin typeface="Calibri"/>
        </a:defRPr>
      </a:pPr>
      <a:endParaRPr lang="sr-Latn-R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890521205376377E-2"/>
          <c:y val="6.7778736049321567E-2"/>
          <c:w val="0.76803990997636173"/>
          <c:h val="0.74965559151445804"/>
        </c:manualLayout>
      </c:layout>
      <c:barChart>
        <c:barDir val="col"/>
        <c:grouping val="clustered"/>
        <c:varyColors val="0"/>
        <c:ser>
          <c:idx val="0"/>
          <c:order val="0"/>
          <c:tx>
            <c:v>Diameter 2mm</c:v>
          </c:tx>
          <c:spPr>
            <a:solidFill>
              <a:srgbClr val="FFFF00"/>
            </a:solidFill>
            <a:ln>
              <a:noFill/>
            </a:ln>
          </c:spPr>
          <c:invertIfNegative val="0"/>
          <c:errBars>
            <c:errBarType val="both"/>
            <c:errValType val="cust"/>
            <c:noEndCap val="0"/>
            <c:minus>
              <c:numRef>
                <c:f>''!$A$1:$A$1</c:f>
              </c:numRef>
            </c:minus>
            <c:spPr>
              <a:noFill/>
              <a:ln w="9528" cap="flat">
                <a:solidFill>
                  <a:srgbClr val="595959"/>
                </a:solidFill>
                <a:prstDash val="solid"/>
                <a:round/>
              </a:ln>
            </c:spPr>
          </c:errBars>
          <c:cat>
            <c:numLit>
              <c:formatCode>General</c:formatCode>
              <c:ptCount val="6"/>
              <c:pt idx="0">
                <c:v>0</c:v>
              </c:pt>
              <c:pt idx="1">
                <c:v>0.13</c:v>
              </c:pt>
              <c:pt idx="2">
                <c:v>0.27</c:v>
              </c:pt>
              <c:pt idx="3">
                <c:v>0.4</c:v>
              </c:pt>
              <c:pt idx="4">
                <c:v>0.53</c:v>
              </c:pt>
              <c:pt idx="5">
                <c:v>0.67</c:v>
              </c:pt>
            </c:numLit>
          </c:cat>
          <c:val>
            <c:numLit>
              <c:formatCode>General</c:formatCode>
              <c:ptCount val="6"/>
              <c:pt idx="0">
                <c:v>0</c:v>
              </c:pt>
              <c:pt idx="1">
                <c:v>0.15340000000000001</c:v>
              </c:pt>
              <c:pt idx="2">
                <c:v>0.82369999999999999</c:v>
              </c:pt>
              <c:pt idx="3">
                <c:v>0</c:v>
              </c:pt>
              <c:pt idx="4">
                <c:v>0</c:v>
              </c:pt>
              <c:pt idx="5">
                <c:v>0</c:v>
              </c:pt>
            </c:numLit>
          </c:val>
          <c:extLst>
            <c:ext xmlns:c16="http://schemas.microsoft.com/office/drawing/2014/chart" uri="{C3380CC4-5D6E-409C-BE32-E72D297353CC}">
              <c16:uniqueId val="{00000000-BEDB-4196-9029-F31051C08F94}"/>
            </c:ext>
          </c:extLst>
        </c:ser>
        <c:ser>
          <c:idx val="1"/>
          <c:order val="1"/>
          <c:tx>
            <c:v>Diameter 3mm</c:v>
          </c:tx>
          <c:spPr>
            <a:solidFill>
              <a:srgbClr val="ED7D31"/>
            </a:solidFill>
            <a:ln>
              <a:noFill/>
            </a:ln>
          </c:spPr>
          <c:invertIfNegative val="0"/>
          <c:errBars>
            <c:errBarType val="both"/>
            <c:errValType val="cust"/>
            <c:noEndCap val="0"/>
            <c:minus>
              <c:numRef>
                <c:f>''!$A$1:$A$1</c:f>
              </c:numRef>
            </c:minus>
            <c:spPr>
              <a:noFill/>
              <a:ln w="9528" cap="flat">
                <a:solidFill>
                  <a:srgbClr val="595959"/>
                </a:solidFill>
                <a:prstDash val="solid"/>
                <a:round/>
              </a:ln>
            </c:spPr>
          </c:errBars>
          <c:cat>
            <c:numLit>
              <c:formatCode>General</c:formatCode>
              <c:ptCount val="6"/>
              <c:pt idx="0">
                <c:v>0</c:v>
              </c:pt>
              <c:pt idx="1">
                <c:v>0.13</c:v>
              </c:pt>
              <c:pt idx="2">
                <c:v>0.27</c:v>
              </c:pt>
              <c:pt idx="3">
                <c:v>0.4</c:v>
              </c:pt>
              <c:pt idx="4">
                <c:v>0.53</c:v>
              </c:pt>
              <c:pt idx="5">
                <c:v>0.67</c:v>
              </c:pt>
            </c:numLit>
          </c:cat>
          <c:val>
            <c:numLit>
              <c:formatCode>General</c:formatCode>
              <c:ptCount val="6"/>
              <c:pt idx="0">
                <c:v>0</c:v>
              </c:pt>
              <c:pt idx="1">
                <c:v>0.18229999999999999</c:v>
              </c:pt>
              <c:pt idx="2">
                <c:v>0.91930000000000001</c:v>
              </c:pt>
              <c:pt idx="3">
                <c:v>3.8600000000000002E-2</c:v>
              </c:pt>
              <c:pt idx="4">
                <c:v>0</c:v>
              </c:pt>
              <c:pt idx="5">
                <c:v>0</c:v>
              </c:pt>
            </c:numLit>
          </c:val>
          <c:extLst>
            <c:ext xmlns:c16="http://schemas.microsoft.com/office/drawing/2014/chart" uri="{C3380CC4-5D6E-409C-BE32-E72D297353CC}">
              <c16:uniqueId val="{00000001-BEDB-4196-9029-F31051C08F94}"/>
            </c:ext>
          </c:extLst>
        </c:ser>
        <c:ser>
          <c:idx val="2"/>
          <c:order val="2"/>
          <c:tx>
            <c:v>Diameter 5mm</c:v>
          </c:tx>
          <c:spPr>
            <a:solidFill>
              <a:srgbClr val="FF0000"/>
            </a:solidFill>
            <a:ln>
              <a:noFill/>
            </a:ln>
          </c:spPr>
          <c:invertIfNegative val="0"/>
          <c:errBars>
            <c:errBarType val="both"/>
            <c:errValType val="cust"/>
            <c:noEndCap val="0"/>
            <c:minus>
              <c:numRef>
                <c:f>''!$A$1:$A$1</c:f>
              </c:numRef>
            </c:minus>
            <c:spPr>
              <a:noFill/>
              <a:ln w="9528" cap="flat">
                <a:solidFill>
                  <a:srgbClr val="595959"/>
                </a:solidFill>
                <a:prstDash val="solid"/>
                <a:round/>
              </a:ln>
            </c:spPr>
          </c:errBars>
          <c:cat>
            <c:numLit>
              <c:formatCode>General</c:formatCode>
              <c:ptCount val="6"/>
              <c:pt idx="0">
                <c:v>0</c:v>
              </c:pt>
              <c:pt idx="1">
                <c:v>0.13</c:v>
              </c:pt>
              <c:pt idx="2">
                <c:v>0.27</c:v>
              </c:pt>
              <c:pt idx="3">
                <c:v>0.4</c:v>
              </c:pt>
              <c:pt idx="4">
                <c:v>0.53</c:v>
              </c:pt>
              <c:pt idx="5">
                <c:v>0.67</c:v>
              </c:pt>
            </c:numLit>
          </c:cat>
          <c:val>
            <c:numLit>
              <c:formatCode>General</c:formatCode>
              <c:ptCount val="6"/>
              <c:pt idx="0">
                <c:v>0</c:v>
              </c:pt>
              <c:pt idx="1">
                <c:v>0.21410000000000001</c:v>
              </c:pt>
              <c:pt idx="2">
                <c:v>1.0387999999999999</c:v>
              </c:pt>
              <c:pt idx="3">
                <c:v>4.24E-2</c:v>
              </c:pt>
              <c:pt idx="4">
                <c:v>0</c:v>
              </c:pt>
              <c:pt idx="5">
                <c:v>0</c:v>
              </c:pt>
            </c:numLit>
          </c:val>
          <c:extLst>
            <c:ext xmlns:c16="http://schemas.microsoft.com/office/drawing/2014/chart" uri="{C3380CC4-5D6E-409C-BE32-E72D297353CC}">
              <c16:uniqueId val="{00000002-BEDB-4196-9029-F31051C08F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76831584"/>
        <c:axId val="1876830752"/>
      </c:barChart>
      <c:valAx>
        <c:axId val="1876830752"/>
        <c:scaling>
          <c:orientation val="minMax"/>
        </c:scaling>
        <c:delete val="0"/>
        <c:axPos val="l"/>
        <c:majorGridlines>
          <c:spPr>
            <a:ln w="9528" cap="flat">
              <a:solidFill>
                <a:srgbClr val="D9D9D9"/>
              </a:solidFill>
              <a:prstDash val="solid"/>
              <a:round/>
            </a:ln>
          </c:spPr>
        </c:majorGridlines>
        <c:title>
          <c:tx>
            <c:rich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000" b="0" i="0" u="none" strike="noStrike" kern="1200" baseline="0">
                    <a:solidFill>
                      <a:srgbClr val="595959"/>
                    </a:solidFill>
                    <a:latin typeface="Calibri"/>
                  </a:defRPr>
                </a:pPr>
                <a:r>
                  <a:rPr lang="hr-HR" sz="1000" b="0" i="0" u="none" strike="noStrike" kern="1200" cap="none" spc="0" baseline="0">
                    <a:solidFill>
                      <a:srgbClr val="595959"/>
                    </a:solidFill>
                    <a:uFillTx/>
                    <a:latin typeface="Calibri"/>
                  </a:rPr>
                  <a:t>Burning v (m/s)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sr-Latn-RS"/>
          </a:p>
        </c:txPr>
        <c:crossAx val="1876831584"/>
        <c:crosses val="autoZero"/>
        <c:crossBetween val="between"/>
      </c:valAx>
      <c:catAx>
        <c:axId val="1876831584"/>
        <c:scaling>
          <c:orientation val="minMax"/>
        </c:scaling>
        <c:delete val="0"/>
        <c:axPos val="b"/>
        <c:title>
          <c:tx>
            <c:rich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000" b="0" i="0" u="none" strike="noStrike" kern="1200" baseline="0">
                    <a:solidFill>
                      <a:srgbClr val="595959"/>
                    </a:solidFill>
                    <a:latin typeface="Calibri"/>
                  </a:defRPr>
                </a:pPr>
                <a:r>
                  <a:rPr lang="hr-HR" sz="1000" b="0" i="0" u="none" strike="noStrike" kern="1200" cap="none" spc="0" baseline="0">
                    <a:solidFill>
                      <a:srgbClr val="595959"/>
                    </a:solidFill>
                    <a:uFillTx/>
                    <a:latin typeface="Calibri"/>
                  </a:rPr>
                  <a:t>Amount of C6H12O6 (mol)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General" sourceLinked="0"/>
        <c:majorTickMark val="none"/>
        <c:minorTickMark val="none"/>
        <c:tickLblPos val="nextTo"/>
        <c:spPr>
          <a:noFill/>
          <a:ln w="9528" cap="flat">
            <a:solidFill>
              <a:srgbClr val="D9D9D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sr-Latn-RS"/>
          </a:p>
        </c:txPr>
        <c:crossAx val="1876830752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legend>
      <c:legendPos val="r"/>
      <c:overlay val="0"/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sz="900" b="0" i="0" u="none" strike="noStrike" kern="1200" baseline="0">
              <a:solidFill>
                <a:srgbClr val="595959"/>
              </a:solidFill>
              <a:latin typeface="Calibri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hr-HR" sz="1000" b="0" i="0" u="none" strike="noStrike" kern="1200" baseline="0">
          <a:solidFill>
            <a:srgbClr val="000000"/>
          </a:solidFill>
          <a:latin typeface="Calibri"/>
        </a:defRPr>
      </a:pPr>
      <a:endParaRPr lang="sr-Latn-R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9A4BBB-E262-44B6-A368-605165B9FBE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A61A1B3-C587-4C8A-8309-2EC882FB2470}">
      <dgm:prSet phldrT="[Tekst]"/>
      <dgm:spPr/>
      <dgm:t>
        <a:bodyPr/>
        <a:lstStyle/>
        <a:p>
          <a:r>
            <a:rPr lang="en-GB" b="1" dirty="0">
              <a:latin typeface="Tw Cen MT" panose="020B0602020104020603" pitchFamily="34" charset="0"/>
            </a:rPr>
            <a:t>Theoretical introduction</a:t>
          </a:r>
        </a:p>
      </dgm:t>
    </dgm:pt>
    <dgm:pt modelId="{787C84EB-1421-4E1B-8F43-C6A1DD17BC49}" type="parTrans" cxnId="{71735437-6CAA-482A-9FF1-853D84CBA1E4}">
      <dgm:prSet/>
      <dgm:spPr/>
      <dgm:t>
        <a:bodyPr/>
        <a:lstStyle/>
        <a:p>
          <a:endParaRPr lang="en-GB"/>
        </a:p>
      </dgm:t>
    </dgm:pt>
    <dgm:pt modelId="{432C5F9F-C8A9-4B1F-8621-09F4634ED768}" type="sibTrans" cxnId="{71735437-6CAA-482A-9FF1-853D84CBA1E4}">
      <dgm:prSet/>
      <dgm:spPr/>
      <dgm:t>
        <a:bodyPr/>
        <a:lstStyle/>
        <a:p>
          <a:endParaRPr lang="en-GB"/>
        </a:p>
      </dgm:t>
    </dgm:pt>
    <dgm:pt modelId="{3664766A-8BAC-4D42-ACC4-592CDE1B4567}">
      <dgm:prSet phldrT="[Tekst]" custT="1"/>
      <dgm:spPr/>
      <dgm:t>
        <a:bodyPr/>
        <a:lstStyle/>
        <a:p>
          <a:r>
            <a:rPr lang="en-GB" sz="2000" dirty="0">
              <a:latin typeface="Tw Cen MT" panose="020B0602020104020603" pitchFamily="34" charset="0"/>
            </a:rPr>
            <a:t>Potassium nitrate and sugar</a:t>
          </a:r>
        </a:p>
      </dgm:t>
    </dgm:pt>
    <dgm:pt modelId="{4A14097D-B010-4BE3-AF65-2A1DF8893382}" type="parTrans" cxnId="{02AFB440-5415-4CD8-837E-478319E8F6EF}">
      <dgm:prSet/>
      <dgm:spPr/>
      <dgm:t>
        <a:bodyPr/>
        <a:lstStyle/>
        <a:p>
          <a:endParaRPr lang="en-GB"/>
        </a:p>
      </dgm:t>
    </dgm:pt>
    <dgm:pt modelId="{B53AADD8-73BB-4F03-9940-0C1E6310D99C}" type="sibTrans" cxnId="{02AFB440-5415-4CD8-837E-478319E8F6EF}">
      <dgm:prSet/>
      <dgm:spPr/>
      <dgm:t>
        <a:bodyPr/>
        <a:lstStyle/>
        <a:p>
          <a:endParaRPr lang="en-GB"/>
        </a:p>
      </dgm:t>
    </dgm:pt>
    <dgm:pt modelId="{A482875B-C77E-47F7-9CE6-6AD4521B2440}">
      <dgm:prSet phldrT="[Tekst]"/>
      <dgm:spPr/>
      <dgm:t>
        <a:bodyPr/>
        <a:lstStyle/>
        <a:p>
          <a:r>
            <a:rPr lang="en-GB" b="1" dirty="0">
              <a:latin typeface="Tw Cen MT" panose="020B0602020104020603" pitchFamily="34" charset="0"/>
            </a:rPr>
            <a:t>Experiment</a:t>
          </a:r>
        </a:p>
      </dgm:t>
    </dgm:pt>
    <dgm:pt modelId="{FCD291F0-0A32-450D-AA4E-11F57A59CC61}" type="parTrans" cxnId="{774DFD8A-E63C-47C5-B536-A913AAAB36D1}">
      <dgm:prSet/>
      <dgm:spPr/>
      <dgm:t>
        <a:bodyPr/>
        <a:lstStyle/>
        <a:p>
          <a:endParaRPr lang="en-GB"/>
        </a:p>
      </dgm:t>
    </dgm:pt>
    <dgm:pt modelId="{8BDFF874-3A4D-4759-BB1B-E5F259C14831}" type="sibTrans" cxnId="{774DFD8A-E63C-47C5-B536-A913AAAB36D1}">
      <dgm:prSet/>
      <dgm:spPr/>
      <dgm:t>
        <a:bodyPr/>
        <a:lstStyle/>
        <a:p>
          <a:endParaRPr lang="en-GB"/>
        </a:p>
      </dgm:t>
    </dgm:pt>
    <dgm:pt modelId="{2774DBCE-EE81-46F0-ADBF-7B069BB854C8}">
      <dgm:prSet phldrT="[Tekst]" custT="1"/>
      <dgm:spPr/>
      <dgm:t>
        <a:bodyPr/>
        <a:lstStyle/>
        <a:p>
          <a:r>
            <a:rPr lang="en-GB" sz="2000" dirty="0">
              <a:latin typeface="Tw Cen MT" panose="020B0602020104020603" pitchFamily="34" charset="0"/>
            </a:rPr>
            <a:t>Hypothesis</a:t>
          </a:r>
        </a:p>
      </dgm:t>
    </dgm:pt>
    <dgm:pt modelId="{C108C0F1-705D-4310-A54A-6ED33077E3BD}" type="parTrans" cxnId="{9A9C1B5C-11B2-4CD0-921E-C7A5F0068C9A}">
      <dgm:prSet/>
      <dgm:spPr/>
      <dgm:t>
        <a:bodyPr/>
        <a:lstStyle/>
        <a:p>
          <a:endParaRPr lang="en-GB"/>
        </a:p>
      </dgm:t>
    </dgm:pt>
    <dgm:pt modelId="{4FC4E4AF-1DC0-40E9-91E9-69D09CC1878C}" type="sibTrans" cxnId="{9A9C1B5C-11B2-4CD0-921E-C7A5F0068C9A}">
      <dgm:prSet/>
      <dgm:spPr/>
      <dgm:t>
        <a:bodyPr/>
        <a:lstStyle/>
        <a:p>
          <a:endParaRPr lang="en-GB"/>
        </a:p>
      </dgm:t>
    </dgm:pt>
    <dgm:pt modelId="{43EC29C6-DDC5-4805-8A32-DC3572FABFE0}">
      <dgm:prSet phldrT="[Tekst]"/>
      <dgm:spPr/>
      <dgm:t>
        <a:bodyPr/>
        <a:lstStyle/>
        <a:p>
          <a:r>
            <a:rPr lang="en-GB" b="1" dirty="0">
              <a:latin typeface="Tw Cen MT" panose="020B0602020104020603" pitchFamily="34" charset="0"/>
            </a:rPr>
            <a:t>Results</a:t>
          </a:r>
        </a:p>
      </dgm:t>
    </dgm:pt>
    <dgm:pt modelId="{F38EB8A7-FA33-4285-B13E-7C17324F9740}" type="parTrans" cxnId="{F893C2DB-82B4-4F61-8DC3-DD4D82E02095}">
      <dgm:prSet/>
      <dgm:spPr/>
      <dgm:t>
        <a:bodyPr/>
        <a:lstStyle/>
        <a:p>
          <a:endParaRPr lang="en-GB"/>
        </a:p>
      </dgm:t>
    </dgm:pt>
    <dgm:pt modelId="{F2DD66F8-28F6-46B5-98A7-74620C70B7C8}" type="sibTrans" cxnId="{F893C2DB-82B4-4F61-8DC3-DD4D82E02095}">
      <dgm:prSet/>
      <dgm:spPr/>
      <dgm:t>
        <a:bodyPr/>
        <a:lstStyle/>
        <a:p>
          <a:endParaRPr lang="en-GB"/>
        </a:p>
      </dgm:t>
    </dgm:pt>
    <dgm:pt modelId="{73F1E3D4-3F76-488C-ADD3-BE73C86CA415}">
      <dgm:prSet phldrT="[Tekst]" custT="1"/>
      <dgm:spPr/>
      <dgm:t>
        <a:bodyPr/>
        <a:lstStyle/>
        <a:p>
          <a:r>
            <a:rPr lang="en-GB" sz="2000" dirty="0">
              <a:latin typeface="Tw Cen MT" panose="020B0602020104020603" pitchFamily="34" charset="0"/>
            </a:rPr>
            <a:t>Dependence of sugar mass</a:t>
          </a:r>
        </a:p>
      </dgm:t>
    </dgm:pt>
    <dgm:pt modelId="{ACC7B4E9-962E-4BFE-87C4-281D28CCED04}" type="parTrans" cxnId="{CDCE65F2-2AFD-4A41-8989-6BE0C2AEB326}">
      <dgm:prSet/>
      <dgm:spPr/>
      <dgm:t>
        <a:bodyPr/>
        <a:lstStyle/>
        <a:p>
          <a:endParaRPr lang="en-GB"/>
        </a:p>
      </dgm:t>
    </dgm:pt>
    <dgm:pt modelId="{B6A17A90-327B-4AAA-A903-D307E42633EB}" type="sibTrans" cxnId="{CDCE65F2-2AFD-4A41-8989-6BE0C2AEB326}">
      <dgm:prSet/>
      <dgm:spPr/>
      <dgm:t>
        <a:bodyPr/>
        <a:lstStyle/>
        <a:p>
          <a:endParaRPr lang="en-GB"/>
        </a:p>
      </dgm:t>
    </dgm:pt>
    <dgm:pt modelId="{E3090C16-A5EA-4766-82D1-F1340776CC65}">
      <dgm:prSet phldrT="[Tekst]" custT="1"/>
      <dgm:spPr/>
      <dgm:t>
        <a:bodyPr/>
        <a:lstStyle/>
        <a:p>
          <a:r>
            <a:rPr lang="en-GB" sz="2000" dirty="0">
              <a:latin typeface="Tw Cen MT" panose="020B0602020104020603" pitchFamily="34" charset="0"/>
            </a:rPr>
            <a:t>Dependence of KNO</a:t>
          </a:r>
          <a:r>
            <a:rPr lang="hr-HR" sz="2000" baseline="-25000" dirty="0">
              <a:solidFill>
                <a:srgbClr val="000000"/>
              </a:solidFill>
              <a:latin typeface="Tw Cen MT" panose="020B0602020104020603" pitchFamily="34" charset="0"/>
            </a:rPr>
            <a:t>3</a:t>
          </a:r>
          <a:r>
            <a:rPr lang="en-GB" sz="2000" dirty="0">
              <a:latin typeface="Tw Cen MT" panose="020B0602020104020603" pitchFamily="34" charset="0"/>
            </a:rPr>
            <a:t> mass</a:t>
          </a:r>
        </a:p>
      </dgm:t>
    </dgm:pt>
    <dgm:pt modelId="{880BBA41-74F5-4B30-9CA9-D1E9426415E8}" type="parTrans" cxnId="{930AC325-2B18-46F1-A137-4FF8D3B9E732}">
      <dgm:prSet/>
      <dgm:spPr/>
      <dgm:t>
        <a:bodyPr/>
        <a:lstStyle/>
        <a:p>
          <a:endParaRPr lang="en-GB"/>
        </a:p>
      </dgm:t>
    </dgm:pt>
    <dgm:pt modelId="{7DA3213B-852E-4260-8C90-ECDEC875D6A2}" type="sibTrans" cxnId="{930AC325-2B18-46F1-A137-4FF8D3B9E732}">
      <dgm:prSet/>
      <dgm:spPr/>
      <dgm:t>
        <a:bodyPr/>
        <a:lstStyle/>
        <a:p>
          <a:endParaRPr lang="en-GB"/>
        </a:p>
      </dgm:t>
    </dgm:pt>
    <dgm:pt modelId="{E5299B59-CFD8-44D9-8DC6-9515AF257F45}">
      <dgm:prSet phldrT="[Tekst]" custT="1"/>
      <dgm:spPr/>
      <dgm:t>
        <a:bodyPr/>
        <a:lstStyle/>
        <a:p>
          <a:r>
            <a:rPr lang="en-GB" sz="2000" dirty="0">
              <a:latin typeface="Tw Cen MT" panose="020B0602020104020603" pitchFamily="34" charset="0"/>
            </a:rPr>
            <a:t>Methods and measurements</a:t>
          </a:r>
        </a:p>
      </dgm:t>
    </dgm:pt>
    <dgm:pt modelId="{776D9CAF-D482-43A1-9EC6-DA28F3810765}" type="sibTrans" cxnId="{B90DC7FE-7972-4E57-900F-B4D03C45FB6D}">
      <dgm:prSet/>
      <dgm:spPr/>
      <dgm:t>
        <a:bodyPr/>
        <a:lstStyle/>
        <a:p>
          <a:endParaRPr lang="en-GB"/>
        </a:p>
      </dgm:t>
    </dgm:pt>
    <dgm:pt modelId="{9EF332B6-8DC5-456D-935C-19CA2297248B}" type="parTrans" cxnId="{B90DC7FE-7972-4E57-900F-B4D03C45FB6D}">
      <dgm:prSet/>
      <dgm:spPr/>
      <dgm:t>
        <a:bodyPr/>
        <a:lstStyle/>
        <a:p>
          <a:endParaRPr lang="en-GB"/>
        </a:p>
      </dgm:t>
    </dgm:pt>
    <dgm:pt modelId="{731E69CC-A697-47BF-877F-4FA63C2296EC}">
      <dgm:prSet phldrT="[Tekst]" custT="1"/>
      <dgm:spPr/>
      <dgm:t>
        <a:bodyPr/>
        <a:lstStyle/>
        <a:p>
          <a:r>
            <a:rPr lang="en-GB" sz="2000" dirty="0">
              <a:latin typeface="Tw Cen MT" panose="020B0602020104020603" pitchFamily="34" charset="0"/>
            </a:rPr>
            <a:t>Dependence of cord thickness</a:t>
          </a:r>
        </a:p>
      </dgm:t>
    </dgm:pt>
    <dgm:pt modelId="{32C3BFBA-9733-44E2-BAF3-F1EB0A58CE66}" type="parTrans" cxnId="{44807EAA-41C1-48C3-A79F-1814144905A7}">
      <dgm:prSet/>
      <dgm:spPr/>
      <dgm:t>
        <a:bodyPr/>
        <a:lstStyle/>
        <a:p>
          <a:endParaRPr lang="en-GB"/>
        </a:p>
      </dgm:t>
    </dgm:pt>
    <dgm:pt modelId="{1AFD6F1A-730D-4EAF-8267-19FA5AA87BDD}" type="sibTrans" cxnId="{44807EAA-41C1-48C3-A79F-1814144905A7}">
      <dgm:prSet/>
      <dgm:spPr/>
      <dgm:t>
        <a:bodyPr/>
        <a:lstStyle/>
        <a:p>
          <a:endParaRPr lang="en-GB"/>
        </a:p>
      </dgm:t>
    </dgm:pt>
    <dgm:pt modelId="{FDCB0FAC-DA4D-4777-8BD2-B0872F9D0665}">
      <dgm:prSet phldrT="[Tekst]" custT="1"/>
      <dgm:spPr/>
      <dgm:t>
        <a:bodyPr/>
        <a:lstStyle/>
        <a:p>
          <a:r>
            <a:rPr lang="en-GB" sz="2000" dirty="0">
              <a:latin typeface="Tw Cen MT" panose="020B0602020104020603" pitchFamily="34" charset="0"/>
            </a:rPr>
            <a:t>Burning</a:t>
          </a:r>
        </a:p>
      </dgm:t>
    </dgm:pt>
    <dgm:pt modelId="{5AA5E6C7-2E55-4F15-A6A5-EC54352E72BA}" type="parTrans" cxnId="{CE0F8F68-DE57-4611-9580-315D971526BC}">
      <dgm:prSet/>
      <dgm:spPr/>
      <dgm:t>
        <a:bodyPr/>
        <a:lstStyle/>
        <a:p>
          <a:endParaRPr lang="en-GB"/>
        </a:p>
      </dgm:t>
    </dgm:pt>
    <dgm:pt modelId="{B383A810-82B6-41C5-B413-2CEB10CF3D48}" type="sibTrans" cxnId="{CE0F8F68-DE57-4611-9580-315D971526BC}">
      <dgm:prSet/>
      <dgm:spPr/>
      <dgm:t>
        <a:bodyPr/>
        <a:lstStyle/>
        <a:p>
          <a:endParaRPr lang="en-GB"/>
        </a:p>
      </dgm:t>
    </dgm:pt>
    <dgm:pt modelId="{6A542EAA-F7B0-4413-BD13-1C61B247285B}" type="pres">
      <dgm:prSet presAssocID="{789A4BBB-E262-44B6-A368-605165B9FBE7}" presName="linearFlow" presStyleCnt="0">
        <dgm:presLayoutVars>
          <dgm:dir/>
          <dgm:animLvl val="lvl"/>
          <dgm:resizeHandles val="exact"/>
        </dgm:presLayoutVars>
      </dgm:prSet>
      <dgm:spPr/>
    </dgm:pt>
    <dgm:pt modelId="{183C4137-6A4C-4651-951B-DFD17FE4852A}" type="pres">
      <dgm:prSet presAssocID="{6A61A1B3-C587-4C8A-8309-2EC882FB2470}" presName="composite" presStyleCnt="0"/>
      <dgm:spPr/>
    </dgm:pt>
    <dgm:pt modelId="{085DEF4B-29F9-4D04-8BC9-53B6C88E732E}" type="pres">
      <dgm:prSet presAssocID="{6A61A1B3-C587-4C8A-8309-2EC882FB2470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097E3AD8-CBDC-4D52-A252-415253178697}" type="pres">
      <dgm:prSet presAssocID="{6A61A1B3-C587-4C8A-8309-2EC882FB2470}" presName="descendantText" presStyleLbl="alignAcc1" presStyleIdx="0" presStyleCnt="3" custScaleY="100000" custLinFactNeighborX="481">
        <dgm:presLayoutVars>
          <dgm:bulletEnabled val="1"/>
        </dgm:presLayoutVars>
      </dgm:prSet>
      <dgm:spPr/>
    </dgm:pt>
    <dgm:pt modelId="{EBE34CBA-8616-429D-9E69-5F03CC2CFC65}" type="pres">
      <dgm:prSet presAssocID="{432C5F9F-C8A9-4B1F-8621-09F4634ED768}" presName="sp" presStyleCnt="0"/>
      <dgm:spPr/>
    </dgm:pt>
    <dgm:pt modelId="{5C040D54-1A9F-482B-8DCB-2565ED21D91E}" type="pres">
      <dgm:prSet presAssocID="{A482875B-C77E-47F7-9CE6-6AD4521B2440}" presName="composite" presStyleCnt="0"/>
      <dgm:spPr/>
    </dgm:pt>
    <dgm:pt modelId="{6116A0AF-40FC-4AF8-8B38-8DF2D220A090}" type="pres">
      <dgm:prSet presAssocID="{A482875B-C77E-47F7-9CE6-6AD4521B2440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1B01B477-4A70-4862-A394-CD1794C1D2CB}" type="pres">
      <dgm:prSet presAssocID="{A482875B-C77E-47F7-9CE6-6AD4521B2440}" presName="descendantText" presStyleLbl="alignAcc1" presStyleIdx="1" presStyleCnt="3">
        <dgm:presLayoutVars>
          <dgm:bulletEnabled val="1"/>
        </dgm:presLayoutVars>
      </dgm:prSet>
      <dgm:spPr/>
    </dgm:pt>
    <dgm:pt modelId="{DDD875CE-061E-4063-B45E-B1296A827075}" type="pres">
      <dgm:prSet presAssocID="{8BDFF874-3A4D-4759-BB1B-E5F259C14831}" presName="sp" presStyleCnt="0"/>
      <dgm:spPr/>
    </dgm:pt>
    <dgm:pt modelId="{278B3685-B72F-4409-A70B-3C688F22A31A}" type="pres">
      <dgm:prSet presAssocID="{43EC29C6-DDC5-4805-8A32-DC3572FABFE0}" presName="composite" presStyleCnt="0"/>
      <dgm:spPr/>
    </dgm:pt>
    <dgm:pt modelId="{90EE7997-66A9-4EAB-BDB2-128F016EA44D}" type="pres">
      <dgm:prSet presAssocID="{43EC29C6-DDC5-4805-8A32-DC3572FABFE0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0B608FAF-B4E8-4A01-831C-4B7E3ADC3449}" type="pres">
      <dgm:prSet presAssocID="{43EC29C6-DDC5-4805-8A32-DC3572FABFE0}" presName="descendantText" presStyleLbl="alignAcc1" presStyleIdx="2" presStyleCnt="3" custScaleY="110737">
        <dgm:presLayoutVars>
          <dgm:bulletEnabled val="1"/>
        </dgm:presLayoutVars>
      </dgm:prSet>
      <dgm:spPr/>
    </dgm:pt>
  </dgm:ptLst>
  <dgm:cxnLst>
    <dgm:cxn modelId="{930AC325-2B18-46F1-A137-4FF8D3B9E732}" srcId="{43EC29C6-DDC5-4805-8A32-DC3572FABFE0}" destId="{E3090C16-A5EA-4766-82D1-F1340776CC65}" srcOrd="1" destOrd="0" parTransId="{880BBA41-74F5-4B30-9CA9-D1E9426415E8}" sibTransId="{7DA3213B-852E-4260-8C90-ECDEC875D6A2}"/>
    <dgm:cxn modelId="{9B20CD34-612C-4820-9C4B-5CA55F246003}" type="presOf" srcId="{FDCB0FAC-DA4D-4777-8BD2-B0872F9D0665}" destId="{097E3AD8-CBDC-4D52-A252-415253178697}" srcOrd="0" destOrd="0" presId="urn:microsoft.com/office/officeart/2005/8/layout/chevron2"/>
    <dgm:cxn modelId="{71735437-6CAA-482A-9FF1-853D84CBA1E4}" srcId="{789A4BBB-E262-44B6-A368-605165B9FBE7}" destId="{6A61A1B3-C587-4C8A-8309-2EC882FB2470}" srcOrd="0" destOrd="0" parTransId="{787C84EB-1421-4E1B-8F43-C6A1DD17BC49}" sibTransId="{432C5F9F-C8A9-4B1F-8621-09F4634ED768}"/>
    <dgm:cxn modelId="{A0EF4840-CBF7-4D9C-BFA0-F3532C448794}" type="presOf" srcId="{731E69CC-A697-47BF-877F-4FA63C2296EC}" destId="{0B608FAF-B4E8-4A01-831C-4B7E3ADC3449}" srcOrd="0" destOrd="2" presId="urn:microsoft.com/office/officeart/2005/8/layout/chevron2"/>
    <dgm:cxn modelId="{02AFB440-5415-4CD8-837E-478319E8F6EF}" srcId="{6A61A1B3-C587-4C8A-8309-2EC882FB2470}" destId="{3664766A-8BAC-4D42-ACC4-592CDE1B4567}" srcOrd="1" destOrd="0" parTransId="{4A14097D-B010-4BE3-AF65-2A1DF8893382}" sibTransId="{B53AADD8-73BB-4F03-9940-0C1E6310D99C}"/>
    <dgm:cxn modelId="{9A9C1B5C-11B2-4CD0-921E-C7A5F0068C9A}" srcId="{A482875B-C77E-47F7-9CE6-6AD4521B2440}" destId="{2774DBCE-EE81-46F0-ADBF-7B069BB854C8}" srcOrd="0" destOrd="0" parTransId="{C108C0F1-705D-4310-A54A-6ED33077E3BD}" sibTransId="{4FC4E4AF-1DC0-40E9-91E9-69D09CC1878C}"/>
    <dgm:cxn modelId="{3E073743-8FF8-4866-BC79-BFA682E166A0}" type="presOf" srcId="{789A4BBB-E262-44B6-A368-605165B9FBE7}" destId="{6A542EAA-F7B0-4413-BD13-1C61B247285B}" srcOrd="0" destOrd="0" presId="urn:microsoft.com/office/officeart/2005/8/layout/chevron2"/>
    <dgm:cxn modelId="{CE0F8F68-DE57-4611-9580-315D971526BC}" srcId="{6A61A1B3-C587-4C8A-8309-2EC882FB2470}" destId="{FDCB0FAC-DA4D-4777-8BD2-B0872F9D0665}" srcOrd="0" destOrd="0" parTransId="{5AA5E6C7-2E55-4F15-A6A5-EC54352E72BA}" sibTransId="{B383A810-82B6-41C5-B413-2CEB10CF3D48}"/>
    <dgm:cxn modelId="{5F37804D-6965-473C-8405-DDD1CE31C0DA}" type="presOf" srcId="{3664766A-8BAC-4D42-ACC4-592CDE1B4567}" destId="{097E3AD8-CBDC-4D52-A252-415253178697}" srcOrd="0" destOrd="1" presId="urn:microsoft.com/office/officeart/2005/8/layout/chevron2"/>
    <dgm:cxn modelId="{CE8EF94F-3196-4F52-B797-3EA610DC254F}" type="presOf" srcId="{6A61A1B3-C587-4C8A-8309-2EC882FB2470}" destId="{085DEF4B-29F9-4D04-8BC9-53B6C88E732E}" srcOrd="0" destOrd="0" presId="urn:microsoft.com/office/officeart/2005/8/layout/chevron2"/>
    <dgm:cxn modelId="{774DFD8A-E63C-47C5-B536-A913AAAB36D1}" srcId="{789A4BBB-E262-44B6-A368-605165B9FBE7}" destId="{A482875B-C77E-47F7-9CE6-6AD4521B2440}" srcOrd="1" destOrd="0" parTransId="{FCD291F0-0A32-450D-AA4E-11F57A59CC61}" sibTransId="{8BDFF874-3A4D-4759-BB1B-E5F259C14831}"/>
    <dgm:cxn modelId="{2040A38B-32D0-4C91-AF5D-702403926AD3}" type="presOf" srcId="{2774DBCE-EE81-46F0-ADBF-7B069BB854C8}" destId="{1B01B477-4A70-4862-A394-CD1794C1D2CB}" srcOrd="0" destOrd="0" presId="urn:microsoft.com/office/officeart/2005/8/layout/chevron2"/>
    <dgm:cxn modelId="{44807EAA-41C1-48C3-A79F-1814144905A7}" srcId="{43EC29C6-DDC5-4805-8A32-DC3572FABFE0}" destId="{731E69CC-A697-47BF-877F-4FA63C2296EC}" srcOrd="2" destOrd="0" parTransId="{32C3BFBA-9733-44E2-BAF3-F1EB0A58CE66}" sibTransId="{1AFD6F1A-730D-4EAF-8267-19FA5AA87BDD}"/>
    <dgm:cxn modelId="{FC07E4CD-F78B-493D-B9A5-501366EA78D2}" type="presOf" srcId="{43EC29C6-DDC5-4805-8A32-DC3572FABFE0}" destId="{90EE7997-66A9-4EAB-BDB2-128F016EA44D}" srcOrd="0" destOrd="0" presId="urn:microsoft.com/office/officeart/2005/8/layout/chevron2"/>
    <dgm:cxn modelId="{6F9119D0-227C-4F97-BA28-4D24FA5B2160}" type="presOf" srcId="{E5299B59-CFD8-44D9-8DC6-9515AF257F45}" destId="{1B01B477-4A70-4862-A394-CD1794C1D2CB}" srcOrd="0" destOrd="1" presId="urn:microsoft.com/office/officeart/2005/8/layout/chevron2"/>
    <dgm:cxn modelId="{FC5F04D9-6577-4C79-9C03-3C2158264030}" type="presOf" srcId="{73F1E3D4-3F76-488C-ADD3-BE73C86CA415}" destId="{0B608FAF-B4E8-4A01-831C-4B7E3ADC3449}" srcOrd="0" destOrd="0" presId="urn:microsoft.com/office/officeart/2005/8/layout/chevron2"/>
    <dgm:cxn modelId="{F893C2DB-82B4-4F61-8DC3-DD4D82E02095}" srcId="{789A4BBB-E262-44B6-A368-605165B9FBE7}" destId="{43EC29C6-DDC5-4805-8A32-DC3572FABFE0}" srcOrd="2" destOrd="0" parTransId="{F38EB8A7-FA33-4285-B13E-7C17324F9740}" sibTransId="{F2DD66F8-28F6-46B5-98A7-74620C70B7C8}"/>
    <dgm:cxn modelId="{C34511EA-3320-4530-B331-B3FF5AF99A79}" type="presOf" srcId="{E3090C16-A5EA-4766-82D1-F1340776CC65}" destId="{0B608FAF-B4E8-4A01-831C-4B7E3ADC3449}" srcOrd="0" destOrd="1" presId="urn:microsoft.com/office/officeart/2005/8/layout/chevron2"/>
    <dgm:cxn modelId="{CDCE65F2-2AFD-4A41-8989-6BE0C2AEB326}" srcId="{43EC29C6-DDC5-4805-8A32-DC3572FABFE0}" destId="{73F1E3D4-3F76-488C-ADD3-BE73C86CA415}" srcOrd="0" destOrd="0" parTransId="{ACC7B4E9-962E-4BFE-87C4-281D28CCED04}" sibTransId="{B6A17A90-327B-4AAA-A903-D307E42633EB}"/>
    <dgm:cxn modelId="{2D4D77F6-E19D-41B5-BB94-E3529172D1FA}" type="presOf" srcId="{A482875B-C77E-47F7-9CE6-6AD4521B2440}" destId="{6116A0AF-40FC-4AF8-8B38-8DF2D220A090}" srcOrd="0" destOrd="0" presId="urn:microsoft.com/office/officeart/2005/8/layout/chevron2"/>
    <dgm:cxn modelId="{B90DC7FE-7972-4E57-900F-B4D03C45FB6D}" srcId="{A482875B-C77E-47F7-9CE6-6AD4521B2440}" destId="{E5299B59-CFD8-44D9-8DC6-9515AF257F45}" srcOrd="1" destOrd="0" parTransId="{9EF332B6-8DC5-456D-935C-19CA2297248B}" sibTransId="{776D9CAF-D482-43A1-9EC6-DA28F3810765}"/>
    <dgm:cxn modelId="{4D15F5EB-0736-4A14-BBF5-37AD37FD099C}" type="presParOf" srcId="{6A542EAA-F7B0-4413-BD13-1C61B247285B}" destId="{183C4137-6A4C-4651-951B-DFD17FE4852A}" srcOrd="0" destOrd="0" presId="urn:microsoft.com/office/officeart/2005/8/layout/chevron2"/>
    <dgm:cxn modelId="{E39B59A9-8ADC-4E72-AD89-6D9CC776A91A}" type="presParOf" srcId="{183C4137-6A4C-4651-951B-DFD17FE4852A}" destId="{085DEF4B-29F9-4D04-8BC9-53B6C88E732E}" srcOrd="0" destOrd="0" presId="urn:microsoft.com/office/officeart/2005/8/layout/chevron2"/>
    <dgm:cxn modelId="{ACBCBE96-88A8-4F60-AC9B-FBFDACB0BE6D}" type="presParOf" srcId="{183C4137-6A4C-4651-951B-DFD17FE4852A}" destId="{097E3AD8-CBDC-4D52-A252-415253178697}" srcOrd="1" destOrd="0" presId="urn:microsoft.com/office/officeart/2005/8/layout/chevron2"/>
    <dgm:cxn modelId="{35477820-A109-4CAE-884D-2A78EA385F5B}" type="presParOf" srcId="{6A542EAA-F7B0-4413-BD13-1C61B247285B}" destId="{EBE34CBA-8616-429D-9E69-5F03CC2CFC65}" srcOrd="1" destOrd="0" presId="urn:microsoft.com/office/officeart/2005/8/layout/chevron2"/>
    <dgm:cxn modelId="{7D6BB579-3E61-4C5A-9F67-CCBA58C882F1}" type="presParOf" srcId="{6A542EAA-F7B0-4413-BD13-1C61B247285B}" destId="{5C040D54-1A9F-482B-8DCB-2565ED21D91E}" srcOrd="2" destOrd="0" presId="urn:microsoft.com/office/officeart/2005/8/layout/chevron2"/>
    <dgm:cxn modelId="{C09E2250-B5EA-4FC0-B623-0C0204E1D1BC}" type="presParOf" srcId="{5C040D54-1A9F-482B-8DCB-2565ED21D91E}" destId="{6116A0AF-40FC-4AF8-8B38-8DF2D220A090}" srcOrd="0" destOrd="0" presId="urn:microsoft.com/office/officeart/2005/8/layout/chevron2"/>
    <dgm:cxn modelId="{3DA0982F-E3A9-45B3-AEAC-08D68A3FD719}" type="presParOf" srcId="{5C040D54-1A9F-482B-8DCB-2565ED21D91E}" destId="{1B01B477-4A70-4862-A394-CD1794C1D2CB}" srcOrd="1" destOrd="0" presId="urn:microsoft.com/office/officeart/2005/8/layout/chevron2"/>
    <dgm:cxn modelId="{3EAB35E2-00DA-4D21-A70B-3900E623C781}" type="presParOf" srcId="{6A542EAA-F7B0-4413-BD13-1C61B247285B}" destId="{DDD875CE-061E-4063-B45E-B1296A827075}" srcOrd="3" destOrd="0" presId="urn:microsoft.com/office/officeart/2005/8/layout/chevron2"/>
    <dgm:cxn modelId="{5B2D1E8D-C55A-4BEF-BDEB-0E8113B44A26}" type="presParOf" srcId="{6A542EAA-F7B0-4413-BD13-1C61B247285B}" destId="{278B3685-B72F-4409-A70B-3C688F22A31A}" srcOrd="4" destOrd="0" presId="urn:microsoft.com/office/officeart/2005/8/layout/chevron2"/>
    <dgm:cxn modelId="{87D518BD-0689-4691-94FB-FCBE2A5634B2}" type="presParOf" srcId="{278B3685-B72F-4409-A70B-3C688F22A31A}" destId="{90EE7997-66A9-4EAB-BDB2-128F016EA44D}" srcOrd="0" destOrd="0" presId="urn:microsoft.com/office/officeart/2005/8/layout/chevron2"/>
    <dgm:cxn modelId="{00744E19-86DD-40D6-BDFC-E60119DE0303}" type="presParOf" srcId="{278B3685-B72F-4409-A70B-3C688F22A31A}" destId="{0B608FAF-B4E8-4A01-831C-4B7E3ADC344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5DEF4B-29F9-4D04-8BC9-53B6C88E732E}">
      <dsp:nvSpPr>
        <dsp:cNvPr id="0" name=""/>
        <dsp:cNvSpPr/>
      </dsp:nvSpPr>
      <dsp:spPr>
        <a:xfrm rot="5400000">
          <a:off x="-196670" y="199226"/>
          <a:ext cx="1311135" cy="917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Tw Cen MT" panose="020B0602020104020603" pitchFamily="34" charset="0"/>
            </a:rPr>
            <a:t>Theoretical introduction</a:t>
          </a:r>
        </a:p>
      </dsp:txBody>
      <dsp:txXfrm rot="-5400000">
        <a:off x="1" y="461452"/>
        <a:ext cx="917794" cy="393341"/>
      </dsp:txXfrm>
    </dsp:sp>
    <dsp:sp modelId="{097E3AD8-CBDC-4D52-A252-415253178697}">
      <dsp:nvSpPr>
        <dsp:cNvPr id="0" name=""/>
        <dsp:cNvSpPr/>
      </dsp:nvSpPr>
      <dsp:spPr>
        <a:xfrm rot="5400000">
          <a:off x="3576026" y="-2655675"/>
          <a:ext cx="852238" cy="61687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Tw Cen MT" panose="020B0602020104020603" pitchFamily="34" charset="0"/>
            </a:rPr>
            <a:t>Burning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Tw Cen MT" panose="020B0602020104020603" pitchFamily="34" charset="0"/>
            </a:rPr>
            <a:t>Potassium nitrate and sugar</a:t>
          </a:r>
        </a:p>
      </dsp:txBody>
      <dsp:txXfrm rot="-5400000">
        <a:off x="917795" y="44159"/>
        <a:ext cx="6127098" cy="769032"/>
      </dsp:txXfrm>
    </dsp:sp>
    <dsp:sp modelId="{6116A0AF-40FC-4AF8-8B38-8DF2D220A090}">
      <dsp:nvSpPr>
        <dsp:cNvPr id="0" name=""/>
        <dsp:cNvSpPr/>
      </dsp:nvSpPr>
      <dsp:spPr>
        <a:xfrm rot="5400000">
          <a:off x="-196670" y="1314904"/>
          <a:ext cx="1311135" cy="917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Tw Cen MT" panose="020B0602020104020603" pitchFamily="34" charset="0"/>
            </a:rPr>
            <a:t>Experiment</a:t>
          </a:r>
        </a:p>
      </dsp:txBody>
      <dsp:txXfrm rot="-5400000">
        <a:off x="1" y="1577130"/>
        <a:ext cx="917794" cy="393341"/>
      </dsp:txXfrm>
    </dsp:sp>
    <dsp:sp modelId="{1B01B477-4A70-4862-A394-CD1794C1D2CB}">
      <dsp:nvSpPr>
        <dsp:cNvPr id="0" name=""/>
        <dsp:cNvSpPr/>
      </dsp:nvSpPr>
      <dsp:spPr>
        <a:xfrm rot="5400000">
          <a:off x="3576026" y="-1539997"/>
          <a:ext cx="852238" cy="61687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Tw Cen MT" panose="020B0602020104020603" pitchFamily="34" charset="0"/>
            </a:rPr>
            <a:t>Hypothesis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Tw Cen MT" panose="020B0602020104020603" pitchFamily="34" charset="0"/>
            </a:rPr>
            <a:t>Methods and measurements</a:t>
          </a:r>
        </a:p>
      </dsp:txBody>
      <dsp:txXfrm rot="-5400000">
        <a:off x="917795" y="1159837"/>
        <a:ext cx="6127098" cy="769032"/>
      </dsp:txXfrm>
    </dsp:sp>
    <dsp:sp modelId="{90EE7997-66A9-4EAB-BDB2-128F016EA44D}">
      <dsp:nvSpPr>
        <dsp:cNvPr id="0" name=""/>
        <dsp:cNvSpPr/>
      </dsp:nvSpPr>
      <dsp:spPr>
        <a:xfrm rot="5400000">
          <a:off x="-196670" y="2476334"/>
          <a:ext cx="1311135" cy="917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Tw Cen MT" panose="020B0602020104020603" pitchFamily="34" charset="0"/>
            </a:rPr>
            <a:t>Results</a:t>
          </a:r>
        </a:p>
      </dsp:txBody>
      <dsp:txXfrm rot="-5400000">
        <a:off x="1" y="2738560"/>
        <a:ext cx="917794" cy="393341"/>
      </dsp:txXfrm>
    </dsp:sp>
    <dsp:sp modelId="{0B608FAF-B4E8-4A01-831C-4B7E3ADC3449}">
      <dsp:nvSpPr>
        <dsp:cNvPr id="0" name=""/>
        <dsp:cNvSpPr/>
      </dsp:nvSpPr>
      <dsp:spPr>
        <a:xfrm rot="5400000">
          <a:off x="3530273" y="-378567"/>
          <a:ext cx="943742" cy="61687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Tw Cen MT" panose="020B0602020104020603" pitchFamily="34" charset="0"/>
            </a:rPr>
            <a:t>Dependence of sugar mass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Tw Cen MT" panose="020B0602020104020603" pitchFamily="34" charset="0"/>
            </a:rPr>
            <a:t>Dependence of KNO</a:t>
          </a:r>
          <a:r>
            <a:rPr lang="hr-HR" sz="2000" kern="1200" baseline="-25000" dirty="0">
              <a:solidFill>
                <a:srgbClr val="000000"/>
              </a:solidFill>
              <a:latin typeface="Tw Cen MT" panose="020B0602020104020603" pitchFamily="34" charset="0"/>
            </a:rPr>
            <a:t>3</a:t>
          </a:r>
          <a:r>
            <a:rPr lang="en-GB" sz="2000" kern="1200" dirty="0">
              <a:latin typeface="Tw Cen MT" panose="020B0602020104020603" pitchFamily="34" charset="0"/>
            </a:rPr>
            <a:t> mass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Tw Cen MT" panose="020B0602020104020603" pitchFamily="34" charset="0"/>
            </a:rPr>
            <a:t>Dependence of cord thickness</a:t>
          </a:r>
        </a:p>
      </dsp:txBody>
      <dsp:txXfrm rot="-5400000">
        <a:off x="917794" y="2279982"/>
        <a:ext cx="6122631" cy="851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249492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7295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6916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3943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16066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5593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aslovni slajd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342901" y="3720103"/>
            <a:ext cx="582930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300"/>
              <a:buFont typeface="Twentieth Century"/>
              <a:buNone/>
              <a:defRPr sz="33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6457951" y="3720103"/>
            <a:ext cx="240030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0C0C0C"/>
                </a:solidFill>
              </a:defRPr>
            </a:lvl1pPr>
            <a:lvl2pPr lvl="1" algn="ctr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768098" y="4853028"/>
            <a:ext cx="1615607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ftr" idx="11"/>
          </p:nvPr>
        </p:nvSpPr>
        <p:spPr>
          <a:xfrm>
            <a:off x="3632201" y="4853028"/>
            <a:ext cx="4426095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8128000" y="4853028"/>
            <a:ext cx="730251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8" name="Google Shape;18;p2"/>
          <p:cNvSpPr/>
          <p:nvPr/>
        </p:nvSpPr>
        <p:spPr>
          <a:xfrm>
            <a:off x="0" y="1"/>
            <a:ext cx="9144000" cy="3429001"/>
          </a:xfrm>
          <a:prstGeom prst="rect">
            <a:avLst/>
          </a:prstGeom>
          <a:blipFill rotWithShape="1">
            <a:blip r:embed="rId2">
              <a:alphaModFix/>
            </a:blip>
            <a:tile tx="-165100" ty="-76200" sx="35000" sy="35000" flip="none" algn="tl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cxnSp>
        <p:nvCxnSpPr>
          <p:cNvPr id="19" name="Google Shape;19;p2"/>
          <p:cNvCxnSpPr/>
          <p:nvPr/>
        </p:nvCxnSpPr>
        <p:spPr>
          <a:xfrm rot="10800000">
            <a:off x="6290132" y="3948080"/>
            <a:ext cx="0" cy="6858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komiti naslov i tekst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 rot="5400000">
            <a:off x="5500690" y="1614488"/>
            <a:ext cx="4057650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91425" rIns="45700" bIns="91425" anchor="ctr" anchorCtr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 rot="5400000">
            <a:off x="1557339" y="-242887"/>
            <a:ext cx="4057650" cy="568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768098" y="4853028"/>
            <a:ext cx="1615607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3632201" y="4853028"/>
            <a:ext cx="4426095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8128000" y="4853028"/>
            <a:ext cx="730251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0" name="Google Shape;90;p13"/>
          <p:cNvCxnSpPr/>
          <p:nvPr/>
        </p:nvCxnSpPr>
        <p:spPr>
          <a:xfrm rot="10800000">
            <a:off x="7543800" y="130172"/>
            <a:ext cx="0" cy="51435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800"/>
              <a:buFont typeface="Twentieth Centur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l">
              <a:buClr>
                <a:srgbClr val="0C0C0C"/>
              </a:buClr>
              <a:buSzPts val="750"/>
              <a:buFont typeface="Twentieth Century"/>
              <a:buNone/>
              <a:defRPr sz="75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lvl="1" indent="0" algn="l">
              <a:buClr>
                <a:srgbClr val="0C0C0C"/>
              </a:buClr>
              <a:buSzPts val="750"/>
              <a:buFont typeface="Twentieth Century"/>
              <a:buNone/>
              <a:defRPr sz="75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lvl="2" indent="0" algn="l">
              <a:buClr>
                <a:srgbClr val="0C0C0C"/>
              </a:buClr>
              <a:buSzPts val="750"/>
              <a:buFont typeface="Twentieth Century"/>
              <a:buNone/>
              <a:defRPr sz="75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lvl="3" indent="0" algn="l">
              <a:buClr>
                <a:srgbClr val="0C0C0C"/>
              </a:buClr>
              <a:buSzPts val="750"/>
              <a:buFont typeface="Twentieth Century"/>
              <a:buNone/>
              <a:defRPr sz="75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lvl="4" indent="0" algn="l">
              <a:buClr>
                <a:srgbClr val="0C0C0C"/>
              </a:buClr>
              <a:buSzPts val="750"/>
              <a:buFont typeface="Twentieth Century"/>
              <a:buNone/>
              <a:defRPr sz="75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lvl="5" indent="0" algn="l">
              <a:buClr>
                <a:srgbClr val="0C0C0C"/>
              </a:buClr>
              <a:buSzPts val="750"/>
              <a:buFont typeface="Twentieth Century"/>
              <a:buNone/>
              <a:defRPr sz="75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lvl="6" indent="0" algn="l">
              <a:buClr>
                <a:srgbClr val="0C0C0C"/>
              </a:buClr>
              <a:buSzPts val="750"/>
              <a:buFont typeface="Twentieth Century"/>
              <a:buNone/>
              <a:defRPr sz="75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lvl="7" indent="0" algn="l">
              <a:buClr>
                <a:srgbClr val="0C0C0C"/>
              </a:buClr>
              <a:buSzPts val="750"/>
              <a:buFont typeface="Twentieth Century"/>
              <a:buNone/>
              <a:defRPr sz="75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lvl="8" indent="0" algn="l">
              <a:buClr>
                <a:srgbClr val="0C0C0C"/>
              </a:buClr>
              <a:buSzPts val="750"/>
              <a:buFont typeface="Twentieth Century"/>
              <a:buNone/>
              <a:defRPr sz="75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Zaglavlje sekcije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42901" y="3720103"/>
            <a:ext cx="582930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300"/>
              <a:buFont typeface="Twentieth Century"/>
              <a:buNone/>
              <a:defRPr sz="33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6457951" y="3720103"/>
            <a:ext cx="240030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0C0C0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768098" y="4853028"/>
            <a:ext cx="1615607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632201" y="4853028"/>
            <a:ext cx="4426095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128000" y="4853028"/>
            <a:ext cx="730251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6" name="Google Shape;36;p5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blipFill rotWithShape="1">
            <a:blip r:embed="rId2">
              <a:alphaModFix/>
            </a:blip>
            <a:tile tx="-165100" ty="-76200" sx="35000" sy="35000" flip="none" algn="tl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cxnSp>
        <p:nvCxnSpPr>
          <p:cNvPr id="37" name="Google Shape;37;p5"/>
          <p:cNvCxnSpPr/>
          <p:nvPr/>
        </p:nvCxnSpPr>
        <p:spPr>
          <a:xfrm rot="10800000">
            <a:off x="6290132" y="3948080"/>
            <a:ext cx="0" cy="6858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sadržaja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768097" y="438912"/>
            <a:ext cx="7290055" cy="1124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768096" y="1714500"/>
            <a:ext cx="3566160" cy="301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4491991" y="1714500"/>
            <a:ext cx="3566160" cy="301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768098" y="4853028"/>
            <a:ext cx="1615607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632201" y="4853028"/>
            <a:ext cx="4426095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128000" y="4853028"/>
            <a:ext cx="730251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768097" y="438912"/>
            <a:ext cx="7290055" cy="1124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768098" y="4853028"/>
            <a:ext cx="1615607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3632201" y="4853028"/>
            <a:ext cx="4426095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128000" y="4853028"/>
            <a:ext cx="730251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zno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dt" idx="10"/>
          </p:nvPr>
        </p:nvSpPr>
        <p:spPr>
          <a:xfrm>
            <a:off x="768098" y="4853028"/>
            <a:ext cx="1615607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ftr" idx="11"/>
          </p:nvPr>
        </p:nvSpPr>
        <p:spPr>
          <a:xfrm>
            <a:off x="3632201" y="4853028"/>
            <a:ext cx="4426095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8128000" y="4853028"/>
            <a:ext cx="730251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držaj s opisom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768096" y="353632"/>
            <a:ext cx="3291840" cy="130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700"/>
              <a:buFont typeface="Twentieth Century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1"/>
          </p:nvPr>
        </p:nvSpPr>
        <p:spPr>
          <a:xfrm>
            <a:off x="4286249" y="617220"/>
            <a:ext cx="4258819" cy="3888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lvl="0" indent="-3238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Char char=" "/>
              <a:defRPr sz="1500"/>
            </a:lvl1pPr>
            <a:lvl2pPr marL="914400" lvl="1" indent="-3048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200"/>
              <a:buChar char="🢝"/>
              <a:defRPr sz="1200"/>
            </a:lvl2pPr>
            <a:lvl3pPr marL="1371600" lvl="2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Char char="🢝"/>
              <a:defRPr sz="900"/>
            </a:lvl3pPr>
            <a:lvl4pPr marL="1828800" lvl="3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Char char="🢝"/>
              <a:defRPr sz="900"/>
            </a:lvl4pPr>
            <a:lvl5pPr marL="2286000" lvl="4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Char char="🢝"/>
              <a:defRPr sz="900"/>
            </a:lvl5pPr>
            <a:lvl6pPr marL="2743200" lvl="5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Char char="🢝"/>
              <a:defRPr sz="900"/>
            </a:lvl6pPr>
            <a:lvl7pPr marL="3200400" lvl="6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Char char="🢝"/>
              <a:defRPr sz="900"/>
            </a:lvl7pPr>
            <a:lvl8pPr marL="3657600" lvl="7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Char char="🢝"/>
              <a:defRPr sz="900"/>
            </a:lvl8pPr>
            <a:lvl9pPr marL="4114800" lvl="8" indent="-28575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900"/>
              <a:buChar char="🢝"/>
              <a:defRPr sz="900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2"/>
          </p:nvPr>
        </p:nvSpPr>
        <p:spPr>
          <a:xfrm>
            <a:off x="768096" y="1693130"/>
            <a:ext cx="3291840" cy="2821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108000"/>
              </a:lnSpc>
              <a:spcBef>
                <a:spcPts val="45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50"/>
              <a:buNone/>
              <a:defRPr sz="75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dt" idx="10"/>
          </p:nvPr>
        </p:nvSpPr>
        <p:spPr>
          <a:xfrm>
            <a:off x="768098" y="4853028"/>
            <a:ext cx="1615607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ftr" idx="11"/>
          </p:nvPr>
        </p:nvSpPr>
        <p:spPr>
          <a:xfrm>
            <a:off x="3632201" y="4853028"/>
            <a:ext cx="4426095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sldNum" idx="12"/>
          </p:nvPr>
        </p:nvSpPr>
        <p:spPr>
          <a:xfrm>
            <a:off x="8128000" y="4853028"/>
            <a:ext cx="730251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ika s opisom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>
            <a:spLocks noGrp="1"/>
          </p:cNvSpPr>
          <p:nvPr>
            <p:ph type="title"/>
          </p:nvPr>
        </p:nvSpPr>
        <p:spPr>
          <a:xfrm>
            <a:off x="342901" y="3720104"/>
            <a:ext cx="582930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300"/>
              <a:buFont typeface="Twentieth Century"/>
              <a:buNone/>
              <a:defRPr sz="33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>
            <a:spLocks noGrp="1"/>
          </p:cNvSpPr>
          <p:nvPr>
            <p:ph type="pic" idx="2"/>
          </p:nvPr>
        </p:nvSpPr>
        <p:spPr>
          <a:xfrm>
            <a:off x="0" y="-1"/>
            <a:ext cx="9141715" cy="3429000"/>
          </a:xfrm>
          <a:prstGeom prst="rect">
            <a:avLst/>
          </a:prstGeom>
          <a:solidFill>
            <a:srgbClr val="9AD2D8"/>
          </a:solidFill>
          <a:ln>
            <a:noFill/>
          </a:ln>
        </p:spPr>
        <p:txBody>
          <a:bodyPr spcFirstLastPara="1" wrap="square" lIns="457200" tIns="365750" rIns="45700" bIns="45700" anchor="t" anchorCtr="0"/>
          <a:lstStyle>
            <a:lvl1pPr marR="0" lvl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wentieth Century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accent2"/>
              </a:buClr>
              <a:buSzPts val="1575"/>
              <a:buFont typeface="Noto Sans Symbols"/>
              <a:buNone/>
              <a:defRPr sz="1575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Noto Sans Symbols"/>
              <a:buNone/>
              <a:defRPr sz="13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25"/>
              <a:buFont typeface="Noto Sans Symbols"/>
              <a:buNone/>
              <a:defRPr sz="1125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25"/>
              <a:buFont typeface="Noto Sans Symbols"/>
              <a:buNone/>
              <a:defRPr sz="1125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25"/>
              <a:buFont typeface="Noto Sans Symbols"/>
              <a:buNone/>
              <a:defRPr sz="1125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25"/>
              <a:buFont typeface="Noto Sans Symbols"/>
              <a:buNone/>
              <a:defRPr sz="1125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25"/>
              <a:buFont typeface="Noto Sans Symbols"/>
              <a:buNone/>
              <a:defRPr sz="1125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ts val="1125"/>
              <a:buFont typeface="Noto Sans Symbols"/>
              <a:buNone/>
              <a:defRPr sz="1125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>
            <a:off x="6457951" y="3720104"/>
            <a:ext cx="240030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0C0C0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788"/>
              <a:buNone/>
              <a:defRPr sz="788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75"/>
              <a:buNone/>
              <a:defRPr sz="675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563"/>
              <a:buNone/>
              <a:defRPr sz="563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563"/>
              <a:buNone/>
              <a:defRPr sz="563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563"/>
              <a:buNone/>
              <a:defRPr sz="563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563"/>
              <a:buNone/>
              <a:defRPr sz="563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563"/>
              <a:buNone/>
              <a:defRPr sz="563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563"/>
              <a:buNone/>
              <a:defRPr sz="563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dt" idx="10"/>
          </p:nvPr>
        </p:nvSpPr>
        <p:spPr>
          <a:xfrm>
            <a:off x="768098" y="4853028"/>
            <a:ext cx="1615607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ftr" idx="11"/>
          </p:nvPr>
        </p:nvSpPr>
        <p:spPr>
          <a:xfrm>
            <a:off x="3632201" y="4853028"/>
            <a:ext cx="4426095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sldNum" idx="12"/>
          </p:nvPr>
        </p:nvSpPr>
        <p:spPr>
          <a:xfrm>
            <a:off x="8128000" y="4853028"/>
            <a:ext cx="730251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7" name="Google Shape;77;p11"/>
          <p:cNvCxnSpPr/>
          <p:nvPr/>
        </p:nvCxnSpPr>
        <p:spPr>
          <a:xfrm rot="10800000">
            <a:off x="6290132" y="3948080"/>
            <a:ext cx="0" cy="6858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okomiti tekst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768097" y="438912"/>
            <a:ext cx="7290055" cy="1124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2904365" y="-421768"/>
            <a:ext cx="3017520" cy="729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768098" y="4853028"/>
            <a:ext cx="1615607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632201" y="4853028"/>
            <a:ext cx="4426095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128000" y="4853028"/>
            <a:ext cx="730251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68097" y="438912"/>
            <a:ext cx="7290055" cy="1124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300"/>
              <a:buFont typeface="Twentieth Century"/>
              <a:buNone/>
              <a:defRPr sz="33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68098" y="1714500"/>
            <a:ext cx="7290055" cy="301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Twentieth Century"/>
              <a:buChar char=" "/>
              <a:defRPr sz="15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🢝"/>
              <a:defRPr sz="1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2857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Noto Sans Symbols"/>
              <a:buChar char="🢝"/>
              <a:defRPr sz="9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2857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Noto Sans Symbols"/>
              <a:buChar char="🢝"/>
              <a:defRPr sz="9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2857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Noto Sans Symbols"/>
              <a:buChar char="🢝"/>
              <a:defRPr sz="9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2857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Noto Sans Symbols"/>
              <a:buChar char="🢝"/>
              <a:defRPr sz="9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2857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Noto Sans Symbols"/>
              <a:buChar char="🢝"/>
              <a:defRPr sz="9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2857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Noto Sans Symbols"/>
              <a:buChar char="🢝"/>
              <a:defRPr sz="9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28575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ts val="900"/>
              <a:buFont typeface="Noto Sans Symbols"/>
              <a:buChar char="🢝"/>
              <a:defRPr sz="9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768098" y="4853028"/>
            <a:ext cx="1615607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5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632201" y="4853028"/>
            <a:ext cx="4426095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5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128000" y="4853028"/>
            <a:ext cx="730251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75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spcBef>
                <a:spcPts val="0"/>
              </a:spcBef>
              <a:buNone/>
              <a:defRPr sz="75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spcBef>
                <a:spcPts val="0"/>
              </a:spcBef>
              <a:buNone/>
              <a:defRPr sz="75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spcBef>
                <a:spcPts val="0"/>
              </a:spcBef>
              <a:buNone/>
              <a:defRPr sz="75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spcBef>
                <a:spcPts val="0"/>
              </a:spcBef>
              <a:buNone/>
              <a:defRPr sz="75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spcBef>
                <a:spcPts val="0"/>
              </a:spcBef>
              <a:buNone/>
              <a:defRPr sz="75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spcBef>
                <a:spcPts val="0"/>
              </a:spcBef>
              <a:buNone/>
              <a:defRPr sz="75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spcBef>
                <a:spcPts val="0"/>
              </a:spcBef>
              <a:buNone/>
              <a:defRPr sz="75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spcBef>
                <a:spcPts val="0"/>
              </a:spcBef>
              <a:buNone/>
              <a:defRPr sz="75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Google Shape;11;p1"/>
          <p:cNvCxnSpPr/>
          <p:nvPr/>
        </p:nvCxnSpPr>
        <p:spPr>
          <a:xfrm rot="10800000">
            <a:off x="571500" y="619743"/>
            <a:ext cx="0" cy="6858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houghtco.com/combustion-reactions-604030" TargetMode="External"/><Relationship Id="rId3" Type="http://schemas.openxmlformats.org/officeDocument/2006/relationships/hyperlink" Target="http://www.auburn.edu/academic/forestry_wildlife/fire/heat_transfer.htm" TargetMode="External"/><Relationship Id="rId7" Type="http://schemas.openxmlformats.org/officeDocument/2006/relationships/hyperlink" Target="https://sciencing.com/mix-ammonia-glycerine-7904965.html" TargetMode="External"/><Relationship Id="rId2" Type="http://schemas.openxmlformats.org/officeDocument/2006/relationships/hyperlink" Target="http://people.bu.edu/straub/courses/demomaster/no3periodic.html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qrg.northwestern.edu/projects/vss/docs/propulsion/2-how-do-things-burn.html" TargetMode="External"/><Relationship Id="rId5" Type="http://schemas.openxmlformats.org/officeDocument/2006/relationships/hyperlink" Target="https://www.thoughtco.com/definition-of-combustion-605841" TargetMode="External"/><Relationship Id="rId4" Type="http://schemas.openxmlformats.org/officeDocument/2006/relationships/hyperlink" Target="https://www.thoughtco.com/why-is-fire-hot-607320" TargetMode="External"/><Relationship Id="rId9" Type="http://schemas.openxmlformats.org/officeDocument/2006/relationships/hyperlink" Target="https://sciencing.com/burn-potassium-nitrate-7708552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ctrTitle"/>
          </p:nvPr>
        </p:nvSpPr>
        <p:spPr>
          <a:xfrm>
            <a:off x="1360702" y="1147598"/>
            <a:ext cx="6390450" cy="1539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50" tIns="68550" rIns="68550" bIns="68550" anchor="b" anchorCtr="0">
            <a:noAutofit/>
          </a:bodyPr>
          <a:lstStyle/>
          <a:p>
            <a:pPr algn="ctr">
              <a:buSzPts val="4800"/>
            </a:pPr>
            <a:r>
              <a:rPr lang="en-GB" sz="4800" dirty="0"/>
              <a:t>PROBLEM 2. SLOW MATCH</a:t>
            </a:r>
            <a:endParaRPr sz="4800" dirty="0"/>
          </a:p>
        </p:txBody>
      </p:sp>
      <p:sp>
        <p:nvSpPr>
          <p:cNvPr id="96" name="Google Shape;96;p14"/>
          <p:cNvSpPr txBox="1">
            <a:spLocks noGrp="1"/>
          </p:cNvSpPr>
          <p:nvPr>
            <p:ph type="subTitle" idx="1"/>
          </p:nvPr>
        </p:nvSpPr>
        <p:spPr>
          <a:xfrm>
            <a:off x="1484742" y="4236063"/>
            <a:ext cx="6390450" cy="59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0" indent="0">
              <a:spcAft>
                <a:spcPts val="150"/>
              </a:spcAft>
              <a:buSzPts val="3200"/>
            </a:pPr>
            <a:r>
              <a:rPr lang="en-GB" sz="3200" dirty="0">
                <a:solidFill>
                  <a:schemeClr val="dk1"/>
                </a:solidFill>
              </a:rPr>
              <a:t>Reporter: </a:t>
            </a:r>
            <a:r>
              <a:rPr lang="hr-HR" sz="3200" dirty="0">
                <a:solidFill>
                  <a:schemeClr val="dk1"/>
                </a:solidFill>
              </a:rPr>
              <a:t>Ivona Halas</a:t>
            </a:r>
            <a:endParaRPr sz="3200" dirty="0">
              <a:solidFill>
                <a:schemeClr val="dk1"/>
              </a:solidFill>
            </a:endParaRPr>
          </a:p>
        </p:txBody>
      </p:sp>
      <p:sp>
        <p:nvSpPr>
          <p:cNvPr id="97" name="Google Shape;97;p14"/>
          <p:cNvSpPr txBox="1">
            <a:spLocks noGrp="1"/>
          </p:cNvSpPr>
          <p:nvPr>
            <p:ph type="subTitle" idx="4294967295"/>
          </p:nvPr>
        </p:nvSpPr>
        <p:spPr>
          <a:xfrm>
            <a:off x="1290777" y="3653703"/>
            <a:ext cx="6389687" cy="595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0" indent="-203200">
              <a:spcAft>
                <a:spcPts val="150"/>
              </a:spcAft>
              <a:buSzPts val="3200"/>
            </a:pPr>
            <a:r>
              <a:rPr lang="en-GB" sz="3200" dirty="0"/>
              <a:t>Team</a:t>
            </a:r>
            <a:r>
              <a:rPr lang="en-GB" sz="2800" dirty="0"/>
              <a:t> </a:t>
            </a:r>
            <a:r>
              <a:rPr lang="en-GB" sz="3200" dirty="0"/>
              <a:t>Croatia</a:t>
            </a:r>
            <a:endParaRPr sz="32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FED6407-E750-4E42-8360-803885721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874" y="3417461"/>
            <a:ext cx="1663109" cy="166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>
            <a:extLst>
              <a:ext uri="{FF2B5EF4-FFF2-40B4-BE49-F238E27FC236}">
                <a16:creationId xmlns:a16="http://schemas.microsoft.com/office/drawing/2014/main" id="{42456F12-D42D-41CD-9CDF-0EC99346AF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6254" b="11133"/>
          <a:stretch/>
        </p:blipFill>
        <p:spPr>
          <a:xfrm>
            <a:off x="1200666" y="855443"/>
            <a:ext cx="5238398" cy="3900859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FD4BA997-DD89-48F5-B785-7F342D66F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974" y="49001"/>
            <a:ext cx="8561386" cy="1116224"/>
          </a:xfrm>
        </p:spPr>
        <p:txBody>
          <a:bodyPr/>
          <a:lstStyle/>
          <a:p>
            <a:r>
              <a:rPr lang="hr-HR" sz="3200" b="1" dirty="0">
                <a:latin typeface="Tw Cen MT" panose="020B0602020104020603" pitchFamily="34" charset="0"/>
              </a:rPr>
              <a:t>H4: FUSE WITH HIGHER STARTING TEMPERATURE WILL BURN FASTER</a:t>
            </a:r>
            <a:endParaRPr lang="en-GB" sz="3200" b="1" dirty="0">
              <a:latin typeface="Tw Cen MT" panose="020B0602020104020603" pitchFamily="34" charset="0"/>
            </a:endParaRP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585DF0B8-607D-48D2-8314-B5A6F86565B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z="1400" smtClean="0"/>
              <a:pPr/>
              <a:t>10</a:t>
            </a:fld>
            <a:endParaRPr lang="en-GB" sz="1400"/>
          </a:p>
        </p:txBody>
      </p:sp>
      <p:sp>
        <p:nvSpPr>
          <p:cNvPr id="17" name="Pravokutnik 16">
            <a:extLst>
              <a:ext uri="{FF2B5EF4-FFF2-40B4-BE49-F238E27FC236}">
                <a16:creationId xmlns:a16="http://schemas.microsoft.com/office/drawing/2014/main" id="{22D9D30B-480B-4A1E-A197-C7FF6C77C337}"/>
              </a:ext>
            </a:extLst>
          </p:cNvPr>
          <p:cNvSpPr/>
          <p:nvPr/>
        </p:nvSpPr>
        <p:spPr>
          <a:xfrm>
            <a:off x="540233" y="480100"/>
            <a:ext cx="45719" cy="885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Pravokutnik 17">
            <a:extLst>
              <a:ext uri="{FF2B5EF4-FFF2-40B4-BE49-F238E27FC236}">
                <a16:creationId xmlns:a16="http://schemas.microsoft.com/office/drawing/2014/main" id="{DE568C73-6B10-4F29-AB6C-58129FE3C2D4}"/>
              </a:ext>
            </a:extLst>
          </p:cNvPr>
          <p:cNvSpPr/>
          <p:nvPr/>
        </p:nvSpPr>
        <p:spPr>
          <a:xfrm>
            <a:off x="6035171" y="2148062"/>
            <a:ext cx="30893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Tw Cen MT" panose="020B0602020104020603" pitchFamily="34" charset="0"/>
                <a:cs typeface="Calibri" panose="020F0502020204030204" pitchFamily="34" charset="0"/>
              </a:rPr>
              <a:t>Highest starting temperature</a:t>
            </a:r>
            <a:endParaRPr lang="en-GB" sz="2000" dirty="0"/>
          </a:p>
        </p:txBody>
      </p:sp>
      <p:cxnSp>
        <p:nvCxnSpPr>
          <p:cNvPr id="19" name="Ravni poveznik sa strelicom 18">
            <a:extLst>
              <a:ext uri="{FF2B5EF4-FFF2-40B4-BE49-F238E27FC236}">
                <a16:creationId xmlns:a16="http://schemas.microsoft.com/office/drawing/2014/main" id="{CC5203F2-2341-42FA-A5FD-5FEEE1F2B9B7}"/>
              </a:ext>
            </a:extLst>
          </p:cNvPr>
          <p:cNvCxnSpPr>
            <a:cxnSpLocks/>
          </p:cNvCxnSpPr>
          <p:nvPr/>
        </p:nvCxnSpPr>
        <p:spPr>
          <a:xfrm>
            <a:off x="7582480" y="2605437"/>
            <a:ext cx="0" cy="479560"/>
          </a:xfrm>
          <a:prstGeom prst="straightConnector1">
            <a:avLst/>
          </a:prstGeom>
          <a:noFill/>
          <a:ln w="19046" cap="flat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20" name="Pravokutnik 19">
            <a:extLst>
              <a:ext uri="{FF2B5EF4-FFF2-40B4-BE49-F238E27FC236}">
                <a16:creationId xmlns:a16="http://schemas.microsoft.com/office/drawing/2014/main" id="{80457740-1F39-4A6A-A4F0-20FFF108C93E}"/>
              </a:ext>
            </a:extLst>
          </p:cNvPr>
          <p:cNvSpPr/>
          <p:nvPr/>
        </p:nvSpPr>
        <p:spPr>
          <a:xfrm>
            <a:off x="6561700" y="3118512"/>
            <a:ext cx="20569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Tw Cen MT" panose="020B0602020104020603" pitchFamily="34" charset="0"/>
                <a:cs typeface="Calibri" panose="020F0502020204030204" pitchFamily="34" charset="0"/>
              </a:rPr>
              <a:t>the fastest burning</a:t>
            </a:r>
            <a:endParaRPr lang="en-GB" sz="2000" dirty="0"/>
          </a:p>
        </p:txBody>
      </p:sp>
      <p:pic>
        <p:nvPicPr>
          <p:cNvPr id="21" name="Picture 2" descr="Slikovni rezultat za yellow tick mark">
            <a:extLst>
              <a:ext uri="{FF2B5EF4-FFF2-40B4-BE49-F238E27FC236}">
                <a16:creationId xmlns:a16="http://schemas.microsoft.com/office/drawing/2014/main" id="{8132C82D-E41E-49CF-893B-2064520630A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6793898" y="358783"/>
            <a:ext cx="519760" cy="49665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6" name="Strelica: peterokut 15">
            <a:extLst>
              <a:ext uri="{FF2B5EF4-FFF2-40B4-BE49-F238E27FC236}">
                <a16:creationId xmlns:a16="http://schemas.microsoft.com/office/drawing/2014/main" id="{5D042D91-2FB3-45D7-A199-D47AA882679E}"/>
              </a:ext>
            </a:extLst>
          </p:cNvPr>
          <p:cNvSpPr/>
          <p:nvPr/>
        </p:nvSpPr>
        <p:spPr>
          <a:xfrm>
            <a:off x="44724" y="4706938"/>
            <a:ext cx="1448915" cy="38929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Theoretical introduction</a:t>
            </a:r>
          </a:p>
        </p:txBody>
      </p:sp>
      <p:sp>
        <p:nvSpPr>
          <p:cNvPr id="22" name="Strelica: ševron 21">
            <a:extLst>
              <a:ext uri="{FF2B5EF4-FFF2-40B4-BE49-F238E27FC236}">
                <a16:creationId xmlns:a16="http://schemas.microsoft.com/office/drawing/2014/main" id="{D76D8797-E9C9-43CC-BA70-37D833C90AC5}"/>
              </a:ext>
            </a:extLst>
          </p:cNvPr>
          <p:cNvSpPr/>
          <p:nvPr/>
        </p:nvSpPr>
        <p:spPr>
          <a:xfrm>
            <a:off x="1498588" y="4756302"/>
            <a:ext cx="1593130" cy="28596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Experiment</a:t>
            </a:r>
          </a:p>
        </p:txBody>
      </p:sp>
      <p:sp>
        <p:nvSpPr>
          <p:cNvPr id="23" name="Strelica: ševron 22">
            <a:extLst>
              <a:ext uri="{FF2B5EF4-FFF2-40B4-BE49-F238E27FC236}">
                <a16:creationId xmlns:a16="http://schemas.microsoft.com/office/drawing/2014/main" id="{1AFD8A6A-C87F-4868-B88C-AB1E216F3CD9}"/>
              </a:ext>
            </a:extLst>
          </p:cNvPr>
          <p:cNvSpPr/>
          <p:nvPr/>
        </p:nvSpPr>
        <p:spPr>
          <a:xfrm>
            <a:off x="3095408" y="4751703"/>
            <a:ext cx="1448915" cy="299756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05060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4" name="Pravokutnik 16">
            <a:extLst>
              <a:ext uri="{FF2B5EF4-FFF2-40B4-BE49-F238E27FC236}">
                <a16:creationId xmlns:a16="http://schemas.microsoft.com/office/drawing/2014/main" id="{22D9D30B-480B-4A1E-A197-C7FF6C77C337}"/>
              </a:ext>
            </a:extLst>
          </p:cNvPr>
          <p:cNvSpPr/>
          <p:nvPr/>
        </p:nvSpPr>
        <p:spPr>
          <a:xfrm>
            <a:off x="540233" y="480100"/>
            <a:ext cx="45719" cy="885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FD4BA997-DD89-48F5-B785-7F342D66F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082" y="62158"/>
            <a:ext cx="8561386" cy="1116224"/>
          </a:xfrm>
        </p:spPr>
        <p:txBody>
          <a:bodyPr/>
          <a:lstStyle/>
          <a:p>
            <a:r>
              <a:rPr lang="hr-HR" sz="3200" b="1" dirty="0">
                <a:latin typeface="Tw Cen MT" panose="020B0602020104020603" pitchFamily="34" charset="0"/>
              </a:rPr>
              <a:t> PERFECT INGRIDIENT RATIO</a:t>
            </a:r>
            <a:endParaRPr lang="en-GB" sz="3200" b="1" dirty="0">
              <a:latin typeface="Tw Cen MT" panose="020B0602020104020603" pitchFamily="34" charset="0"/>
            </a:endParaRPr>
          </a:p>
        </p:txBody>
      </p:sp>
      <p:pic>
        <p:nvPicPr>
          <p:cNvPr id="6" name="Slika 4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2DAC9B99-E253-4AB7-94F9-07DF753BA3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6846" r="39519" b="25962"/>
          <a:stretch/>
        </p:blipFill>
        <p:spPr>
          <a:xfrm>
            <a:off x="4095230" y="1030014"/>
            <a:ext cx="4976933" cy="2997564"/>
          </a:xfrm>
          <a:prstGeom prst="rect">
            <a:avLst/>
          </a:prstGeom>
        </p:spPr>
      </p:pic>
      <p:pic>
        <p:nvPicPr>
          <p:cNvPr id="7" name="Slika 4">
            <a:extLst>
              <a:ext uri="{FF2B5EF4-FFF2-40B4-BE49-F238E27FC236}">
                <a16:creationId xmlns:a16="http://schemas.microsoft.com/office/drawing/2014/main" id="{F7A5468A-2AC2-4C00-8587-5B8ED3080C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56115" b="25327"/>
          <a:stretch/>
        </p:blipFill>
        <p:spPr>
          <a:xfrm>
            <a:off x="178308" y="1283755"/>
            <a:ext cx="3745771" cy="28306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56252" y="959272"/>
            <a:ext cx="2516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Changing amount of </a:t>
            </a:r>
            <a:r>
              <a:rPr lang="hr-HR" dirty="0">
                <a:latin typeface="Tw Cen MT" panose="020B0602020104020603" pitchFamily="34" charset="0"/>
                <a:cs typeface="Calibri" panose="020F0502020204030204" pitchFamily="34" charset="0"/>
              </a:rPr>
              <a:t>KNO</a:t>
            </a:r>
            <a:r>
              <a:rPr lang="hr-HR" baseline="-25000" dirty="0">
                <a:latin typeface="Tw Cen MT" panose="020B0602020104020603" pitchFamily="34" charset="0"/>
                <a:cs typeface="Calibri" panose="020F0502020204030204" pitchFamily="34" charset="0"/>
              </a:rPr>
              <a:t>3</a:t>
            </a:r>
            <a:r>
              <a:rPr lang="hr-HR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89325" y="953636"/>
            <a:ext cx="22926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Changing amount of sugar</a:t>
            </a:r>
          </a:p>
        </p:txBody>
      </p:sp>
      <p:sp>
        <p:nvSpPr>
          <p:cNvPr id="10" name="Oval 9"/>
          <p:cNvSpPr/>
          <p:nvPr/>
        </p:nvSpPr>
        <p:spPr>
          <a:xfrm rot="5400000">
            <a:off x="1287936" y="2340987"/>
            <a:ext cx="2453045" cy="501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Oval 10"/>
          <p:cNvSpPr/>
          <p:nvPr/>
        </p:nvSpPr>
        <p:spPr>
          <a:xfrm rot="5400000">
            <a:off x="4626062" y="2340988"/>
            <a:ext cx="2453045" cy="501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422409" y="4219761"/>
            <a:ext cx="4184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48 g of sugar (constant)         72 g </a:t>
            </a:r>
            <a:r>
              <a:rPr lang="en-GB" dirty="0">
                <a:latin typeface="Tw Cen MT" panose="020B0602020104020603" pitchFamily="34" charset="0"/>
              </a:rPr>
              <a:t>KNO</a:t>
            </a:r>
            <a:r>
              <a:rPr lang="hr-HR" baseline="-25000" dirty="0">
                <a:latin typeface="Tw Cen MT" panose="020B0602020104020603" pitchFamily="34" charset="0"/>
                <a:cs typeface="Calibri" panose="020F0502020204030204" pitchFamily="34" charset="0"/>
              </a:rPr>
              <a:t>3</a:t>
            </a:r>
            <a:r>
              <a:rPr lang="en-GB" dirty="0"/>
              <a:t> </a:t>
            </a:r>
            <a:endParaRPr lang="hr-HR" dirty="0"/>
          </a:p>
          <a:p>
            <a:endParaRPr lang="hr-HR" dirty="0"/>
          </a:p>
        </p:txBody>
      </p:sp>
      <p:sp>
        <p:nvSpPr>
          <p:cNvPr id="13" name="Rectangle 12"/>
          <p:cNvSpPr/>
          <p:nvPr/>
        </p:nvSpPr>
        <p:spPr>
          <a:xfrm>
            <a:off x="4509531" y="4241416"/>
            <a:ext cx="33906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/>
              <a:t>72 g of </a:t>
            </a:r>
            <a:r>
              <a:rPr lang="en-GB" dirty="0">
                <a:latin typeface="Tw Cen MT" panose="020B0602020104020603" pitchFamily="34" charset="0"/>
              </a:rPr>
              <a:t>KNO</a:t>
            </a:r>
            <a:r>
              <a:rPr lang="hr-HR" baseline="-25000" dirty="0">
                <a:latin typeface="Tw Cen MT" panose="020B0602020104020603" pitchFamily="34" charset="0"/>
                <a:cs typeface="Calibri" panose="020F0502020204030204" pitchFamily="34" charset="0"/>
              </a:rPr>
              <a:t>3</a:t>
            </a:r>
            <a:r>
              <a:rPr lang="hr-HR" dirty="0"/>
              <a:t> (constant)         48 g sugar</a:t>
            </a:r>
            <a:r>
              <a:rPr lang="en-GB" dirty="0"/>
              <a:t> </a:t>
            </a:r>
            <a:endParaRPr lang="hr-HR" dirty="0"/>
          </a:p>
        </p:txBody>
      </p:sp>
      <p:cxnSp>
        <p:nvCxnSpPr>
          <p:cNvPr id="14" name="Ravni poveznik sa strelicom 17">
            <a:extLst>
              <a:ext uri="{FF2B5EF4-FFF2-40B4-BE49-F238E27FC236}">
                <a16:creationId xmlns:a16="http://schemas.microsoft.com/office/drawing/2014/main" id="{A6FADA88-14BC-454C-AED4-41CC6EFFCAA3}"/>
              </a:ext>
            </a:extLst>
          </p:cNvPr>
          <p:cNvCxnSpPr>
            <a:cxnSpLocks/>
          </p:cNvCxnSpPr>
          <p:nvPr/>
        </p:nvCxnSpPr>
        <p:spPr>
          <a:xfrm>
            <a:off x="2413790" y="4383994"/>
            <a:ext cx="426301" cy="0"/>
          </a:xfrm>
          <a:prstGeom prst="straightConnector1">
            <a:avLst/>
          </a:prstGeom>
          <a:noFill/>
          <a:ln w="19046" cap="flat">
            <a:solidFill>
              <a:srgbClr val="000000"/>
            </a:solidFill>
            <a:prstDash val="solid"/>
            <a:miter/>
            <a:tailEnd type="arrow"/>
          </a:ln>
        </p:spPr>
      </p:cxnSp>
      <p:cxnSp>
        <p:nvCxnSpPr>
          <p:cNvPr id="15" name="Ravni poveznik sa strelicom 17">
            <a:extLst>
              <a:ext uri="{FF2B5EF4-FFF2-40B4-BE49-F238E27FC236}">
                <a16:creationId xmlns:a16="http://schemas.microsoft.com/office/drawing/2014/main" id="{A6FADA88-14BC-454C-AED4-41CC6EFFCAA3}"/>
              </a:ext>
            </a:extLst>
          </p:cNvPr>
          <p:cNvCxnSpPr>
            <a:cxnSpLocks/>
          </p:cNvCxnSpPr>
          <p:nvPr/>
        </p:nvCxnSpPr>
        <p:spPr>
          <a:xfrm>
            <a:off x="6459516" y="4406497"/>
            <a:ext cx="426301" cy="0"/>
          </a:xfrm>
          <a:prstGeom prst="straightConnector1">
            <a:avLst/>
          </a:prstGeom>
          <a:noFill/>
          <a:ln w="19046" cap="flat">
            <a:solidFill>
              <a:srgbClr val="000000"/>
            </a:solidFill>
            <a:prstDash val="solid"/>
            <a:miter/>
            <a:tailEnd type="arrow"/>
          </a:ln>
        </p:spPr>
      </p:cxnSp>
      <p:pic>
        <p:nvPicPr>
          <p:cNvPr id="16" name="Picture 2" descr="Slikovni rezultat za yellow tick mark">
            <a:extLst>
              <a:ext uri="{FF2B5EF4-FFF2-40B4-BE49-F238E27FC236}">
                <a16:creationId xmlns:a16="http://schemas.microsoft.com/office/drawing/2014/main" id="{D4541142-F7E2-43C5-A95F-1562BFCF299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5852584" y="462588"/>
            <a:ext cx="416925" cy="39839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1" name="Strelica: peterokut 15">
            <a:extLst>
              <a:ext uri="{FF2B5EF4-FFF2-40B4-BE49-F238E27FC236}">
                <a16:creationId xmlns:a16="http://schemas.microsoft.com/office/drawing/2014/main" id="{5D042D91-2FB3-45D7-A199-D47AA882679E}"/>
              </a:ext>
            </a:extLst>
          </p:cNvPr>
          <p:cNvSpPr/>
          <p:nvPr/>
        </p:nvSpPr>
        <p:spPr>
          <a:xfrm>
            <a:off x="44724" y="4706938"/>
            <a:ext cx="1448915" cy="38929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Theoretical introduction</a:t>
            </a:r>
          </a:p>
        </p:txBody>
      </p:sp>
      <p:sp>
        <p:nvSpPr>
          <p:cNvPr id="22" name="Strelica: ševron 21">
            <a:extLst>
              <a:ext uri="{FF2B5EF4-FFF2-40B4-BE49-F238E27FC236}">
                <a16:creationId xmlns:a16="http://schemas.microsoft.com/office/drawing/2014/main" id="{D76D8797-E9C9-43CC-BA70-37D833C90AC5}"/>
              </a:ext>
            </a:extLst>
          </p:cNvPr>
          <p:cNvSpPr/>
          <p:nvPr/>
        </p:nvSpPr>
        <p:spPr>
          <a:xfrm>
            <a:off x="1498588" y="4756302"/>
            <a:ext cx="1593130" cy="28596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Experiment</a:t>
            </a:r>
          </a:p>
        </p:txBody>
      </p:sp>
      <p:sp>
        <p:nvSpPr>
          <p:cNvPr id="23" name="Strelica: ševron 22">
            <a:extLst>
              <a:ext uri="{FF2B5EF4-FFF2-40B4-BE49-F238E27FC236}">
                <a16:creationId xmlns:a16="http://schemas.microsoft.com/office/drawing/2014/main" id="{1AFD8A6A-C87F-4868-B88C-AB1E216F3CD9}"/>
              </a:ext>
            </a:extLst>
          </p:cNvPr>
          <p:cNvSpPr/>
          <p:nvPr/>
        </p:nvSpPr>
        <p:spPr>
          <a:xfrm>
            <a:off x="3095408" y="4751703"/>
            <a:ext cx="1448915" cy="299756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335463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726D0F8-70B9-42A5-9553-EBBBD3FDD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>
                <a:latin typeface="Tw Cen MT" panose="020B0602020104020603" pitchFamily="34" charset="0"/>
              </a:rPr>
              <a:t>CONCLUSION</a:t>
            </a: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9B7EE5E1-DC26-495B-A481-05D75087554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058152" y="4836524"/>
            <a:ext cx="730251" cy="205740"/>
          </a:xfrm>
        </p:spPr>
        <p:txBody>
          <a:bodyPr/>
          <a:lstStyle/>
          <a:p>
            <a:fld id="{00000000-1234-1234-1234-123412341234}" type="slidenum">
              <a:rPr lang="en-GB" sz="1400" smtClean="0"/>
              <a:pPr/>
              <a:t>12</a:t>
            </a:fld>
            <a:endParaRPr lang="en-GB" sz="1400"/>
          </a:p>
        </p:txBody>
      </p:sp>
      <p:sp>
        <p:nvSpPr>
          <p:cNvPr id="4" name="Rezervirano mjesto sadržaja 2">
            <a:extLst>
              <a:ext uri="{FF2B5EF4-FFF2-40B4-BE49-F238E27FC236}">
                <a16:creationId xmlns:a16="http://schemas.microsoft.com/office/drawing/2014/main" id="{DF7D5095-959B-457D-953B-B4B8BD4BCFCA}"/>
              </a:ext>
            </a:extLst>
          </p:cNvPr>
          <p:cNvSpPr txBox="1">
            <a:spLocks/>
          </p:cNvSpPr>
          <p:nvPr/>
        </p:nvSpPr>
        <p:spPr>
          <a:xfrm>
            <a:off x="776618" y="1478783"/>
            <a:ext cx="7615543" cy="258306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80000"/>
              </a:lnSpc>
              <a:buFont typeface="Arial" pitchFamily="34"/>
              <a:buChar char="•"/>
            </a:pPr>
            <a:r>
              <a:rPr lang="en-GB" sz="3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>
                <a:latin typeface="Tw Cen MT" panose="020B0602020104020603" pitchFamily="34" charset="0"/>
                <a:cs typeface="Calibri" panose="020F0502020204030204" pitchFamily="34" charset="0"/>
              </a:rPr>
              <a:t>Thicker cord     faster burning</a:t>
            </a:r>
          </a:p>
          <a:p>
            <a:pPr>
              <a:lnSpc>
                <a:spcPct val="80000"/>
              </a:lnSpc>
              <a:buFont typeface="Arial" pitchFamily="34"/>
              <a:buChar char="•"/>
            </a:pPr>
            <a:endParaRPr lang="en-GB" sz="2800" dirty="0">
              <a:latin typeface="Tw Cen MT" panose="020B0602020104020603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buFont typeface="Arial" pitchFamily="34"/>
              <a:buChar char="•"/>
            </a:pPr>
            <a:r>
              <a:rPr lang="en-GB" sz="2800" dirty="0">
                <a:latin typeface="Tw Cen MT" panose="020B0602020104020603" pitchFamily="34" charset="0"/>
                <a:cs typeface="Calibri" panose="020F0502020204030204" pitchFamily="34" charset="0"/>
              </a:rPr>
              <a:t> Changing sugar amount     slower burning</a:t>
            </a:r>
          </a:p>
          <a:p>
            <a:pPr>
              <a:lnSpc>
                <a:spcPct val="80000"/>
              </a:lnSpc>
              <a:buFont typeface="Arial" pitchFamily="34"/>
              <a:buChar char="•"/>
            </a:pPr>
            <a:endParaRPr lang="en-GB" sz="2800" dirty="0">
              <a:latin typeface="Tw Cen MT" panose="020B0602020104020603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buFont typeface="Arial" pitchFamily="34"/>
              <a:buChar char="•"/>
            </a:pPr>
            <a:r>
              <a:rPr lang="en-GB" sz="2800" dirty="0"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hr-HR" sz="2800" dirty="0">
                <a:latin typeface="Tw Cen MT" panose="020B0602020104020603" pitchFamily="34" charset="0"/>
                <a:cs typeface="Calibri" panose="020F0502020204030204" pitchFamily="34" charset="0"/>
              </a:rPr>
              <a:t>Changing KNO</a:t>
            </a:r>
            <a:r>
              <a:rPr lang="hr-HR" sz="2800" baseline="-25000" dirty="0">
                <a:latin typeface="Tw Cen MT" panose="020B0602020104020603" pitchFamily="34" charset="0"/>
                <a:cs typeface="Calibri" panose="020F0502020204030204" pitchFamily="34" charset="0"/>
              </a:rPr>
              <a:t>3</a:t>
            </a:r>
            <a:r>
              <a:rPr lang="hr-HR" sz="2800" dirty="0">
                <a:latin typeface="Tw Cen MT" panose="020B0602020104020603" pitchFamily="34" charset="0"/>
                <a:cs typeface="Calibri" panose="020F0502020204030204" pitchFamily="34" charset="0"/>
              </a:rPr>
              <a:t> amount     </a:t>
            </a:r>
            <a:r>
              <a:rPr lang="en-GB" sz="2800" dirty="0">
                <a:latin typeface="Tw Cen MT" panose="020B0602020104020603" pitchFamily="34" charset="0"/>
                <a:cs typeface="Calibri" panose="020F0502020204030204" pitchFamily="34" charset="0"/>
              </a:rPr>
              <a:t>faster burning (to a certain extent)</a:t>
            </a:r>
          </a:p>
          <a:p>
            <a:pPr>
              <a:lnSpc>
                <a:spcPct val="80000"/>
              </a:lnSpc>
              <a:buFont typeface="Arial" pitchFamily="34"/>
              <a:buChar char="•"/>
            </a:pPr>
            <a:endParaRPr lang="en-GB" sz="2800" baseline="-25000" dirty="0">
              <a:latin typeface="Tw Cen MT" panose="020B0602020104020603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buFont typeface="Arial" pitchFamily="34"/>
              <a:buChar char="•"/>
            </a:pPr>
            <a:r>
              <a:rPr lang="en-GB" sz="2800" dirty="0">
                <a:latin typeface="Tw Cen MT" panose="020B0602020104020603" pitchFamily="34" charset="0"/>
                <a:cs typeface="Calibri" panose="020F0502020204030204" pitchFamily="34" charset="0"/>
              </a:rPr>
              <a:t> Highest starting temperature     the fastest burning</a:t>
            </a:r>
            <a:endParaRPr lang="en-GB" sz="2800" dirty="0">
              <a:latin typeface="Tw Cen MT" panose="020B0602020104020603" pitchFamily="34" charset="0"/>
            </a:endParaRPr>
          </a:p>
        </p:txBody>
      </p:sp>
      <p:cxnSp>
        <p:nvCxnSpPr>
          <p:cNvPr id="8" name="Ravni poveznik sa strelicom 7">
            <a:extLst>
              <a:ext uri="{FF2B5EF4-FFF2-40B4-BE49-F238E27FC236}">
                <a16:creationId xmlns:a16="http://schemas.microsoft.com/office/drawing/2014/main" id="{57E5CA68-CDB9-45CF-A186-CD00A92DB4BF}"/>
              </a:ext>
            </a:extLst>
          </p:cNvPr>
          <p:cNvCxnSpPr>
            <a:cxnSpLocks/>
          </p:cNvCxnSpPr>
          <p:nvPr/>
        </p:nvCxnSpPr>
        <p:spPr>
          <a:xfrm>
            <a:off x="5151296" y="4061851"/>
            <a:ext cx="426301" cy="0"/>
          </a:xfrm>
          <a:prstGeom prst="straightConnector1">
            <a:avLst/>
          </a:prstGeom>
          <a:noFill/>
          <a:ln w="19046" cap="flat">
            <a:solidFill>
              <a:srgbClr val="000000"/>
            </a:solidFill>
            <a:prstDash val="solid"/>
            <a:miter/>
            <a:tailEnd type="arrow"/>
          </a:ln>
        </p:spPr>
      </p:cxnSp>
      <p:cxnSp>
        <p:nvCxnSpPr>
          <p:cNvPr id="18" name="Ravni poveznik sa strelicom 17">
            <a:extLst>
              <a:ext uri="{FF2B5EF4-FFF2-40B4-BE49-F238E27FC236}">
                <a16:creationId xmlns:a16="http://schemas.microsoft.com/office/drawing/2014/main" id="{A6FADA88-14BC-454C-AED4-41CC6EFFCAA3}"/>
              </a:ext>
            </a:extLst>
          </p:cNvPr>
          <p:cNvCxnSpPr>
            <a:cxnSpLocks/>
          </p:cNvCxnSpPr>
          <p:nvPr/>
        </p:nvCxnSpPr>
        <p:spPr>
          <a:xfrm>
            <a:off x="2853610" y="1746048"/>
            <a:ext cx="426301" cy="0"/>
          </a:xfrm>
          <a:prstGeom prst="straightConnector1">
            <a:avLst/>
          </a:prstGeom>
          <a:noFill/>
          <a:ln w="19046" cap="flat">
            <a:solidFill>
              <a:srgbClr val="000000"/>
            </a:solidFill>
            <a:prstDash val="solid"/>
            <a:miter/>
            <a:tailEnd type="arrow"/>
          </a:ln>
        </p:spPr>
      </p:cxnSp>
      <p:cxnSp>
        <p:nvCxnSpPr>
          <p:cNvPr id="19" name="Ravni poveznik sa strelicom 18">
            <a:extLst>
              <a:ext uri="{FF2B5EF4-FFF2-40B4-BE49-F238E27FC236}">
                <a16:creationId xmlns:a16="http://schemas.microsoft.com/office/drawing/2014/main" id="{7FC7DFA1-E927-45B9-A225-57FA82F41ABC}"/>
              </a:ext>
            </a:extLst>
          </p:cNvPr>
          <p:cNvCxnSpPr>
            <a:cxnSpLocks/>
          </p:cNvCxnSpPr>
          <p:nvPr/>
        </p:nvCxnSpPr>
        <p:spPr>
          <a:xfrm>
            <a:off x="4495444" y="2464056"/>
            <a:ext cx="426301" cy="0"/>
          </a:xfrm>
          <a:prstGeom prst="straightConnector1">
            <a:avLst/>
          </a:prstGeom>
          <a:noFill/>
          <a:ln w="19046" cap="flat">
            <a:solidFill>
              <a:srgbClr val="000000"/>
            </a:solidFill>
            <a:prstDash val="solid"/>
            <a:miter/>
            <a:tailEnd type="arrow"/>
          </a:ln>
        </p:spPr>
      </p:cxnSp>
      <p:cxnSp>
        <p:nvCxnSpPr>
          <p:cNvPr id="20" name="Ravni poveznik sa strelicom 19">
            <a:extLst>
              <a:ext uri="{FF2B5EF4-FFF2-40B4-BE49-F238E27FC236}">
                <a16:creationId xmlns:a16="http://schemas.microsoft.com/office/drawing/2014/main" id="{715B63DF-AFD3-4FF1-90DF-8CE6C7D1C8D9}"/>
              </a:ext>
            </a:extLst>
          </p:cNvPr>
          <p:cNvCxnSpPr>
            <a:cxnSpLocks/>
          </p:cNvCxnSpPr>
          <p:nvPr/>
        </p:nvCxnSpPr>
        <p:spPr>
          <a:xfrm>
            <a:off x="4544323" y="3111567"/>
            <a:ext cx="426301" cy="0"/>
          </a:xfrm>
          <a:prstGeom prst="straightConnector1">
            <a:avLst/>
          </a:prstGeom>
          <a:noFill/>
          <a:ln w="19046" cap="flat">
            <a:solidFill>
              <a:srgbClr val="000000"/>
            </a:solidFill>
            <a:prstDash val="solid"/>
            <a:miter/>
            <a:tailEnd type="arrow"/>
          </a:ln>
        </p:spPr>
      </p:cxnSp>
      <p:pic>
        <p:nvPicPr>
          <p:cNvPr id="17" name="Picture 2" descr="Slikovni rezultat za yellow tick mark">
            <a:extLst>
              <a:ext uri="{FF2B5EF4-FFF2-40B4-BE49-F238E27FC236}">
                <a16:creationId xmlns:a16="http://schemas.microsoft.com/office/drawing/2014/main" id="{961A7139-CD18-412E-BD90-432BE8D1C25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776617" y="1310702"/>
            <a:ext cx="519760" cy="49665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1" name="Picture 2" descr="Slikovni rezultat za yellow tick mark">
            <a:extLst>
              <a:ext uri="{FF2B5EF4-FFF2-40B4-BE49-F238E27FC236}">
                <a16:creationId xmlns:a16="http://schemas.microsoft.com/office/drawing/2014/main" id="{E74C14FD-0119-4558-90A1-71B559F1B0C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776617" y="2005154"/>
            <a:ext cx="519760" cy="49665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2" name="Picture 2" descr="Slikovni rezultat za yellow tick mark">
            <a:extLst>
              <a:ext uri="{FF2B5EF4-FFF2-40B4-BE49-F238E27FC236}">
                <a16:creationId xmlns:a16="http://schemas.microsoft.com/office/drawing/2014/main" id="{2D48851C-0F8C-47D6-B03D-E33F61758F2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776617" y="2721745"/>
            <a:ext cx="519760" cy="49665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3" name="Picture 2" descr="Slikovni rezultat za yellow tick mark">
            <a:extLst>
              <a:ext uri="{FF2B5EF4-FFF2-40B4-BE49-F238E27FC236}">
                <a16:creationId xmlns:a16="http://schemas.microsoft.com/office/drawing/2014/main" id="{1738096F-36F8-471A-B2F2-530EDE67E07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768097" y="3615161"/>
            <a:ext cx="519760" cy="49665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6" name="Strelica: peterokut 15">
            <a:extLst>
              <a:ext uri="{FF2B5EF4-FFF2-40B4-BE49-F238E27FC236}">
                <a16:creationId xmlns:a16="http://schemas.microsoft.com/office/drawing/2014/main" id="{F9863BEC-112A-4F42-A821-02A947AF01C7}"/>
              </a:ext>
            </a:extLst>
          </p:cNvPr>
          <p:cNvSpPr/>
          <p:nvPr/>
        </p:nvSpPr>
        <p:spPr>
          <a:xfrm>
            <a:off x="44724" y="4706938"/>
            <a:ext cx="1448915" cy="38929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Theoretical introduction</a:t>
            </a:r>
          </a:p>
        </p:txBody>
      </p:sp>
      <p:sp>
        <p:nvSpPr>
          <p:cNvPr id="24" name="Strelica: ševron 23">
            <a:extLst>
              <a:ext uri="{FF2B5EF4-FFF2-40B4-BE49-F238E27FC236}">
                <a16:creationId xmlns:a16="http://schemas.microsoft.com/office/drawing/2014/main" id="{8CA6DEBC-C110-48CF-80FD-69865640FEF2}"/>
              </a:ext>
            </a:extLst>
          </p:cNvPr>
          <p:cNvSpPr/>
          <p:nvPr/>
        </p:nvSpPr>
        <p:spPr>
          <a:xfrm>
            <a:off x="1498588" y="4756302"/>
            <a:ext cx="1593130" cy="28596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Experiment</a:t>
            </a:r>
          </a:p>
        </p:txBody>
      </p:sp>
      <p:sp>
        <p:nvSpPr>
          <p:cNvPr id="25" name="Strelica: ševron 24">
            <a:extLst>
              <a:ext uri="{FF2B5EF4-FFF2-40B4-BE49-F238E27FC236}">
                <a16:creationId xmlns:a16="http://schemas.microsoft.com/office/drawing/2014/main" id="{100921A7-1E5D-43F6-8C96-F4AB4C0F78BB}"/>
              </a:ext>
            </a:extLst>
          </p:cNvPr>
          <p:cNvSpPr/>
          <p:nvPr/>
        </p:nvSpPr>
        <p:spPr>
          <a:xfrm>
            <a:off x="3095408" y="4751703"/>
            <a:ext cx="1448915" cy="299756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57953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1209245-6F04-4AE3-8031-2DACDBCA9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LTERATURE</a:t>
            </a: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88CF16B8-0AA8-474B-A725-06A56A7152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z="1400" smtClean="0"/>
              <a:pPr/>
              <a:t>13</a:t>
            </a:fld>
            <a:endParaRPr lang="en-GB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D8C1F716-1516-4693-BD1B-7A5A2D336F41}"/>
              </a:ext>
            </a:extLst>
          </p:cNvPr>
          <p:cNvSpPr txBox="1"/>
          <p:nvPr/>
        </p:nvSpPr>
        <p:spPr>
          <a:xfrm>
            <a:off x="1491792" y="1465453"/>
            <a:ext cx="6410227" cy="337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70000"/>
              </a:lnSpc>
              <a:buFont typeface="Calibri Light"/>
              <a:buAutoNum type="arabicParenR"/>
            </a:pPr>
            <a:r>
              <a:rPr lang="hr-HR" sz="1200" u="sng" dirty="0">
                <a:latin typeface="Tw Cen MT" panose="020B0602020104020603" pitchFamily="34" charset="0"/>
                <a:hlinkClick r:id="rId2"/>
              </a:rPr>
              <a:t>http://people.bu.edu/straub/courses/demomaster/no3periodic.html</a:t>
            </a:r>
            <a:endParaRPr lang="en-GB" sz="1200" u="sng" dirty="0">
              <a:latin typeface="Tw Cen MT" panose="020B0602020104020603" pitchFamily="34" charset="0"/>
            </a:endParaRPr>
          </a:p>
          <a:p>
            <a:pPr marL="457200" indent="-457200">
              <a:lnSpc>
                <a:spcPct val="70000"/>
              </a:lnSpc>
              <a:buFont typeface="Calibri Light"/>
              <a:buAutoNum type="arabicParenR"/>
            </a:pPr>
            <a:endParaRPr lang="en-GB" sz="1200" dirty="0">
              <a:latin typeface="Tw Cen MT" panose="020B0602020104020603" pitchFamily="34" charset="0"/>
            </a:endParaRPr>
          </a:p>
          <a:p>
            <a:pPr marL="457200" indent="-457200">
              <a:lnSpc>
                <a:spcPct val="70000"/>
              </a:lnSpc>
              <a:buFont typeface="Calibri Light"/>
              <a:buAutoNum type="arabicParenR"/>
            </a:pPr>
            <a:r>
              <a:rPr lang="hr-HR" sz="1200" u="sng" dirty="0">
                <a:latin typeface="Tw Cen MT" panose="020B0602020104020603" pitchFamily="34" charset="0"/>
                <a:hlinkClick r:id="rId3"/>
              </a:rPr>
              <a:t>http://www.auburn.edu/academic/forestry_wildlife/fire/heat_transfer.htm</a:t>
            </a:r>
            <a:endParaRPr lang="en-GB" sz="1200" u="sng" dirty="0">
              <a:latin typeface="Tw Cen MT" panose="020B0602020104020603" pitchFamily="34" charset="0"/>
            </a:endParaRPr>
          </a:p>
          <a:p>
            <a:pPr marL="457200" indent="-457200">
              <a:lnSpc>
                <a:spcPct val="70000"/>
              </a:lnSpc>
              <a:buFont typeface="Calibri Light"/>
              <a:buAutoNum type="arabicParenR"/>
            </a:pPr>
            <a:endParaRPr lang="en-GB" sz="1200" dirty="0">
              <a:latin typeface="Tw Cen MT" panose="020B0602020104020603" pitchFamily="34" charset="0"/>
            </a:endParaRPr>
          </a:p>
          <a:p>
            <a:pPr marL="457200" indent="-457200">
              <a:lnSpc>
                <a:spcPct val="70000"/>
              </a:lnSpc>
              <a:buFont typeface="Calibri Light"/>
              <a:buAutoNum type="arabicParenR"/>
            </a:pPr>
            <a:r>
              <a:rPr lang="hr-HR" sz="1200" u="sng" dirty="0">
                <a:latin typeface="Tw Cen MT" panose="020B0602020104020603" pitchFamily="34" charset="0"/>
                <a:hlinkClick r:id="rId4"/>
              </a:rPr>
              <a:t>https://www.thoughtco.com/why-is-fire-hot-607320</a:t>
            </a:r>
            <a:endParaRPr lang="en-GB" sz="1200" u="sng" dirty="0">
              <a:latin typeface="Tw Cen MT" panose="020B0602020104020603" pitchFamily="34" charset="0"/>
            </a:endParaRPr>
          </a:p>
          <a:p>
            <a:pPr marL="457200" indent="-457200">
              <a:lnSpc>
                <a:spcPct val="70000"/>
              </a:lnSpc>
              <a:buFont typeface="Calibri Light"/>
              <a:buAutoNum type="arabicParenR"/>
            </a:pPr>
            <a:endParaRPr lang="en-GB" sz="1200" dirty="0">
              <a:latin typeface="Tw Cen MT" panose="020B0602020104020603" pitchFamily="34" charset="0"/>
            </a:endParaRPr>
          </a:p>
          <a:p>
            <a:pPr marL="457200" indent="-457200">
              <a:lnSpc>
                <a:spcPct val="70000"/>
              </a:lnSpc>
              <a:buFont typeface="Calibri Light"/>
              <a:buAutoNum type="arabicParenR"/>
            </a:pPr>
            <a:r>
              <a:rPr lang="hr-HR" sz="1200" u="sng" dirty="0">
                <a:latin typeface="Tw Cen MT" panose="020B0602020104020603" pitchFamily="34" charset="0"/>
                <a:hlinkClick r:id="rId5"/>
              </a:rPr>
              <a:t>https://www.thoughtco.com/definition-of-combustion-605841</a:t>
            </a:r>
            <a:endParaRPr lang="en-GB" sz="1200" u="sng" dirty="0">
              <a:latin typeface="Tw Cen MT" panose="020B0602020104020603" pitchFamily="34" charset="0"/>
            </a:endParaRPr>
          </a:p>
          <a:p>
            <a:pPr marL="457200" indent="-457200">
              <a:lnSpc>
                <a:spcPct val="70000"/>
              </a:lnSpc>
              <a:buFont typeface="Calibri Light"/>
              <a:buAutoNum type="arabicParenR"/>
            </a:pPr>
            <a:endParaRPr lang="en-GB" sz="1200" dirty="0">
              <a:latin typeface="Tw Cen MT" panose="020B0602020104020603" pitchFamily="34" charset="0"/>
            </a:endParaRPr>
          </a:p>
          <a:p>
            <a:pPr marL="457200" indent="-457200">
              <a:lnSpc>
                <a:spcPct val="70000"/>
              </a:lnSpc>
              <a:buFont typeface="Calibri Light"/>
              <a:buAutoNum type="arabicParenR"/>
            </a:pPr>
            <a:r>
              <a:rPr lang="hr-HR" sz="1200" u="sng" dirty="0">
                <a:latin typeface="Tw Cen MT" panose="020B0602020104020603" pitchFamily="34" charset="0"/>
                <a:hlinkClick r:id="rId6"/>
              </a:rPr>
              <a:t>http://www.qrg.northwestern.edu/projects/vss/docs/propulsion/2-how-do-things-burn.html</a:t>
            </a:r>
            <a:endParaRPr lang="en-GB" sz="1200" u="sng" dirty="0">
              <a:latin typeface="Tw Cen MT" panose="020B0602020104020603" pitchFamily="34" charset="0"/>
            </a:endParaRPr>
          </a:p>
          <a:p>
            <a:pPr marL="457200" indent="-457200">
              <a:lnSpc>
                <a:spcPct val="70000"/>
              </a:lnSpc>
              <a:buFont typeface="Calibri Light"/>
              <a:buAutoNum type="arabicParenR"/>
            </a:pPr>
            <a:endParaRPr lang="en-GB" sz="1200" dirty="0">
              <a:latin typeface="Tw Cen MT" panose="020B0602020104020603" pitchFamily="34" charset="0"/>
            </a:endParaRPr>
          </a:p>
          <a:p>
            <a:pPr marL="457200" indent="-457200">
              <a:lnSpc>
                <a:spcPct val="70000"/>
              </a:lnSpc>
              <a:buFont typeface="Calibri Light"/>
              <a:buAutoNum type="arabicParenR"/>
            </a:pPr>
            <a:r>
              <a:rPr lang="hr-HR" sz="1200" u="sng" dirty="0">
                <a:latin typeface="Tw Cen MT" panose="020B0602020104020603" pitchFamily="34" charset="0"/>
                <a:hlinkClick r:id="rId7"/>
              </a:rPr>
              <a:t>https://sciencing.com/mix-ammonia-glycerine-7904965.html</a:t>
            </a:r>
            <a:endParaRPr lang="en-GB" sz="1200" u="sng" dirty="0">
              <a:latin typeface="Tw Cen MT" panose="020B0602020104020603" pitchFamily="34" charset="0"/>
            </a:endParaRPr>
          </a:p>
          <a:p>
            <a:pPr marL="457200" indent="-457200">
              <a:lnSpc>
                <a:spcPct val="70000"/>
              </a:lnSpc>
              <a:buFont typeface="Calibri Light"/>
              <a:buAutoNum type="arabicParenR"/>
            </a:pPr>
            <a:endParaRPr lang="en-GB" sz="1200" dirty="0">
              <a:latin typeface="Tw Cen MT" panose="020B0602020104020603" pitchFamily="34" charset="0"/>
            </a:endParaRPr>
          </a:p>
          <a:p>
            <a:pPr marL="457200" indent="-457200">
              <a:lnSpc>
                <a:spcPct val="70000"/>
              </a:lnSpc>
              <a:buFont typeface="Calibri Light"/>
              <a:buAutoNum type="arabicParenR"/>
            </a:pPr>
            <a:r>
              <a:rPr lang="hr-HR" sz="1200" u="sng" dirty="0">
                <a:latin typeface="Tw Cen MT" panose="020B0602020104020603" pitchFamily="34" charset="0"/>
                <a:hlinkClick r:id="rId8"/>
              </a:rPr>
              <a:t>https://www.thoughtco.com/combustion-reactions-604030</a:t>
            </a:r>
            <a:endParaRPr lang="en-GB" sz="1200" u="sng" dirty="0">
              <a:latin typeface="Tw Cen MT" panose="020B0602020104020603" pitchFamily="34" charset="0"/>
            </a:endParaRPr>
          </a:p>
          <a:p>
            <a:pPr marL="457200" indent="-457200">
              <a:lnSpc>
                <a:spcPct val="70000"/>
              </a:lnSpc>
              <a:buFont typeface="Calibri Light"/>
              <a:buAutoNum type="arabicParenR"/>
            </a:pPr>
            <a:endParaRPr lang="en-GB" sz="1200" dirty="0">
              <a:latin typeface="Tw Cen MT" panose="020B0602020104020603" pitchFamily="34" charset="0"/>
            </a:endParaRPr>
          </a:p>
          <a:p>
            <a:pPr marL="457200" indent="-457200">
              <a:lnSpc>
                <a:spcPct val="70000"/>
              </a:lnSpc>
              <a:buFont typeface="Calibri Light"/>
              <a:buAutoNum type="arabicParenR"/>
            </a:pPr>
            <a:r>
              <a:rPr lang="hr-HR" sz="1200" u="sng" dirty="0">
                <a:latin typeface="Tw Cen MT" panose="020B0602020104020603" pitchFamily="34" charset="0"/>
                <a:hlinkClick r:id="rId9"/>
              </a:rPr>
              <a:t>https://sciencing.com/burn-potassium-nitrate-7708552.html</a:t>
            </a:r>
            <a:endParaRPr lang="en-GB" sz="1200" u="sng" dirty="0">
              <a:latin typeface="Tw Cen MT" panose="020B0602020104020603" pitchFamily="34" charset="0"/>
            </a:endParaRPr>
          </a:p>
          <a:p>
            <a:pPr marL="457200" indent="-457200">
              <a:lnSpc>
                <a:spcPct val="70000"/>
              </a:lnSpc>
              <a:buFont typeface="Calibri Light"/>
              <a:buAutoNum type="arabicParenR"/>
            </a:pPr>
            <a:endParaRPr lang="en-GB" sz="1200" dirty="0">
              <a:latin typeface="Tw Cen MT" panose="020B0602020104020603" pitchFamily="34" charset="0"/>
            </a:endParaRPr>
          </a:p>
          <a:p>
            <a:pPr marL="457200" indent="-457200">
              <a:lnSpc>
                <a:spcPct val="70000"/>
              </a:lnSpc>
              <a:buFont typeface="Calibri Light"/>
              <a:buAutoNum type="arabicParenR"/>
            </a:pPr>
            <a:r>
              <a:rPr lang="hr-HR" sz="1200" dirty="0">
                <a:latin typeface="Tw Cen MT" panose="020B0602020104020603" pitchFamily="34" charset="0"/>
              </a:rPr>
              <a:t>Sikirica, M., Zbirka kemijskih pokusa za osnovnu i srednju školu,  Školska Knjiga, Zagreb, 2011.</a:t>
            </a:r>
            <a:endParaRPr lang="en-GB" sz="1200" dirty="0">
              <a:latin typeface="Tw Cen MT" panose="020B0602020104020603" pitchFamily="34" charset="0"/>
            </a:endParaRPr>
          </a:p>
          <a:p>
            <a:pPr marL="457200" indent="-457200">
              <a:lnSpc>
                <a:spcPct val="70000"/>
              </a:lnSpc>
              <a:buFont typeface="Calibri Light"/>
              <a:buAutoNum type="arabicParenR"/>
            </a:pPr>
            <a:endParaRPr lang="en-GB" sz="1200" dirty="0">
              <a:latin typeface="Tw Cen MT" panose="020B0602020104020603" pitchFamily="34" charset="0"/>
            </a:endParaRPr>
          </a:p>
          <a:p>
            <a:pPr marL="457200" indent="-457200">
              <a:lnSpc>
                <a:spcPct val="70000"/>
              </a:lnSpc>
              <a:buFont typeface="Calibri Light"/>
              <a:buAutoNum type="arabicParenR"/>
            </a:pPr>
            <a:r>
              <a:rPr lang="hr-HR" sz="1200" dirty="0" err="1">
                <a:latin typeface="Tw Cen MT" panose="020B0602020104020603" pitchFamily="34" charset="0"/>
              </a:rPr>
              <a:t>Smer</a:t>
            </a:r>
            <a:r>
              <a:rPr lang="hr-HR" sz="1200" dirty="0">
                <a:latin typeface="Tw Cen MT" panose="020B0602020104020603" pitchFamily="34" charset="0"/>
              </a:rPr>
              <a:t> Pavelić, Đ., Gorenje i sredstva za gašenje, Mi Star, Zagreb, veljača 1996.</a:t>
            </a:r>
            <a:endParaRPr lang="en-GB" sz="1200" dirty="0">
              <a:latin typeface="Tw Cen MT" panose="020B0602020104020603" pitchFamily="34" charset="0"/>
            </a:endParaRPr>
          </a:p>
          <a:p>
            <a:pPr marL="457200" indent="-457200">
              <a:lnSpc>
                <a:spcPct val="70000"/>
              </a:lnSpc>
              <a:buFont typeface="Calibri Light"/>
              <a:buAutoNum type="arabicParenR"/>
            </a:pPr>
            <a:endParaRPr lang="en-GB" sz="1200" dirty="0">
              <a:latin typeface="Tw Cen MT" panose="020B0602020104020603" pitchFamily="34" charset="0"/>
            </a:endParaRPr>
          </a:p>
          <a:p>
            <a:pPr marL="457200" indent="-457200">
              <a:lnSpc>
                <a:spcPct val="70000"/>
              </a:lnSpc>
              <a:buFont typeface="Calibri Light"/>
              <a:buAutoNum type="arabicParenR"/>
            </a:pPr>
            <a:r>
              <a:rPr lang="hr-HR" sz="1200" dirty="0">
                <a:latin typeface="Tw Cen MT" panose="020B0602020104020603" pitchFamily="34" charset="0"/>
              </a:rPr>
              <a:t>Ester, Z., Miniranje I. Eksplozivne tvari, svojstva i metode ispitivanja, Tiskara Zelina d.d., Zagreb. 2005.</a:t>
            </a:r>
            <a:endParaRPr lang="en-GB" sz="1200" dirty="0">
              <a:latin typeface="Tw Cen MT" panose="020B0602020104020603" pitchFamily="34" charset="0"/>
            </a:endParaRPr>
          </a:p>
          <a:p>
            <a:pPr marL="457200" indent="-457200">
              <a:lnSpc>
                <a:spcPct val="70000"/>
              </a:lnSpc>
              <a:buFont typeface="Calibri Light"/>
              <a:buAutoNum type="arabicParenR"/>
            </a:pPr>
            <a:endParaRPr lang="en-GB" sz="1200" dirty="0">
              <a:latin typeface="Tw Cen MT" panose="020B0602020104020603" pitchFamily="34" charset="0"/>
            </a:endParaRPr>
          </a:p>
          <a:p>
            <a:pPr marL="457200" indent="-457200">
              <a:lnSpc>
                <a:spcPct val="70000"/>
              </a:lnSpc>
              <a:buFont typeface="Calibri Light"/>
              <a:buAutoNum type="arabicParenR"/>
            </a:pPr>
            <a:r>
              <a:rPr lang="hr-HR" sz="1200" dirty="0">
                <a:latin typeface="Tw Cen MT" panose="020B0602020104020603" pitchFamily="34" charset="0"/>
              </a:rPr>
              <a:t>Karlović, V., Procesi gorenja i gašenja, Tiskara Zelina d.d., Zagreb, 2010.</a:t>
            </a:r>
            <a:endParaRPr lang="en-GB" sz="1200" dirty="0">
              <a:latin typeface="Tw Cen MT" panose="020B0602020104020603" pitchFamily="34" charset="0"/>
            </a:endParaRPr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15983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4"/>
          <p:cNvSpPr txBox="1">
            <a:spLocks noGrp="1"/>
          </p:cNvSpPr>
          <p:nvPr>
            <p:ph type="ctrTitle"/>
          </p:nvPr>
        </p:nvSpPr>
        <p:spPr>
          <a:xfrm>
            <a:off x="1897213" y="1194727"/>
            <a:ext cx="5286168" cy="10769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50" tIns="68550" rIns="68550" bIns="68550" anchor="b" anchorCtr="0">
            <a:noAutofit/>
          </a:bodyPr>
          <a:lstStyle/>
          <a:p>
            <a:pPr algn="ctr">
              <a:buSzPts val="6000"/>
            </a:pPr>
            <a:r>
              <a:rPr lang="en-GB" sz="6000" dirty="0"/>
              <a:t>THANK YOU!</a:t>
            </a:r>
            <a:endParaRPr sz="6000" dirty="0"/>
          </a:p>
        </p:txBody>
      </p:sp>
      <p:sp>
        <p:nvSpPr>
          <p:cNvPr id="182" name="Google Shape;182;p24"/>
          <p:cNvSpPr txBox="1"/>
          <p:nvPr/>
        </p:nvSpPr>
        <p:spPr>
          <a:xfrm>
            <a:off x="1463537" y="4249015"/>
            <a:ext cx="6390450" cy="59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>
              <a:spcAft>
                <a:spcPts val="150"/>
              </a:spcAft>
              <a:buClr>
                <a:schemeClr val="accent2"/>
              </a:buClr>
              <a:buSzPts val="3200"/>
            </a:pPr>
            <a:r>
              <a:rPr lang="en-GB" sz="32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Reporter: </a:t>
            </a:r>
            <a:r>
              <a:rPr lang="hr-HR" sz="32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Ivona Halas</a:t>
            </a:r>
            <a:endParaRPr sz="32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3" name="Google Shape;183;p24"/>
          <p:cNvSpPr txBox="1"/>
          <p:nvPr/>
        </p:nvSpPr>
        <p:spPr>
          <a:xfrm>
            <a:off x="1290777" y="3653703"/>
            <a:ext cx="6389687" cy="595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indent="-203200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2"/>
              </a:buClr>
              <a:buSzPts val="3200"/>
              <a:buFont typeface="Twentieth Century"/>
              <a:buChar char=" "/>
            </a:pPr>
            <a:r>
              <a:rPr lang="en-GB" sz="32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Team</a:t>
            </a:r>
            <a:r>
              <a:rPr lang="en-GB" sz="28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en-GB" sz="32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Croatia</a:t>
            </a:r>
            <a:endParaRPr sz="32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DAF97E7-E7AD-4F60-9A21-540C1694B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874" y="3417461"/>
            <a:ext cx="1663109" cy="166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F8B905-3CB5-4EDF-940B-106A1927B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733" y="344642"/>
            <a:ext cx="5467541" cy="1124712"/>
          </a:xfrm>
        </p:spPr>
        <p:txBody>
          <a:bodyPr/>
          <a:lstStyle/>
          <a:p>
            <a:r>
              <a:rPr lang="en-GB" sz="4400" dirty="0">
                <a:latin typeface="Tw Cen MT Condensed" panose="020B0606020104020203" pitchFamily="34" charset="0"/>
              </a:rPr>
              <a:t>ADDITIONAL SLIDES: PROCESS OF FUSE MAKING</a:t>
            </a: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722CD968-86FA-4468-B551-27DB19FE265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z="1400" smtClean="0"/>
              <a:pPr/>
              <a:t>15</a:t>
            </a:fld>
            <a:endParaRPr lang="en-GB" sz="1400"/>
          </a:p>
        </p:txBody>
      </p:sp>
      <p:cxnSp>
        <p:nvCxnSpPr>
          <p:cNvPr id="4" name="Ravni poveznik sa strelicom 3">
            <a:extLst>
              <a:ext uri="{FF2B5EF4-FFF2-40B4-BE49-F238E27FC236}">
                <a16:creationId xmlns:a16="http://schemas.microsoft.com/office/drawing/2014/main" id="{0131F4CD-A8C2-4B87-8C0A-457BC8EDE871}"/>
              </a:ext>
            </a:extLst>
          </p:cNvPr>
          <p:cNvCxnSpPr/>
          <p:nvPr/>
        </p:nvCxnSpPr>
        <p:spPr>
          <a:xfrm>
            <a:off x="2128361" y="2814597"/>
            <a:ext cx="0" cy="92227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avni poveznik sa strelicom 4">
            <a:extLst>
              <a:ext uri="{FF2B5EF4-FFF2-40B4-BE49-F238E27FC236}">
                <a16:creationId xmlns:a16="http://schemas.microsoft.com/office/drawing/2014/main" id="{63F4701D-41F2-4477-BCC2-DC6EA54F27DB}"/>
              </a:ext>
            </a:extLst>
          </p:cNvPr>
          <p:cNvCxnSpPr/>
          <p:nvPr/>
        </p:nvCxnSpPr>
        <p:spPr>
          <a:xfrm>
            <a:off x="2149130" y="1617890"/>
            <a:ext cx="0" cy="105328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ravokutnik 5">
            <a:extLst>
              <a:ext uri="{FF2B5EF4-FFF2-40B4-BE49-F238E27FC236}">
                <a16:creationId xmlns:a16="http://schemas.microsoft.com/office/drawing/2014/main" id="{06564C71-5065-4887-BA17-0E3673EA4F73}"/>
              </a:ext>
            </a:extLst>
          </p:cNvPr>
          <p:cNvSpPr/>
          <p:nvPr/>
        </p:nvSpPr>
        <p:spPr>
          <a:xfrm>
            <a:off x="361041" y="1500461"/>
            <a:ext cx="3576178" cy="678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1. </a:t>
            </a:r>
            <a:r>
              <a:rPr lang="en-GB" sz="3200" dirty="0">
                <a:latin typeface="Tw Cen MT" panose="020B0602020104020603" pitchFamily="34" charset="0"/>
              </a:rPr>
              <a:t>Choosing the rope</a:t>
            </a:r>
            <a:r>
              <a:rPr lang="en-GB" sz="3200" dirty="0"/>
              <a:t> 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D964BED8-84D4-48AA-9806-77A640A3F513}"/>
              </a:ext>
            </a:extLst>
          </p:cNvPr>
          <p:cNvSpPr/>
          <p:nvPr/>
        </p:nvSpPr>
        <p:spPr>
          <a:xfrm>
            <a:off x="361041" y="2690059"/>
            <a:ext cx="3576178" cy="678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Tw Cen MT" panose="020B0602020104020603" pitchFamily="34" charset="0"/>
              </a:rPr>
              <a:t>2. Soaking the rope</a:t>
            </a:r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286A52DE-CE61-4C25-8568-4C09759CC5B3}"/>
              </a:ext>
            </a:extLst>
          </p:cNvPr>
          <p:cNvSpPr/>
          <p:nvPr/>
        </p:nvSpPr>
        <p:spPr>
          <a:xfrm>
            <a:off x="361045" y="3749366"/>
            <a:ext cx="3576170" cy="826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Tw Cen MT" panose="020B0602020104020603" pitchFamily="34" charset="0"/>
              </a:rPr>
              <a:t>3. Putting rope in the oven</a:t>
            </a:r>
          </a:p>
        </p:txBody>
      </p:sp>
      <p:pic>
        <p:nvPicPr>
          <p:cNvPr id="9" name="Slika 12">
            <a:extLst>
              <a:ext uri="{FF2B5EF4-FFF2-40B4-BE49-F238E27FC236}">
                <a16:creationId xmlns:a16="http://schemas.microsoft.com/office/drawing/2014/main" id="{D6DD61CC-71F3-4826-B337-FCEAAFD06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956" y="1740887"/>
            <a:ext cx="1897866" cy="253048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38008C1E-9B6E-4D41-885E-A563941570B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336284" y="1191195"/>
            <a:ext cx="2740451" cy="181548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Slika 14" descr="Slika na kojoj se prikazuje na zatvorenom, ormarić, pećnica, pizza&#10;&#10;Opis je automatski generiran">
            <a:extLst>
              <a:ext uri="{FF2B5EF4-FFF2-40B4-BE49-F238E27FC236}">
                <a16:creationId xmlns:a16="http://schemas.microsoft.com/office/drawing/2014/main" id="{8B646D20-0E1E-4548-A13B-4097FB7F892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338171" y="3346960"/>
            <a:ext cx="2740452" cy="127794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2" name="Strelica: peterokut 11">
            <a:extLst>
              <a:ext uri="{FF2B5EF4-FFF2-40B4-BE49-F238E27FC236}">
                <a16:creationId xmlns:a16="http://schemas.microsoft.com/office/drawing/2014/main" id="{DADE3080-5212-4871-A32A-06D17BE81C4C}"/>
              </a:ext>
            </a:extLst>
          </p:cNvPr>
          <p:cNvSpPr/>
          <p:nvPr/>
        </p:nvSpPr>
        <p:spPr>
          <a:xfrm>
            <a:off x="52867" y="4666253"/>
            <a:ext cx="1448915" cy="42699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 Cen MT" panose="020B0602020104020603" pitchFamily="34" charset="0"/>
              </a:rPr>
              <a:t>Theoretical introduction</a:t>
            </a:r>
          </a:p>
        </p:txBody>
      </p:sp>
      <p:sp>
        <p:nvSpPr>
          <p:cNvPr id="13" name="Strelica: ševron 12">
            <a:extLst>
              <a:ext uri="{FF2B5EF4-FFF2-40B4-BE49-F238E27FC236}">
                <a16:creationId xmlns:a16="http://schemas.microsoft.com/office/drawing/2014/main" id="{F8BAEE87-E63F-492B-A526-C533B9173026}"/>
              </a:ext>
            </a:extLst>
          </p:cNvPr>
          <p:cNvSpPr/>
          <p:nvPr/>
        </p:nvSpPr>
        <p:spPr>
          <a:xfrm>
            <a:off x="1539490" y="4739069"/>
            <a:ext cx="1530863" cy="28136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Experiment</a:t>
            </a:r>
          </a:p>
        </p:txBody>
      </p:sp>
      <p:sp>
        <p:nvSpPr>
          <p:cNvPr id="14" name="Strelica: ševron 13">
            <a:extLst>
              <a:ext uri="{FF2B5EF4-FFF2-40B4-BE49-F238E27FC236}">
                <a16:creationId xmlns:a16="http://schemas.microsoft.com/office/drawing/2014/main" id="{F279EF2B-627E-46FD-92D4-DC9D7EF8F959}"/>
              </a:ext>
            </a:extLst>
          </p:cNvPr>
          <p:cNvSpPr/>
          <p:nvPr/>
        </p:nvSpPr>
        <p:spPr>
          <a:xfrm>
            <a:off x="3103551" y="4734471"/>
            <a:ext cx="1448915" cy="28596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Results</a:t>
            </a:r>
          </a:p>
        </p:txBody>
      </p:sp>
      <p:sp>
        <p:nvSpPr>
          <p:cNvPr id="20" name="Strelica: ševron 19">
            <a:extLst>
              <a:ext uri="{FF2B5EF4-FFF2-40B4-BE49-F238E27FC236}">
                <a16:creationId xmlns:a16="http://schemas.microsoft.com/office/drawing/2014/main" id="{0ACA5367-E215-4B8A-B367-8D6A17FE5252}"/>
              </a:ext>
            </a:extLst>
          </p:cNvPr>
          <p:cNvSpPr/>
          <p:nvPr/>
        </p:nvSpPr>
        <p:spPr>
          <a:xfrm>
            <a:off x="4531018" y="4661653"/>
            <a:ext cx="1610462" cy="431598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Additional slides</a:t>
            </a:r>
          </a:p>
        </p:txBody>
      </p:sp>
    </p:spTree>
    <p:extLst>
      <p:ext uri="{BB962C8B-B14F-4D97-AF65-F5344CB8AC3E}">
        <p14:creationId xmlns:p14="http://schemas.microsoft.com/office/powerpoint/2010/main" val="137507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4393F8-D2B6-41B0-BC56-49E2D4BAF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999" y="438912"/>
            <a:ext cx="7290055" cy="1124712"/>
          </a:xfrm>
        </p:spPr>
        <p:txBody>
          <a:bodyPr/>
          <a:lstStyle/>
          <a:p>
            <a:r>
              <a:rPr lang="en-GB" sz="4400" b="1" dirty="0">
                <a:latin typeface="Tw Cen MT Condensed" panose="020B0606020104020203" pitchFamily="34" charset="0"/>
              </a:rPr>
              <a:t>ADDITIONAL SLIDES: MOLAR RATIO</a:t>
            </a: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01881513-825F-4170-ABD9-63B7E12E66E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4" name="Strelica: peterokut 3">
            <a:extLst>
              <a:ext uri="{FF2B5EF4-FFF2-40B4-BE49-F238E27FC236}">
                <a16:creationId xmlns:a16="http://schemas.microsoft.com/office/drawing/2014/main" id="{85EBADC5-3E8E-4DA3-ADA2-8E1755DD1E81}"/>
              </a:ext>
            </a:extLst>
          </p:cNvPr>
          <p:cNvSpPr/>
          <p:nvPr/>
        </p:nvSpPr>
        <p:spPr>
          <a:xfrm>
            <a:off x="52867" y="4666253"/>
            <a:ext cx="1448915" cy="42699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 Cen MT" panose="020B0602020104020603" pitchFamily="34" charset="0"/>
              </a:rPr>
              <a:t>Theoretical introduction</a:t>
            </a:r>
          </a:p>
        </p:txBody>
      </p:sp>
      <p:sp>
        <p:nvSpPr>
          <p:cNvPr id="5" name="Strelica: ševron 4">
            <a:extLst>
              <a:ext uri="{FF2B5EF4-FFF2-40B4-BE49-F238E27FC236}">
                <a16:creationId xmlns:a16="http://schemas.microsoft.com/office/drawing/2014/main" id="{6F1F2B04-4F8E-4526-9B52-5AEF150E9D28}"/>
              </a:ext>
            </a:extLst>
          </p:cNvPr>
          <p:cNvSpPr/>
          <p:nvPr/>
        </p:nvSpPr>
        <p:spPr>
          <a:xfrm>
            <a:off x="1539490" y="4739069"/>
            <a:ext cx="1530863" cy="28136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Experiment</a:t>
            </a:r>
          </a:p>
        </p:txBody>
      </p:sp>
      <p:sp>
        <p:nvSpPr>
          <p:cNvPr id="6" name="Strelica: ševron 5">
            <a:extLst>
              <a:ext uri="{FF2B5EF4-FFF2-40B4-BE49-F238E27FC236}">
                <a16:creationId xmlns:a16="http://schemas.microsoft.com/office/drawing/2014/main" id="{593B3144-8FCA-438E-89B3-9A020577A4B3}"/>
              </a:ext>
            </a:extLst>
          </p:cNvPr>
          <p:cNvSpPr/>
          <p:nvPr/>
        </p:nvSpPr>
        <p:spPr>
          <a:xfrm>
            <a:off x="3103551" y="4734471"/>
            <a:ext cx="1448915" cy="28596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Results</a:t>
            </a:r>
          </a:p>
        </p:txBody>
      </p:sp>
      <p:sp>
        <p:nvSpPr>
          <p:cNvPr id="7" name="Strelica: ševron 6">
            <a:extLst>
              <a:ext uri="{FF2B5EF4-FFF2-40B4-BE49-F238E27FC236}">
                <a16:creationId xmlns:a16="http://schemas.microsoft.com/office/drawing/2014/main" id="{9CCE95F6-6F3C-44FB-8882-24288D753D26}"/>
              </a:ext>
            </a:extLst>
          </p:cNvPr>
          <p:cNvSpPr/>
          <p:nvPr/>
        </p:nvSpPr>
        <p:spPr>
          <a:xfrm>
            <a:off x="4531018" y="4670675"/>
            <a:ext cx="1606645" cy="422575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Additional slides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CFA8B3E6-84AF-415E-8D02-BFDBEB943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582" y="1152782"/>
            <a:ext cx="4704927" cy="3508871"/>
          </a:xfrm>
          <a:prstGeom prst="rect">
            <a:avLst/>
          </a:prstGeom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id="{76F87707-07DA-445A-B590-0F4F6BF9602E}"/>
              </a:ext>
            </a:extLst>
          </p:cNvPr>
          <p:cNvSpPr txBox="1"/>
          <p:nvPr/>
        </p:nvSpPr>
        <p:spPr>
          <a:xfrm>
            <a:off x="3195323" y="3828019"/>
            <a:ext cx="106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FFC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35973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>
                <a:latin typeface="Tw Cen MT Condensed" panose="020B0606020104020203" pitchFamily="34" charset="0"/>
              </a:rPr>
              <a:t>ADDITIONAL SLIDES: </a:t>
            </a:r>
            <a:r>
              <a:rPr lang="hr-HR" sz="3600" b="1" dirty="0">
                <a:latin typeface="Tw Cen MT Condensed" panose="020B0606020104020203" pitchFamily="34" charset="-18"/>
              </a:rPr>
              <a:t>AMOUNT OF </a:t>
            </a:r>
            <a:r>
              <a:rPr lang="hr-HR" sz="3600" b="1" dirty="0">
                <a:latin typeface="Tw Cen MT Condensed" panose="020B0606020104020203" pitchFamily="34" charset="-18"/>
                <a:cs typeface="Calibri" panose="020F0502020204030204" pitchFamily="34" charset="0"/>
              </a:rPr>
              <a:t>KNO</a:t>
            </a:r>
            <a:r>
              <a:rPr lang="hr-HR" sz="3600" b="1" baseline="-25000" dirty="0">
                <a:latin typeface="Tw Cen MT Condensed" panose="020B0606020104020203" pitchFamily="34" charset="-18"/>
                <a:cs typeface="Calibri" panose="020F0502020204030204" pitchFamily="34" charset="0"/>
              </a:rPr>
              <a:t>3</a:t>
            </a:r>
            <a:r>
              <a:rPr lang="hr-HR" sz="3600" baseline="-25000" dirty="0">
                <a:latin typeface="Tw Cen MT Condensed" panose="020B0606020104020203" pitchFamily="34" charset="-18"/>
                <a:cs typeface="Calibri" panose="020F0502020204030204" pitchFamily="34" charset="0"/>
              </a:rPr>
              <a:t> </a:t>
            </a:r>
            <a:r>
              <a:rPr lang="en-GB" sz="3600" b="1" dirty="0">
                <a:latin typeface="Tw Cen MT Condensed" panose="020B0606020104020203" pitchFamily="34" charset="0"/>
              </a:rPr>
              <a:t>MOLAR RATIO</a:t>
            </a:r>
            <a:r>
              <a:rPr lang="hr-HR" sz="3600" b="1" dirty="0">
                <a:latin typeface="Tw Cen MT Condensed" panose="020B0606020104020203" pitchFamily="34" charset="0"/>
              </a:rPr>
              <a:t> (0,27 MOL SUGAR)</a:t>
            </a:r>
            <a:endParaRPr lang="hr-H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17</a:t>
            </a:fld>
            <a:endParaRPr lang="en-GB"/>
          </a:p>
        </p:txBody>
      </p:sp>
      <p:graphicFrame>
        <p:nvGraphicFramePr>
          <p:cNvPr id="4" name="Rezervirano mjesto sadržaja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3038202"/>
              </p:ext>
            </p:extLst>
          </p:nvPr>
        </p:nvGraphicFramePr>
        <p:xfrm>
          <a:off x="768097" y="1636442"/>
          <a:ext cx="6891258" cy="2830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trelica: peterokut 11">
            <a:extLst>
              <a:ext uri="{FF2B5EF4-FFF2-40B4-BE49-F238E27FC236}">
                <a16:creationId xmlns:a16="http://schemas.microsoft.com/office/drawing/2014/main" id="{DADE3080-5212-4871-A32A-06D17BE81C4C}"/>
              </a:ext>
            </a:extLst>
          </p:cNvPr>
          <p:cNvSpPr/>
          <p:nvPr/>
        </p:nvSpPr>
        <p:spPr>
          <a:xfrm>
            <a:off x="52867" y="4666253"/>
            <a:ext cx="1448915" cy="42699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 Cen MT" panose="020B0602020104020603" pitchFamily="34" charset="0"/>
              </a:rPr>
              <a:t>Theoretical introduction</a:t>
            </a:r>
          </a:p>
        </p:txBody>
      </p:sp>
      <p:sp>
        <p:nvSpPr>
          <p:cNvPr id="6" name="Strelica: ševron 12">
            <a:extLst>
              <a:ext uri="{FF2B5EF4-FFF2-40B4-BE49-F238E27FC236}">
                <a16:creationId xmlns:a16="http://schemas.microsoft.com/office/drawing/2014/main" id="{F8BAEE87-E63F-492B-A526-C533B9173026}"/>
              </a:ext>
            </a:extLst>
          </p:cNvPr>
          <p:cNvSpPr/>
          <p:nvPr/>
        </p:nvSpPr>
        <p:spPr>
          <a:xfrm>
            <a:off x="1539490" y="4739069"/>
            <a:ext cx="1530863" cy="28136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Experiment</a:t>
            </a:r>
          </a:p>
        </p:txBody>
      </p:sp>
      <p:sp>
        <p:nvSpPr>
          <p:cNvPr id="7" name="Strelica: ševron 13">
            <a:extLst>
              <a:ext uri="{FF2B5EF4-FFF2-40B4-BE49-F238E27FC236}">
                <a16:creationId xmlns:a16="http://schemas.microsoft.com/office/drawing/2014/main" id="{F279EF2B-627E-46FD-92D4-DC9D7EF8F959}"/>
              </a:ext>
            </a:extLst>
          </p:cNvPr>
          <p:cNvSpPr/>
          <p:nvPr/>
        </p:nvSpPr>
        <p:spPr>
          <a:xfrm>
            <a:off x="3103551" y="4734471"/>
            <a:ext cx="1448915" cy="28596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Results</a:t>
            </a:r>
          </a:p>
        </p:txBody>
      </p:sp>
      <p:sp>
        <p:nvSpPr>
          <p:cNvPr id="8" name="Strelica: ševron 19">
            <a:extLst>
              <a:ext uri="{FF2B5EF4-FFF2-40B4-BE49-F238E27FC236}">
                <a16:creationId xmlns:a16="http://schemas.microsoft.com/office/drawing/2014/main" id="{0ACA5367-E215-4B8A-B367-8D6A17FE5252}"/>
              </a:ext>
            </a:extLst>
          </p:cNvPr>
          <p:cNvSpPr/>
          <p:nvPr/>
        </p:nvSpPr>
        <p:spPr>
          <a:xfrm>
            <a:off x="4531018" y="4661653"/>
            <a:ext cx="1610462" cy="431598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Additional slides</a:t>
            </a:r>
          </a:p>
        </p:txBody>
      </p:sp>
    </p:spTree>
    <p:extLst>
      <p:ext uri="{BB962C8B-B14F-4D97-AF65-F5344CB8AC3E}">
        <p14:creationId xmlns:p14="http://schemas.microsoft.com/office/powerpoint/2010/main" val="3192489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4" name="Strelica: peterokut 11">
            <a:extLst>
              <a:ext uri="{FF2B5EF4-FFF2-40B4-BE49-F238E27FC236}">
                <a16:creationId xmlns:a16="http://schemas.microsoft.com/office/drawing/2014/main" id="{DADE3080-5212-4871-A32A-06D17BE81C4C}"/>
              </a:ext>
            </a:extLst>
          </p:cNvPr>
          <p:cNvSpPr/>
          <p:nvPr/>
        </p:nvSpPr>
        <p:spPr>
          <a:xfrm>
            <a:off x="52867" y="4668671"/>
            <a:ext cx="1463237" cy="42457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 Cen MT" panose="020B0602020104020603" pitchFamily="34" charset="0"/>
              </a:rPr>
              <a:t>Theoretical introduction</a:t>
            </a:r>
          </a:p>
        </p:txBody>
      </p:sp>
      <p:sp>
        <p:nvSpPr>
          <p:cNvPr id="5" name="Strelica: ševron 12">
            <a:extLst>
              <a:ext uri="{FF2B5EF4-FFF2-40B4-BE49-F238E27FC236}">
                <a16:creationId xmlns:a16="http://schemas.microsoft.com/office/drawing/2014/main" id="{F8BAEE87-E63F-492B-A526-C533B9173026}"/>
              </a:ext>
            </a:extLst>
          </p:cNvPr>
          <p:cNvSpPr/>
          <p:nvPr/>
        </p:nvSpPr>
        <p:spPr>
          <a:xfrm>
            <a:off x="1539490" y="4740663"/>
            <a:ext cx="1545995" cy="27977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Experiment</a:t>
            </a:r>
          </a:p>
        </p:txBody>
      </p:sp>
      <p:sp>
        <p:nvSpPr>
          <p:cNvPr id="6" name="Strelica: ševron 13">
            <a:extLst>
              <a:ext uri="{FF2B5EF4-FFF2-40B4-BE49-F238E27FC236}">
                <a16:creationId xmlns:a16="http://schemas.microsoft.com/office/drawing/2014/main" id="{F279EF2B-627E-46FD-92D4-DC9D7EF8F959}"/>
              </a:ext>
            </a:extLst>
          </p:cNvPr>
          <p:cNvSpPr/>
          <p:nvPr/>
        </p:nvSpPr>
        <p:spPr>
          <a:xfrm>
            <a:off x="3103551" y="4736091"/>
            <a:ext cx="1463237" cy="28434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Results</a:t>
            </a:r>
          </a:p>
        </p:txBody>
      </p:sp>
      <p:sp>
        <p:nvSpPr>
          <p:cNvPr id="7" name="Strelica: ševron 19">
            <a:extLst>
              <a:ext uri="{FF2B5EF4-FFF2-40B4-BE49-F238E27FC236}">
                <a16:creationId xmlns:a16="http://schemas.microsoft.com/office/drawing/2014/main" id="{0ACA5367-E215-4B8A-B367-8D6A17FE5252}"/>
              </a:ext>
            </a:extLst>
          </p:cNvPr>
          <p:cNvSpPr/>
          <p:nvPr/>
        </p:nvSpPr>
        <p:spPr>
          <a:xfrm>
            <a:off x="4531017" y="4664097"/>
            <a:ext cx="1626381" cy="429153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Additional slides</a:t>
            </a:r>
          </a:p>
        </p:txBody>
      </p:sp>
      <p:sp>
        <p:nvSpPr>
          <p:cNvPr id="8" name="Rectangle 7"/>
          <p:cNvSpPr/>
          <p:nvPr/>
        </p:nvSpPr>
        <p:spPr>
          <a:xfrm>
            <a:off x="664421" y="296029"/>
            <a:ext cx="8295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latin typeface="Tw Cen MT Condensed" panose="020B0606020104020203" pitchFamily="34" charset="0"/>
              </a:rPr>
              <a:t>ADDITIONAL SLIDES: </a:t>
            </a:r>
            <a:r>
              <a:rPr lang="hr-HR" sz="3600" b="1" dirty="0">
                <a:latin typeface="Tw Cen MT Condensed" panose="020B0606020104020203" pitchFamily="34" charset="-18"/>
              </a:rPr>
              <a:t>AMOUNT OF SUGAR </a:t>
            </a:r>
            <a:r>
              <a:rPr lang="en-GB" sz="3600" b="1" dirty="0">
                <a:latin typeface="Tw Cen MT Condensed" panose="020B0606020104020203" pitchFamily="34" charset="0"/>
              </a:rPr>
              <a:t>MOLAR RATIO</a:t>
            </a:r>
            <a:r>
              <a:rPr lang="hr-HR" sz="3600" b="1" dirty="0">
                <a:latin typeface="Tw Cen MT Condensed" panose="020B0606020104020203" pitchFamily="34" charset="0"/>
              </a:rPr>
              <a:t> (0,71 MOL </a:t>
            </a:r>
            <a:r>
              <a:rPr lang="hr-HR" sz="3600" b="1" dirty="0">
                <a:latin typeface="Tw Cen MT Condensed" panose="020B0606020104020203" pitchFamily="34" charset="-18"/>
                <a:cs typeface="Calibri" panose="020F0502020204030204" pitchFamily="34" charset="0"/>
              </a:rPr>
              <a:t>KNO</a:t>
            </a:r>
            <a:r>
              <a:rPr lang="hr-HR" sz="3600" b="1" baseline="-25000" dirty="0">
                <a:latin typeface="Tw Cen MT Condensed" panose="020B0606020104020203" pitchFamily="34" charset="-18"/>
                <a:cs typeface="Calibri" panose="020F0502020204030204" pitchFamily="34" charset="0"/>
              </a:rPr>
              <a:t>3</a:t>
            </a:r>
            <a:r>
              <a:rPr lang="hr-HR" sz="3600" b="1" dirty="0">
                <a:latin typeface="Tw Cen MT Condensed" panose="020B0606020104020203" pitchFamily="34" charset="-18"/>
                <a:cs typeface="Calibri" panose="020F0502020204030204" pitchFamily="34" charset="0"/>
              </a:rPr>
              <a:t>)</a:t>
            </a:r>
            <a:endParaRPr lang="hr-HR" sz="3600" dirty="0"/>
          </a:p>
        </p:txBody>
      </p:sp>
      <p:graphicFrame>
        <p:nvGraphicFramePr>
          <p:cNvPr id="9" name="Rezervirano mjesto sadržaja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0067523"/>
              </p:ext>
            </p:extLst>
          </p:nvPr>
        </p:nvGraphicFramePr>
        <p:xfrm>
          <a:off x="821769" y="1636637"/>
          <a:ext cx="7418496" cy="2810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403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D95A1D-CD64-44D7-A403-508418727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733" y="344642"/>
            <a:ext cx="5467541" cy="1124712"/>
          </a:xfrm>
        </p:spPr>
        <p:txBody>
          <a:bodyPr/>
          <a:lstStyle/>
          <a:p>
            <a:r>
              <a:rPr lang="en-GB" sz="4400" b="1" dirty="0">
                <a:latin typeface="Tw Cen MT Condensed" panose="020B0606020104020203" pitchFamily="34" charset="0"/>
              </a:rPr>
              <a:t>ADDITIONAL SLIDES: POSSIBLE IMPROVEMENTS</a:t>
            </a: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CBA01650-C36C-413C-A4FB-21109F2226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z="1400" smtClean="0"/>
              <a:pPr/>
              <a:t>19</a:t>
            </a:fld>
            <a:endParaRPr lang="en-GB" sz="1400"/>
          </a:p>
        </p:txBody>
      </p:sp>
      <p:sp>
        <p:nvSpPr>
          <p:cNvPr id="4" name="Rezervirano mjesto sadržaja 2">
            <a:extLst>
              <a:ext uri="{FF2B5EF4-FFF2-40B4-BE49-F238E27FC236}">
                <a16:creationId xmlns:a16="http://schemas.microsoft.com/office/drawing/2014/main" id="{8A67FEEB-2291-4F46-B8B9-FA7F5225FBA5}"/>
              </a:ext>
            </a:extLst>
          </p:cNvPr>
          <p:cNvSpPr txBox="1">
            <a:spLocks/>
          </p:cNvSpPr>
          <p:nvPr/>
        </p:nvSpPr>
        <p:spPr>
          <a:xfrm>
            <a:off x="591733" y="1479066"/>
            <a:ext cx="5246959" cy="207581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Font typeface="Arial" pitchFamily="34"/>
              <a:buChar char="•"/>
            </a:pPr>
            <a:r>
              <a:rPr lang="en-GB" sz="2200" dirty="0">
                <a:latin typeface="Tw Cen MT" panose="020B0602020104020603" pitchFamily="34" charset="0"/>
              </a:rPr>
              <a:t> Different material cords</a:t>
            </a:r>
          </a:p>
          <a:p>
            <a:pPr>
              <a:buFont typeface="Arial" pitchFamily="34"/>
              <a:buChar char="•"/>
            </a:pPr>
            <a:r>
              <a:rPr lang="en-GB" sz="2200" dirty="0">
                <a:latin typeface="Tw Cen MT" panose="020B0602020104020603" pitchFamily="34" charset="0"/>
              </a:rPr>
              <a:t> Other burning substances and oxidizers</a:t>
            </a:r>
          </a:p>
          <a:p>
            <a:pPr>
              <a:buFont typeface="Arial" pitchFamily="34"/>
              <a:buChar char="•"/>
            </a:pPr>
            <a:r>
              <a:rPr lang="en-GB" sz="2200" dirty="0">
                <a:latin typeface="Tw Cen MT" panose="020B0602020104020603" pitchFamily="34" charset="0"/>
              </a:rPr>
              <a:t> Power and direction of wind</a:t>
            </a:r>
          </a:p>
          <a:p>
            <a:pPr>
              <a:buFont typeface="Arial" pitchFamily="34"/>
              <a:buChar char="•"/>
            </a:pPr>
            <a:r>
              <a:rPr lang="en-GB" sz="2200" dirty="0">
                <a:latin typeface="Tw Cen MT" panose="020B0602020104020603" pitchFamily="34" charset="0"/>
              </a:rPr>
              <a:t> Air temperature and moisture</a:t>
            </a:r>
          </a:p>
          <a:p>
            <a:pPr>
              <a:buFont typeface="Arial" pitchFamily="34"/>
              <a:buChar char="•"/>
            </a:pPr>
            <a:r>
              <a:rPr lang="en-GB" sz="2200" dirty="0">
                <a:latin typeface="Tw Cen MT" panose="020B0602020104020603" pitchFamily="34" charset="0"/>
              </a:rPr>
              <a:t> Temperature of flame front</a:t>
            </a:r>
          </a:p>
          <a:p>
            <a:pPr>
              <a:buFont typeface="Arial" pitchFamily="34"/>
              <a:buChar char="•"/>
            </a:pPr>
            <a:r>
              <a:rPr lang="en-GB" sz="2200" dirty="0">
                <a:latin typeface="Tw Cen MT" panose="020B0602020104020603" pitchFamily="34" charset="0"/>
              </a:rPr>
              <a:t> Colour and amount of smoke</a:t>
            </a:r>
          </a:p>
          <a:p>
            <a:pPr>
              <a:buFont typeface="Arial" pitchFamily="34"/>
              <a:buChar char="•"/>
            </a:pPr>
            <a:r>
              <a:rPr lang="en-GB" sz="2200" dirty="0">
                <a:latin typeface="Tw Cen MT" panose="020B0602020104020603" pitchFamily="34" charset="0"/>
              </a:rPr>
              <a:t> Time of ignition</a:t>
            </a:r>
          </a:p>
          <a:p>
            <a:pPr>
              <a:buFont typeface="Arial" pitchFamily="34"/>
              <a:buChar char="•"/>
            </a:pPr>
            <a:r>
              <a:rPr lang="en-GB" sz="2200" dirty="0">
                <a:latin typeface="Tw Cen MT" panose="020B0602020104020603" pitchFamily="34" charset="0"/>
              </a:rPr>
              <a:t> Additional ingredients</a:t>
            </a:r>
          </a:p>
          <a:p>
            <a:pPr>
              <a:buFont typeface="Arial" pitchFamily="34"/>
              <a:buChar char="•"/>
            </a:pPr>
            <a:endParaRPr lang="en-GB" sz="2200" dirty="0">
              <a:latin typeface="Tw Cen MT" panose="020B0602020104020603" pitchFamily="34" charset="0"/>
            </a:endParaRPr>
          </a:p>
        </p:txBody>
      </p:sp>
      <p:sp>
        <p:nvSpPr>
          <p:cNvPr id="10" name="Strelica: peterokut 9">
            <a:extLst>
              <a:ext uri="{FF2B5EF4-FFF2-40B4-BE49-F238E27FC236}">
                <a16:creationId xmlns:a16="http://schemas.microsoft.com/office/drawing/2014/main" id="{E5172164-F4C7-4293-975B-A1C9624FA1FC}"/>
              </a:ext>
            </a:extLst>
          </p:cNvPr>
          <p:cNvSpPr/>
          <p:nvPr/>
        </p:nvSpPr>
        <p:spPr>
          <a:xfrm>
            <a:off x="52867" y="4666253"/>
            <a:ext cx="1448915" cy="42699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 Cen MT" panose="020B0602020104020603" pitchFamily="34" charset="0"/>
              </a:rPr>
              <a:t>Theoretical introduction</a:t>
            </a:r>
          </a:p>
        </p:txBody>
      </p:sp>
      <p:sp>
        <p:nvSpPr>
          <p:cNvPr id="11" name="Strelica: ševron 10">
            <a:extLst>
              <a:ext uri="{FF2B5EF4-FFF2-40B4-BE49-F238E27FC236}">
                <a16:creationId xmlns:a16="http://schemas.microsoft.com/office/drawing/2014/main" id="{C3E1B208-5C02-41B4-B0A1-8F400B365E38}"/>
              </a:ext>
            </a:extLst>
          </p:cNvPr>
          <p:cNvSpPr/>
          <p:nvPr/>
        </p:nvSpPr>
        <p:spPr>
          <a:xfrm>
            <a:off x="1539490" y="4739069"/>
            <a:ext cx="1530863" cy="28136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Experiment</a:t>
            </a:r>
          </a:p>
        </p:txBody>
      </p:sp>
      <p:sp>
        <p:nvSpPr>
          <p:cNvPr id="12" name="Strelica: ševron 11">
            <a:extLst>
              <a:ext uri="{FF2B5EF4-FFF2-40B4-BE49-F238E27FC236}">
                <a16:creationId xmlns:a16="http://schemas.microsoft.com/office/drawing/2014/main" id="{CFA408C3-88AF-44EE-932E-F5973D7ED146}"/>
              </a:ext>
            </a:extLst>
          </p:cNvPr>
          <p:cNvSpPr/>
          <p:nvPr/>
        </p:nvSpPr>
        <p:spPr>
          <a:xfrm>
            <a:off x="3103551" y="4734471"/>
            <a:ext cx="1448915" cy="28596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Results</a:t>
            </a:r>
          </a:p>
        </p:txBody>
      </p:sp>
      <p:sp>
        <p:nvSpPr>
          <p:cNvPr id="13" name="Strelica: ševron 12">
            <a:extLst>
              <a:ext uri="{FF2B5EF4-FFF2-40B4-BE49-F238E27FC236}">
                <a16:creationId xmlns:a16="http://schemas.microsoft.com/office/drawing/2014/main" id="{4315C40B-1277-41A0-B0BE-E4A0F48A1B1E}"/>
              </a:ext>
            </a:extLst>
          </p:cNvPr>
          <p:cNvSpPr/>
          <p:nvPr/>
        </p:nvSpPr>
        <p:spPr>
          <a:xfrm>
            <a:off x="4531018" y="4661653"/>
            <a:ext cx="1610462" cy="431598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Additional slides</a:t>
            </a:r>
          </a:p>
        </p:txBody>
      </p:sp>
    </p:spTree>
    <p:extLst>
      <p:ext uri="{BB962C8B-B14F-4D97-AF65-F5344CB8AC3E}">
        <p14:creationId xmlns:p14="http://schemas.microsoft.com/office/powerpoint/2010/main" val="75148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770214" y="732149"/>
            <a:ext cx="6390450" cy="429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r>
              <a:rPr lang="en-GB" sz="4400" b="1" dirty="0">
                <a:latin typeface="Tw Cen MT" panose="020B0602020104020603" pitchFamily="34" charset="0"/>
                <a:ea typeface="Arial"/>
                <a:cs typeface="Arial"/>
                <a:sym typeface="Arial"/>
              </a:rPr>
              <a:t>STATEMENT</a:t>
            </a:r>
            <a:endParaRPr sz="4400" b="1" dirty="0">
              <a:latin typeface="Tw Cen MT" panose="020B0602020104020603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1"/>
          </p:nvPr>
        </p:nvSpPr>
        <p:spPr>
          <a:xfrm>
            <a:off x="870422" y="1835889"/>
            <a:ext cx="6452798" cy="2465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GB" sz="2400" dirty="0">
                <a:latin typeface="Tw Cen MT" panose="020B0602020104020603" pitchFamily="34" charset="0"/>
              </a:rPr>
              <a:t>A </a:t>
            </a:r>
            <a:r>
              <a:rPr lang="en-GB" sz="2400" b="1" dirty="0">
                <a:latin typeface="Tw Cen MT" panose="020B0602020104020603" pitchFamily="34" charset="0"/>
              </a:rPr>
              <a:t>cord</a:t>
            </a:r>
            <a:r>
              <a:rPr lang="en-GB" sz="2400" dirty="0">
                <a:latin typeface="Tw Cen MT" panose="020B0602020104020603" pitchFamily="34" charset="0"/>
              </a:rPr>
              <a:t> in which the flame front </a:t>
            </a:r>
            <a:r>
              <a:rPr lang="en-GB" sz="2400" b="1" dirty="0">
                <a:latin typeface="Tw Cen MT" panose="020B0602020104020603" pitchFamily="34" charset="0"/>
              </a:rPr>
              <a:t>propagates</a:t>
            </a:r>
            <a:r>
              <a:rPr lang="en-GB" sz="2400" dirty="0">
                <a:latin typeface="Tw Cen MT" panose="020B0602020104020603" pitchFamily="34" charset="0"/>
              </a:rPr>
              <a:t> with a </a:t>
            </a:r>
            <a:r>
              <a:rPr lang="en-GB" sz="2400" b="1" dirty="0">
                <a:latin typeface="Tw Cen MT" panose="020B0602020104020603" pitchFamily="34" charset="0"/>
              </a:rPr>
              <a:t>constant low speed</a:t>
            </a:r>
            <a:r>
              <a:rPr lang="en-GB" sz="2400" dirty="0">
                <a:latin typeface="Tw Cen MT" panose="020B0602020104020603" pitchFamily="34" charset="0"/>
              </a:rPr>
              <a:t> has been important to ignite cannons. </a:t>
            </a:r>
            <a:r>
              <a:rPr lang="en-GB" sz="2400" b="1" dirty="0">
                <a:latin typeface="Tw Cen MT" panose="020B0602020104020603" pitchFamily="34" charset="0"/>
              </a:rPr>
              <a:t>Produce</a:t>
            </a:r>
            <a:r>
              <a:rPr lang="en-GB" sz="2400" dirty="0">
                <a:latin typeface="Tw Cen MT" panose="020B0602020104020603" pitchFamily="34" charset="0"/>
              </a:rPr>
              <a:t> such cords and investigate their </a:t>
            </a:r>
            <a:r>
              <a:rPr lang="en-GB" sz="2400" b="1" dirty="0">
                <a:latin typeface="Tw Cen MT" panose="020B0602020104020603" pitchFamily="34" charset="0"/>
              </a:rPr>
              <a:t>burn rates</a:t>
            </a:r>
            <a:r>
              <a:rPr lang="en-GB" sz="2400" dirty="0">
                <a:latin typeface="Tw Cen MT" panose="020B0602020104020603" pitchFamily="34" charset="0"/>
              </a:rPr>
              <a:t> and other properties. </a:t>
            </a:r>
          </a:p>
        </p:txBody>
      </p:sp>
      <p:sp>
        <p:nvSpPr>
          <p:cNvPr id="106" name="Google Shape;106;p15"/>
          <p:cNvSpPr txBox="1">
            <a:spLocks noGrp="1"/>
          </p:cNvSpPr>
          <p:nvPr>
            <p:ph type="sldNum" idx="12"/>
          </p:nvPr>
        </p:nvSpPr>
        <p:spPr>
          <a:xfrm>
            <a:off x="7497345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fld id="{00000000-1234-1234-1234-123412341234}" type="slidenum">
              <a:rPr lang="en-GB" sz="1400"/>
              <a:pPr>
                <a:buSzPts val="1400"/>
              </a:pPr>
              <a:t>2</a:t>
            </a:fld>
            <a:endParaRPr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48DAC8-4925-4FFE-AFC2-CB2ACB29E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731" y="438912"/>
            <a:ext cx="7387255" cy="1124712"/>
          </a:xfrm>
        </p:spPr>
        <p:txBody>
          <a:bodyPr/>
          <a:lstStyle/>
          <a:p>
            <a:r>
              <a:rPr lang="en-GB" sz="4400" b="1" dirty="0">
                <a:latin typeface="Tw Cen MT Condensed" panose="020B0606020104020203" pitchFamily="34" charset="0"/>
              </a:rPr>
              <a:t>ADDITIONAL SLIDES: FUSE BURNING</a:t>
            </a:r>
            <a:endParaRPr lang="en-GB" sz="4400" b="1" dirty="0"/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25F4CD43-43A5-4945-A865-4E19EE7984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z="1400" smtClean="0"/>
              <a:pPr/>
              <a:t>20</a:t>
            </a:fld>
            <a:endParaRPr lang="en-GB" sz="1400"/>
          </a:p>
        </p:txBody>
      </p:sp>
      <p:pic>
        <p:nvPicPr>
          <p:cNvPr id="4" name="0-02-05-85de5eb8c393acbe513b178a55535270d5609781a7cc32f8da0bd1a878c710ba_57fbfa2f_Trim">
            <a:extLst>
              <a:ext uri="{FF2B5EF4-FFF2-40B4-BE49-F238E27FC236}">
                <a16:creationId xmlns:a16="http://schemas.microsoft.com/office/drawing/2014/main" id="{3A53DAA7-D240-4F8B-B5F1-86369AB7D3A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rot="5400013">
            <a:off x="2887261" y="311824"/>
            <a:ext cx="3016569" cy="5352934"/>
          </a:xfrm>
          <a:prstGeom prst="rect">
            <a:avLst/>
          </a:prstGeom>
        </p:spPr>
      </p:pic>
      <p:sp>
        <p:nvSpPr>
          <p:cNvPr id="10" name="Strelica: peterokut 9">
            <a:extLst>
              <a:ext uri="{FF2B5EF4-FFF2-40B4-BE49-F238E27FC236}">
                <a16:creationId xmlns:a16="http://schemas.microsoft.com/office/drawing/2014/main" id="{70118806-36BD-4365-8538-222CC022A387}"/>
              </a:ext>
            </a:extLst>
          </p:cNvPr>
          <p:cNvSpPr/>
          <p:nvPr/>
        </p:nvSpPr>
        <p:spPr>
          <a:xfrm>
            <a:off x="52867" y="4666253"/>
            <a:ext cx="1448915" cy="42699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 Cen MT" panose="020B0602020104020603" pitchFamily="34" charset="0"/>
              </a:rPr>
              <a:t>Theoretical introduction</a:t>
            </a:r>
          </a:p>
        </p:txBody>
      </p:sp>
      <p:sp>
        <p:nvSpPr>
          <p:cNvPr id="11" name="Strelica: ševron 10">
            <a:extLst>
              <a:ext uri="{FF2B5EF4-FFF2-40B4-BE49-F238E27FC236}">
                <a16:creationId xmlns:a16="http://schemas.microsoft.com/office/drawing/2014/main" id="{0428DB06-6E45-406D-8AC6-9CAA21E395B6}"/>
              </a:ext>
            </a:extLst>
          </p:cNvPr>
          <p:cNvSpPr/>
          <p:nvPr/>
        </p:nvSpPr>
        <p:spPr>
          <a:xfrm>
            <a:off x="1539490" y="4739069"/>
            <a:ext cx="1530863" cy="28136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Experiment</a:t>
            </a:r>
          </a:p>
        </p:txBody>
      </p:sp>
      <p:sp>
        <p:nvSpPr>
          <p:cNvPr id="12" name="Strelica: ševron 11">
            <a:extLst>
              <a:ext uri="{FF2B5EF4-FFF2-40B4-BE49-F238E27FC236}">
                <a16:creationId xmlns:a16="http://schemas.microsoft.com/office/drawing/2014/main" id="{2D29EAA3-13E0-4903-B155-59F3797C2D37}"/>
              </a:ext>
            </a:extLst>
          </p:cNvPr>
          <p:cNvSpPr/>
          <p:nvPr/>
        </p:nvSpPr>
        <p:spPr>
          <a:xfrm>
            <a:off x="3103551" y="4734471"/>
            <a:ext cx="1448915" cy="28596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Results</a:t>
            </a:r>
          </a:p>
        </p:txBody>
      </p:sp>
      <p:sp>
        <p:nvSpPr>
          <p:cNvPr id="13" name="Strelica: ševron 12">
            <a:extLst>
              <a:ext uri="{FF2B5EF4-FFF2-40B4-BE49-F238E27FC236}">
                <a16:creationId xmlns:a16="http://schemas.microsoft.com/office/drawing/2014/main" id="{338EBF31-7ED7-432D-95BB-90DFC0739F52}"/>
              </a:ext>
            </a:extLst>
          </p:cNvPr>
          <p:cNvSpPr/>
          <p:nvPr/>
        </p:nvSpPr>
        <p:spPr>
          <a:xfrm>
            <a:off x="4531018" y="4661653"/>
            <a:ext cx="1610462" cy="431598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Additional slides</a:t>
            </a:r>
          </a:p>
        </p:txBody>
      </p:sp>
    </p:spTree>
    <p:extLst>
      <p:ext uri="{BB962C8B-B14F-4D97-AF65-F5344CB8AC3E}">
        <p14:creationId xmlns:p14="http://schemas.microsoft.com/office/powerpoint/2010/main" val="139812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74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0">
                <p:cTn id="12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268860-0687-4647-8914-41DE2C6BD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679" y="438912"/>
            <a:ext cx="7060093" cy="1124712"/>
          </a:xfrm>
        </p:spPr>
        <p:txBody>
          <a:bodyPr/>
          <a:lstStyle/>
          <a:p>
            <a:r>
              <a:rPr lang="en-GB" sz="4400" b="1" dirty="0">
                <a:latin typeface="Tw Cen MT Condensed" panose="020B0606020104020203" pitchFamily="34" charset="0"/>
              </a:rPr>
              <a:t>ADDITIONAL SLIDES: EXHAUST FAN</a:t>
            </a:r>
            <a:endParaRPr lang="en-GB" sz="4400" b="1" dirty="0"/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6A4975EF-2313-4252-9F41-9A858FB4D5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z="1400" smtClean="0"/>
              <a:pPr/>
              <a:t>21</a:t>
            </a:fld>
            <a:endParaRPr lang="en-GB" sz="1400"/>
          </a:p>
        </p:txBody>
      </p:sp>
      <p:pic>
        <p:nvPicPr>
          <p:cNvPr id="4" name="Picture 5" descr="C:\Users\ante\AppData\Local\Temp\7zE84AEB725\IMG-62c9f9bc034c36524d5a4878c2ccd9d2-V.jpg">
            <a:extLst>
              <a:ext uri="{FF2B5EF4-FFF2-40B4-BE49-F238E27FC236}">
                <a16:creationId xmlns:a16="http://schemas.microsoft.com/office/drawing/2014/main" id="{2734C62C-7BB7-4CD5-A49E-50AA1E4DAD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52797" y="1362729"/>
            <a:ext cx="4310713" cy="3233039"/>
          </a:xfrm>
          <a:prstGeom prst="rect">
            <a:avLst/>
          </a:prstGeom>
        </p:spPr>
      </p:pic>
      <p:pic>
        <p:nvPicPr>
          <p:cNvPr id="5" name="Picture 4" descr="C:\Users\ante\AppData\Local\Temp\7zE84AEB725\IMG-e9dd62f4e536c8a53d36c97ad14450c9-V.jpg">
            <a:extLst>
              <a:ext uri="{FF2B5EF4-FFF2-40B4-BE49-F238E27FC236}">
                <a16:creationId xmlns:a16="http://schemas.microsoft.com/office/drawing/2014/main" id="{6D89F89B-26BB-4DBC-9D54-17795C7D62A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823531" y="1354917"/>
            <a:ext cx="2463653" cy="324085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3" name="Strelica: peterokut 12">
            <a:extLst>
              <a:ext uri="{FF2B5EF4-FFF2-40B4-BE49-F238E27FC236}">
                <a16:creationId xmlns:a16="http://schemas.microsoft.com/office/drawing/2014/main" id="{1D3F7938-5325-4A4A-90FA-56E2F0D2F7E5}"/>
              </a:ext>
            </a:extLst>
          </p:cNvPr>
          <p:cNvSpPr/>
          <p:nvPr/>
        </p:nvSpPr>
        <p:spPr>
          <a:xfrm>
            <a:off x="52867" y="4666253"/>
            <a:ext cx="1448915" cy="42699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 Cen MT" panose="020B0602020104020603" pitchFamily="34" charset="0"/>
              </a:rPr>
              <a:t>Theoretical introduction</a:t>
            </a:r>
          </a:p>
        </p:txBody>
      </p:sp>
      <p:sp>
        <p:nvSpPr>
          <p:cNvPr id="14" name="Strelica: ševron 13">
            <a:extLst>
              <a:ext uri="{FF2B5EF4-FFF2-40B4-BE49-F238E27FC236}">
                <a16:creationId xmlns:a16="http://schemas.microsoft.com/office/drawing/2014/main" id="{4796CB5A-816F-4D65-A1C4-8AD3F33A6076}"/>
              </a:ext>
            </a:extLst>
          </p:cNvPr>
          <p:cNvSpPr/>
          <p:nvPr/>
        </p:nvSpPr>
        <p:spPr>
          <a:xfrm>
            <a:off x="1539490" y="4739069"/>
            <a:ext cx="1530863" cy="28136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Experiment</a:t>
            </a:r>
          </a:p>
        </p:txBody>
      </p:sp>
      <p:sp>
        <p:nvSpPr>
          <p:cNvPr id="15" name="Strelica: ševron 14">
            <a:extLst>
              <a:ext uri="{FF2B5EF4-FFF2-40B4-BE49-F238E27FC236}">
                <a16:creationId xmlns:a16="http://schemas.microsoft.com/office/drawing/2014/main" id="{7AFACE41-FC26-46C9-AC2F-5220316658FF}"/>
              </a:ext>
            </a:extLst>
          </p:cNvPr>
          <p:cNvSpPr/>
          <p:nvPr/>
        </p:nvSpPr>
        <p:spPr>
          <a:xfrm>
            <a:off x="3103551" y="4734471"/>
            <a:ext cx="1448915" cy="28596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Results</a:t>
            </a:r>
          </a:p>
        </p:txBody>
      </p:sp>
      <p:sp>
        <p:nvSpPr>
          <p:cNvPr id="16" name="Strelica: ševron 15">
            <a:extLst>
              <a:ext uri="{FF2B5EF4-FFF2-40B4-BE49-F238E27FC236}">
                <a16:creationId xmlns:a16="http://schemas.microsoft.com/office/drawing/2014/main" id="{84813C08-869C-4A4D-AC29-0B4B6CAE486D}"/>
              </a:ext>
            </a:extLst>
          </p:cNvPr>
          <p:cNvSpPr/>
          <p:nvPr/>
        </p:nvSpPr>
        <p:spPr>
          <a:xfrm>
            <a:off x="4531018" y="4661653"/>
            <a:ext cx="1610462" cy="431598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Additional slides</a:t>
            </a:r>
          </a:p>
        </p:txBody>
      </p:sp>
    </p:spTree>
    <p:extLst>
      <p:ext uri="{BB962C8B-B14F-4D97-AF65-F5344CB8AC3E}">
        <p14:creationId xmlns:p14="http://schemas.microsoft.com/office/powerpoint/2010/main" val="149582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268860-0687-4647-8914-41DE2C6BD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202" y="270000"/>
            <a:ext cx="8429331" cy="1124712"/>
          </a:xfrm>
        </p:spPr>
        <p:txBody>
          <a:bodyPr/>
          <a:lstStyle/>
          <a:p>
            <a:r>
              <a:rPr lang="en-GB" sz="4400" b="1" dirty="0">
                <a:latin typeface="Tw Cen MT Condensed" panose="020B0606020104020203" pitchFamily="34" charset="0"/>
              </a:rPr>
              <a:t>ADDITIONAL SLIDES: SAFETY EQUIPMENT</a:t>
            </a:r>
            <a:endParaRPr lang="en-GB" sz="4400" b="1" dirty="0"/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6A4975EF-2313-4252-9F41-9A858FB4D5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z="1400" smtClean="0"/>
              <a:pPr/>
              <a:t>22</a:t>
            </a:fld>
            <a:endParaRPr lang="en-GB" sz="1400"/>
          </a:p>
        </p:txBody>
      </p:sp>
      <p:pic>
        <p:nvPicPr>
          <p:cNvPr id="6" name="Picture 2" descr="C:\Users\ante\AppData\Local\Temp\7zE84AEB725\IMG-115c3af6f352866c51ce8e7962475d32-V.jpg">
            <a:extLst>
              <a:ext uri="{FF2B5EF4-FFF2-40B4-BE49-F238E27FC236}">
                <a16:creationId xmlns:a16="http://schemas.microsoft.com/office/drawing/2014/main" id="{A18699DF-1D3E-473B-B0E3-8580386EB8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45726" y="1179935"/>
            <a:ext cx="2582282" cy="344304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3" descr="C:\Users\ante\AppData\Local\Temp\7zE84AEB725\IMG-2206336d0d5e0c6c00a1b6a1c1ec188b-V.jpg">
            <a:extLst>
              <a:ext uri="{FF2B5EF4-FFF2-40B4-BE49-F238E27FC236}">
                <a16:creationId xmlns:a16="http://schemas.microsoft.com/office/drawing/2014/main" id="{160BF271-A91B-490C-A1BB-997BB8E87D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09534" y="1179935"/>
            <a:ext cx="2554519" cy="344304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7" name="Strelica: peterokut 16">
            <a:extLst>
              <a:ext uri="{FF2B5EF4-FFF2-40B4-BE49-F238E27FC236}">
                <a16:creationId xmlns:a16="http://schemas.microsoft.com/office/drawing/2014/main" id="{326DCB78-E223-4CF9-9838-DAC936B0109C}"/>
              </a:ext>
            </a:extLst>
          </p:cNvPr>
          <p:cNvSpPr/>
          <p:nvPr/>
        </p:nvSpPr>
        <p:spPr>
          <a:xfrm>
            <a:off x="90575" y="4666253"/>
            <a:ext cx="1448915" cy="42699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 Cen MT" panose="020B0602020104020603" pitchFamily="34" charset="0"/>
              </a:rPr>
              <a:t>Theoretical introduction</a:t>
            </a:r>
          </a:p>
        </p:txBody>
      </p:sp>
      <p:sp>
        <p:nvSpPr>
          <p:cNvPr id="18" name="Strelica: ševron 17">
            <a:extLst>
              <a:ext uri="{FF2B5EF4-FFF2-40B4-BE49-F238E27FC236}">
                <a16:creationId xmlns:a16="http://schemas.microsoft.com/office/drawing/2014/main" id="{08443445-7BBA-4B07-AAB0-5F3ED9E2B505}"/>
              </a:ext>
            </a:extLst>
          </p:cNvPr>
          <p:cNvSpPr/>
          <p:nvPr/>
        </p:nvSpPr>
        <p:spPr>
          <a:xfrm>
            <a:off x="1539490" y="4739069"/>
            <a:ext cx="1530863" cy="28136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Experiment</a:t>
            </a:r>
          </a:p>
        </p:txBody>
      </p:sp>
      <p:sp>
        <p:nvSpPr>
          <p:cNvPr id="19" name="Strelica: ševron 18">
            <a:extLst>
              <a:ext uri="{FF2B5EF4-FFF2-40B4-BE49-F238E27FC236}">
                <a16:creationId xmlns:a16="http://schemas.microsoft.com/office/drawing/2014/main" id="{6238349F-F797-4556-8F6E-AE83C8D253B6}"/>
              </a:ext>
            </a:extLst>
          </p:cNvPr>
          <p:cNvSpPr/>
          <p:nvPr/>
        </p:nvSpPr>
        <p:spPr>
          <a:xfrm>
            <a:off x="3103551" y="4734471"/>
            <a:ext cx="1448915" cy="28596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Results</a:t>
            </a:r>
          </a:p>
        </p:txBody>
      </p:sp>
      <p:sp>
        <p:nvSpPr>
          <p:cNvPr id="20" name="Strelica: ševron 19">
            <a:extLst>
              <a:ext uri="{FF2B5EF4-FFF2-40B4-BE49-F238E27FC236}">
                <a16:creationId xmlns:a16="http://schemas.microsoft.com/office/drawing/2014/main" id="{9B9AEB8A-F4D3-4244-9815-FDE71BB7D8F6}"/>
              </a:ext>
            </a:extLst>
          </p:cNvPr>
          <p:cNvSpPr/>
          <p:nvPr/>
        </p:nvSpPr>
        <p:spPr>
          <a:xfrm>
            <a:off x="4531018" y="4661653"/>
            <a:ext cx="1610462" cy="431598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Additional slides</a:t>
            </a:r>
          </a:p>
        </p:txBody>
      </p:sp>
    </p:spTree>
    <p:extLst>
      <p:ext uri="{BB962C8B-B14F-4D97-AF65-F5344CB8AC3E}">
        <p14:creationId xmlns:p14="http://schemas.microsoft.com/office/powerpoint/2010/main" val="89876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>
                <a:latin typeface="Tw Cen MT Condensed" panose="020B0606020104020203" pitchFamily="34" charset="0"/>
              </a:rPr>
              <a:t>ADDITIONAL SLIDES:</a:t>
            </a:r>
            <a:r>
              <a:rPr lang="hr-HR" sz="3600" b="1" dirty="0">
                <a:latin typeface="Tw Cen MT Condensed" panose="020B0606020104020203" pitchFamily="34" charset="0"/>
              </a:rPr>
              <a:t> ACTIVATION ENERGY</a:t>
            </a:r>
            <a:endParaRPr lang="hr-H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4" name="Strelica: peterokut 16">
            <a:extLst>
              <a:ext uri="{FF2B5EF4-FFF2-40B4-BE49-F238E27FC236}">
                <a16:creationId xmlns:a16="http://schemas.microsoft.com/office/drawing/2014/main" id="{326DCB78-E223-4CF9-9838-DAC936B0109C}"/>
              </a:ext>
            </a:extLst>
          </p:cNvPr>
          <p:cNvSpPr/>
          <p:nvPr/>
        </p:nvSpPr>
        <p:spPr>
          <a:xfrm>
            <a:off x="90575" y="4666253"/>
            <a:ext cx="1448915" cy="42699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 Cen MT" panose="020B0602020104020603" pitchFamily="34" charset="0"/>
              </a:rPr>
              <a:t>Theoretical introduction</a:t>
            </a:r>
          </a:p>
        </p:txBody>
      </p:sp>
      <p:sp>
        <p:nvSpPr>
          <p:cNvPr id="5" name="Strelica: ševron 17">
            <a:extLst>
              <a:ext uri="{FF2B5EF4-FFF2-40B4-BE49-F238E27FC236}">
                <a16:creationId xmlns:a16="http://schemas.microsoft.com/office/drawing/2014/main" id="{08443445-7BBA-4B07-AAB0-5F3ED9E2B505}"/>
              </a:ext>
            </a:extLst>
          </p:cNvPr>
          <p:cNvSpPr/>
          <p:nvPr/>
        </p:nvSpPr>
        <p:spPr>
          <a:xfrm>
            <a:off x="1539490" y="4739069"/>
            <a:ext cx="1530863" cy="28136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Experiment</a:t>
            </a:r>
          </a:p>
        </p:txBody>
      </p:sp>
      <p:sp>
        <p:nvSpPr>
          <p:cNvPr id="6" name="Strelica: ševron 18">
            <a:extLst>
              <a:ext uri="{FF2B5EF4-FFF2-40B4-BE49-F238E27FC236}">
                <a16:creationId xmlns:a16="http://schemas.microsoft.com/office/drawing/2014/main" id="{6238349F-F797-4556-8F6E-AE83C8D253B6}"/>
              </a:ext>
            </a:extLst>
          </p:cNvPr>
          <p:cNvSpPr/>
          <p:nvPr/>
        </p:nvSpPr>
        <p:spPr>
          <a:xfrm>
            <a:off x="3103551" y="4734471"/>
            <a:ext cx="1448915" cy="28596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Results</a:t>
            </a:r>
          </a:p>
        </p:txBody>
      </p:sp>
      <p:sp>
        <p:nvSpPr>
          <p:cNvPr id="7" name="Strelica: ševron 19">
            <a:extLst>
              <a:ext uri="{FF2B5EF4-FFF2-40B4-BE49-F238E27FC236}">
                <a16:creationId xmlns:a16="http://schemas.microsoft.com/office/drawing/2014/main" id="{9B9AEB8A-F4D3-4244-9815-FDE71BB7D8F6}"/>
              </a:ext>
            </a:extLst>
          </p:cNvPr>
          <p:cNvSpPr/>
          <p:nvPr/>
        </p:nvSpPr>
        <p:spPr>
          <a:xfrm>
            <a:off x="4531018" y="4661653"/>
            <a:ext cx="1610462" cy="431598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Additional slides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4" t="-1795" r="482" b="8546"/>
          <a:stretch/>
        </p:blipFill>
        <p:spPr>
          <a:xfrm>
            <a:off x="1364390" y="1268145"/>
            <a:ext cx="4927235" cy="31496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30670" y="3657253"/>
            <a:ext cx="2243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00" dirty="0"/>
              <a:t>https://chem.libretexts.org/Bookshelves/Physical_and_Theoretical_Chemistry_Textbook_Maps/Supplemental_Modules_(Physical_and_Theoretical_Chemistry)/Kinetics/06%3A_Modeling_Reaction_Kinetics/6.02%3A_Temperature_Dependence_of_Reaction_Rates/6.2.03%3A_The_Arrhenius_Law/6.2.3.03%3A_The_Arrhenius_Law-_Activation_Energies</a:t>
            </a:r>
          </a:p>
        </p:txBody>
      </p:sp>
    </p:spTree>
    <p:extLst>
      <p:ext uri="{BB962C8B-B14F-4D97-AF65-F5344CB8AC3E}">
        <p14:creationId xmlns:p14="http://schemas.microsoft.com/office/powerpoint/2010/main" val="3425253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>
            <a:spLocks noGrp="1"/>
          </p:cNvSpPr>
          <p:nvPr>
            <p:ph type="title"/>
          </p:nvPr>
        </p:nvSpPr>
        <p:spPr>
          <a:xfrm>
            <a:off x="796359" y="664707"/>
            <a:ext cx="6390450" cy="429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r>
              <a:rPr lang="en-GB" sz="4400" b="1" dirty="0">
                <a:latin typeface="Tw Cen MT" panose="020B0602020104020603" pitchFamily="34" charset="0"/>
              </a:rPr>
              <a:t>OUTLINE</a:t>
            </a:r>
            <a:endParaRPr sz="4400" b="1" dirty="0">
              <a:latin typeface="Tw Cen MT" panose="020B0602020104020603" pitchFamily="34" charset="0"/>
            </a:endParaRPr>
          </a:p>
        </p:txBody>
      </p:sp>
      <p:sp>
        <p:nvSpPr>
          <p:cNvPr id="133" name="Google Shape;133;p17"/>
          <p:cNvSpPr txBox="1">
            <a:spLocks noGrp="1"/>
          </p:cNvSpPr>
          <p:nvPr>
            <p:ph type="sldNum" idx="12"/>
          </p:nvPr>
        </p:nvSpPr>
        <p:spPr>
          <a:xfrm>
            <a:off x="7497345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fld id="{00000000-1234-1234-1234-123412341234}" type="slidenum">
              <a:rPr lang="en-GB" sz="1400"/>
              <a:pPr>
                <a:buSzPts val="1400"/>
              </a:pPr>
              <a:t>3</a:t>
            </a:fld>
            <a:endParaRPr sz="1400" dirty="0"/>
          </a:p>
        </p:txBody>
      </p:sp>
      <p:graphicFrame>
        <p:nvGraphicFramePr>
          <p:cNvPr id="2" name="Dijagram 1">
            <a:extLst>
              <a:ext uri="{FF2B5EF4-FFF2-40B4-BE49-F238E27FC236}">
                <a16:creationId xmlns:a16="http://schemas.microsoft.com/office/drawing/2014/main" id="{DB721984-CAC2-4478-AA13-3582C7F170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6767798"/>
              </p:ext>
            </p:extLst>
          </p:nvPr>
        </p:nvGraphicFramePr>
        <p:xfrm>
          <a:off x="796359" y="1351723"/>
          <a:ext cx="7086496" cy="3593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03C8A95-2B15-47C6-BE98-FEEE5DF5D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/>
              <a:t>BURNING</a:t>
            </a: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25D71F02-6A38-4022-BF59-AF3CD27C93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z="1400" smtClean="0"/>
              <a:pPr/>
              <a:t>4</a:t>
            </a:fld>
            <a:endParaRPr lang="en-GB" sz="1400"/>
          </a:p>
        </p:txBody>
      </p:sp>
      <p:sp>
        <p:nvSpPr>
          <p:cNvPr id="6" name="Strelica: peterokut 5">
            <a:extLst>
              <a:ext uri="{FF2B5EF4-FFF2-40B4-BE49-F238E27FC236}">
                <a16:creationId xmlns:a16="http://schemas.microsoft.com/office/drawing/2014/main" id="{D7286AB8-B710-4193-89C7-97145D772178}"/>
              </a:ext>
            </a:extLst>
          </p:cNvPr>
          <p:cNvSpPr/>
          <p:nvPr/>
        </p:nvSpPr>
        <p:spPr>
          <a:xfrm>
            <a:off x="52867" y="4666253"/>
            <a:ext cx="1448915" cy="426998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Tw Cen MT" panose="020B0602020104020603" pitchFamily="34" charset="0"/>
              </a:rPr>
              <a:t>Theoretical introduction</a:t>
            </a:r>
          </a:p>
        </p:txBody>
      </p:sp>
      <p:sp>
        <p:nvSpPr>
          <p:cNvPr id="7" name="Strelica: ševron 6">
            <a:extLst>
              <a:ext uri="{FF2B5EF4-FFF2-40B4-BE49-F238E27FC236}">
                <a16:creationId xmlns:a16="http://schemas.microsoft.com/office/drawing/2014/main" id="{E5DEBC5D-4B4F-4F26-8779-32D34EAFC588}"/>
              </a:ext>
            </a:extLst>
          </p:cNvPr>
          <p:cNvSpPr/>
          <p:nvPr/>
        </p:nvSpPr>
        <p:spPr>
          <a:xfrm>
            <a:off x="1539490" y="4739069"/>
            <a:ext cx="1530863" cy="28136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Experiment</a:t>
            </a:r>
          </a:p>
        </p:txBody>
      </p:sp>
      <p:sp>
        <p:nvSpPr>
          <p:cNvPr id="8" name="Strelica: ševron 7">
            <a:extLst>
              <a:ext uri="{FF2B5EF4-FFF2-40B4-BE49-F238E27FC236}">
                <a16:creationId xmlns:a16="http://schemas.microsoft.com/office/drawing/2014/main" id="{961AAA77-6083-44E4-82D9-962AE91FF9BF}"/>
              </a:ext>
            </a:extLst>
          </p:cNvPr>
          <p:cNvSpPr/>
          <p:nvPr/>
        </p:nvSpPr>
        <p:spPr>
          <a:xfrm>
            <a:off x="3103551" y="4734471"/>
            <a:ext cx="1448915" cy="28596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niOkvir 8">
                <a:extLst>
                  <a:ext uri="{FF2B5EF4-FFF2-40B4-BE49-F238E27FC236}">
                    <a16:creationId xmlns:a16="http://schemas.microsoft.com/office/drawing/2014/main" id="{540E33BC-6067-4671-88FF-D07C430E6B6D}"/>
                  </a:ext>
                </a:extLst>
              </p:cNvPr>
              <p:cNvSpPr txBox="1"/>
              <p:nvPr/>
            </p:nvSpPr>
            <p:spPr>
              <a:xfrm>
                <a:off x="1235132" y="1563625"/>
                <a:ext cx="7043797" cy="461665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lvl="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GB" sz="2400" kern="1200" dirty="0">
                    <a:latin typeface="Tw Cen MT" panose="020B0602020104020603" pitchFamily="34" charset="0"/>
                  </a:rPr>
                  <a:t>burning substance + </a:t>
                </a:r>
                <a:r>
                  <a:rPr lang="en-GB" sz="2400" dirty="0">
                    <a:latin typeface="Tw Cen MT" panose="020B0602020104020603" pitchFamily="34" charset="0"/>
                    <a:cs typeface="Calibri" panose="020F0502020204030204" pitchFamily="34" charset="0"/>
                  </a:rPr>
                  <a:t>oxidizer</a:t>
                </a:r>
                <a:r>
                  <a:rPr lang="en-GB" sz="1800" dirty="0">
                    <a:latin typeface="Tw Cen MT" panose="020B0602020104020603" pitchFamily="34" charset="0"/>
                  </a:rPr>
                  <a:t> </a:t>
                </a:r>
                <a:r>
                  <a:rPr lang="en-GB" sz="2400" kern="1200" dirty="0">
                    <a:latin typeface="Tw Cen MT" panose="020B0602020104020603" pitchFamily="34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sz="1800">
                            <a:latin typeface="Cambria Math" panose="02040503050406030204" pitchFamily="18" charset="0"/>
                          </a:rPr>
                          <m:t>           </m:t>
                        </m:r>
                      </m:sub>
                    </m:sSub>
                  </m:oMath>
                </a14:m>
                <a:r>
                  <a:rPr lang="en-GB" sz="2400" kern="1200" dirty="0">
                    <a:latin typeface="Tw Cen MT" panose="020B0602020104020603" pitchFamily="34" charset="0"/>
                  </a:rPr>
                  <a:t>   products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1800"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a:rPr lang="en-GB" sz="1800">
                            <a:latin typeface="Cambria Math" panose="02040503050406030204" pitchFamily="18" charset="0"/>
                          </a:rPr>
                          <m:t>           </m:t>
                        </m:r>
                      </m:sub>
                    </m:sSub>
                  </m:oMath>
                </a14:m>
                <a:endParaRPr lang="en-GB" sz="2400" kern="1200" dirty="0">
                  <a:latin typeface="Tw Cen MT" panose="020B0602020104020603" pitchFamily="34" charset="0"/>
                </a:endParaRPr>
              </a:p>
            </p:txBody>
          </p:sp>
        </mc:Choice>
        <mc:Fallback xmlns="">
          <p:sp>
            <p:nvSpPr>
              <p:cNvPr id="9" name="TekstniOkvir 8">
                <a:extLst>
                  <a:ext uri="{FF2B5EF4-FFF2-40B4-BE49-F238E27FC236}">
                    <a16:creationId xmlns:a16="http://schemas.microsoft.com/office/drawing/2014/main" id="{540E33BC-6067-4671-88FF-D07C430E6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132" y="1563625"/>
                <a:ext cx="7043797" cy="461665"/>
              </a:xfrm>
              <a:prstGeom prst="rect">
                <a:avLst/>
              </a:prstGeom>
              <a:blipFill>
                <a:blip r:embed="rId2"/>
                <a:stretch>
                  <a:fillRect l="-1385" t="-10667" b="-29333"/>
                </a:stretch>
              </a:blipFill>
              <a:ln cap="flat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Ravni poveznik sa strelicom 10">
            <a:extLst>
              <a:ext uri="{FF2B5EF4-FFF2-40B4-BE49-F238E27FC236}">
                <a16:creationId xmlns:a16="http://schemas.microsoft.com/office/drawing/2014/main" id="{A5ED457F-A878-445C-9C97-8BB5D08516F4}"/>
              </a:ext>
            </a:extLst>
          </p:cNvPr>
          <p:cNvCxnSpPr/>
          <p:nvPr/>
        </p:nvCxnSpPr>
        <p:spPr>
          <a:xfrm>
            <a:off x="5462487" y="1828097"/>
            <a:ext cx="566571" cy="0"/>
          </a:xfrm>
          <a:prstGeom prst="straightConnector1">
            <a:avLst/>
          </a:prstGeom>
          <a:noFill/>
          <a:ln w="12701" cap="flat">
            <a:solidFill>
              <a:srgbClr val="000000"/>
            </a:solidFill>
            <a:prstDash val="solid"/>
            <a:miter/>
            <a:tailEnd type="arrow"/>
          </a:ln>
        </p:spPr>
      </p:cxnSp>
      <p:cxnSp>
        <p:nvCxnSpPr>
          <p:cNvPr id="13" name="Ravni poveznik 16">
            <a:extLst>
              <a:ext uri="{FF2B5EF4-FFF2-40B4-BE49-F238E27FC236}">
                <a16:creationId xmlns:a16="http://schemas.microsoft.com/office/drawing/2014/main" id="{C74B7248-C026-4002-A71A-999AA09DFE4B}"/>
              </a:ext>
            </a:extLst>
          </p:cNvPr>
          <p:cNvCxnSpPr/>
          <p:nvPr/>
        </p:nvCxnSpPr>
        <p:spPr>
          <a:xfrm>
            <a:off x="5144124" y="1998576"/>
            <a:ext cx="272162" cy="0"/>
          </a:xfrm>
          <a:prstGeom prst="straightConnector1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ni poveznik 22">
            <a:extLst>
              <a:ext uri="{FF2B5EF4-FFF2-40B4-BE49-F238E27FC236}">
                <a16:creationId xmlns:a16="http://schemas.microsoft.com/office/drawing/2014/main" id="{C66C1036-9B01-4CB0-A0FB-04D9AA4E7258}"/>
              </a:ext>
            </a:extLst>
          </p:cNvPr>
          <p:cNvCxnSpPr/>
          <p:nvPr/>
        </p:nvCxnSpPr>
        <p:spPr>
          <a:xfrm>
            <a:off x="7466139" y="1998576"/>
            <a:ext cx="272162" cy="0"/>
          </a:xfrm>
          <a:prstGeom prst="straightConnector1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niOkvir 31">
            <a:extLst>
              <a:ext uri="{FF2B5EF4-FFF2-40B4-BE49-F238E27FC236}">
                <a16:creationId xmlns:a16="http://schemas.microsoft.com/office/drawing/2014/main" id="{F3AAFEEE-6B35-49D1-882F-8F6B7F33A6A8}"/>
              </a:ext>
            </a:extLst>
          </p:cNvPr>
          <p:cNvSpPr txBox="1"/>
          <p:nvPr/>
        </p:nvSpPr>
        <p:spPr>
          <a:xfrm>
            <a:off x="4294331" y="2503668"/>
            <a:ext cx="1968620" cy="6463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kern="1200" dirty="0">
                <a:latin typeface="Calibri"/>
              </a:rPr>
              <a:t>E 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required for burning to start</a:t>
            </a:r>
            <a:endParaRPr lang="en-GB" sz="1800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kstniOkvir 32">
            <a:extLst>
              <a:ext uri="{FF2B5EF4-FFF2-40B4-BE49-F238E27FC236}">
                <a16:creationId xmlns:a16="http://schemas.microsoft.com/office/drawing/2014/main" id="{3D194267-922B-4781-9D9B-2733BF22E9C3}"/>
              </a:ext>
            </a:extLst>
          </p:cNvPr>
          <p:cNvSpPr txBox="1"/>
          <p:nvPr/>
        </p:nvSpPr>
        <p:spPr>
          <a:xfrm>
            <a:off x="6631545" y="2522364"/>
            <a:ext cx="1968620" cy="6463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kern="1200" dirty="0">
                <a:latin typeface="Calibri"/>
              </a:rPr>
              <a:t>E 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released with burning </a:t>
            </a:r>
            <a:endParaRPr lang="en-GB" sz="1800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Elipsa 41">
            <a:extLst>
              <a:ext uri="{FF2B5EF4-FFF2-40B4-BE49-F238E27FC236}">
                <a16:creationId xmlns:a16="http://schemas.microsoft.com/office/drawing/2014/main" id="{4089042E-2598-4219-914F-115E6FB4EBC1}"/>
              </a:ext>
            </a:extLst>
          </p:cNvPr>
          <p:cNvSpPr/>
          <p:nvPr/>
        </p:nvSpPr>
        <p:spPr>
          <a:xfrm>
            <a:off x="6972133" y="3724340"/>
            <a:ext cx="619432" cy="57027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kern="1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" name="Elipsa 40">
            <a:extLst>
              <a:ext uri="{FF2B5EF4-FFF2-40B4-BE49-F238E27FC236}">
                <a16:creationId xmlns:a16="http://schemas.microsoft.com/office/drawing/2014/main" id="{B4BBD9BA-63E1-4C75-A8BA-5CEC773A42A2}"/>
              </a:ext>
            </a:extLst>
          </p:cNvPr>
          <p:cNvSpPr/>
          <p:nvPr/>
        </p:nvSpPr>
        <p:spPr>
          <a:xfrm>
            <a:off x="6352700" y="3724340"/>
            <a:ext cx="619432" cy="57027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kern="1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" name="Elipsa 39">
            <a:extLst>
              <a:ext uri="{FF2B5EF4-FFF2-40B4-BE49-F238E27FC236}">
                <a16:creationId xmlns:a16="http://schemas.microsoft.com/office/drawing/2014/main" id="{CD327BCB-30C1-4A86-B6D0-92388EAEC4EE}"/>
              </a:ext>
            </a:extLst>
          </p:cNvPr>
          <p:cNvSpPr/>
          <p:nvPr/>
        </p:nvSpPr>
        <p:spPr>
          <a:xfrm>
            <a:off x="5733268" y="3724340"/>
            <a:ext cx="619432" cy="57027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kern="1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1" name="Elipsa 38">
            <a:extLst>
              <a:ext uri="{FF2B5EF4-FFF2-40B4-BE49-F238E27FC236}">
                <a16:creationId xmlns:a16="http://schemas.microsoft.com/office/drawing/2014/main" id="{5912AF7F-0928-4B9B-80BD-D7C494C62E57}"/>
              </a:ext>
            </a:extLst>
          </p:cNvPr>
          <p:cNvSpPr/>
          <p:nvPr/>
        </p:nvSpPr>
        <p:spPr>
          <a:xfrm>
            <a:off x="5113835" y="3724340"/>
            <a:ext cx="619432" cy="57027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kern="1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2" name="Elipsa 37">
            <a:extLst>
              <a:ext uri="{FF2B5EF4-FFF2-40B4-BE49-F238E27FC236}">
                <a16:creationId xmlns:a16="http://schemas.microsoft.com/office/drawing/2014/main" id="{CC73B041-5EEE-4079-BD94-F6A891E816AB}"/>
              </a:ext>
            </a:extLst>
          </p:cNvPr>
          <p:cNvSpPr/>
          <p:nvPr/>
        </p:nvSpPr>
        <p:spPr>
          <a:xfrm>
            <a:off x="4494402" y="3724340"/>
            <a:ext cx="619432" cy="57027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kern="1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3" name="Elipsa 36">
            <a:extLst>
              <a:ext uri="{FF2B5EF4-FFF2-40B4-BE49-F238E27FC236}">
                <a16:creationId xmlns:a16="http://schemas.microsoft.com/office/drawing/2014/main" id="{C7A7276A-85D6-4E7C-BCDF-AF79B5BF7C61}"/>
              </a:ext>
            </a:extLst>
          </p:cNvPr>
          <p:cNvSpPr/>
          <p:nvPr/>
        </p:nvSpPr>
        <p:spPr>
          <a:xfrm>
            <a:off x="3874969" y="3724340"/>
            <a:ext cx="619432" cy="57027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kern="1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4" name="Elipsa 35">
            <a:extLst>
              <a:ext uri="{FF2B5EF4-FFF2-40B4-BE49-F238E27FC236}">
                <a16:creationId xmlns:a16="http://schemas.microsoft.com/office/drawing/2014/main" id="{25016DED-A700-428B-9C8E-7EBB64CD7688}"/>
              </a:ext>
            </a:extLst>
          </p:cNvPr>
          <p:cNvSpPr/>
          <p:nvPr/>
        </p:nvSpPr>
        <p:spPr>
          <a:xfrm>
            <a:off x="3255536" y="3724340"/>
            <a:ext cx="619432" cy="57027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kern="1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5" name="Elipsa 34">
            <a:extLst>
              <a:ext uri="{FF2B5EF4-FFF2-40B4-BE49-F238E27FC236}">
                <a16:creationId xmlns:a16="http://schemas.microsoft.com/office/drawing/2014/main" id="{07DF9ED1-9D8C-4DD3-8B8F-A7BA21FCF97C}"/>
              </a:ext>
            </a:extLst>
          </p:cNvPr>
          <p:cNvSpPr/>
          <p:nvPr/>
        </p:nvSpPr>
        <p:spPr>
          <a:xfrm>
            <a:off x="2636103" y="3724340"/>
            <a:ext cx="619432" cy="57027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kern="1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6" name="Elipsa 33">
            <a:extLst>
              <a:ext uri="{FF2B5EF4-FFF2-40B4-BE49-F238E27FC236}">
                <a16:creationId xmlns:a16="http://schemas.microsoft.com/office/drawing/2014/main" id="{745C18BC-F1D2-4B57-B5B7-ECBB1ABC6EDF}"/>
              </a:ext>
            </a:extLst>
          </p:cNvPr>
          <p:cNvSpPr/>
          <p:nvPr/>
        </p:nvSpPr>
        <p:spPr>
          <a:xfrm>
            <a:off x="2016670" y="3724340"/>
            <a:ext cx="619432" cy="57027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kern="1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7" name="Elipsa 23">
            <a:extLst>
              <a:ext uri="{FF2B5EF4-FFF2-40B4-BE49-F238E27FC236}">
                <a16:creationId xmlns:a16="http://schemas.microsoft.com/office/drawing/2014/main" id="{D048AFFA-43C8-43A3-BD0D-A2A0F026AFE8}"/>
              </a:ext>
            </a:extLst>
          </p:cNvPr>
          <p:cNvSpPr/>
          <p:nvPr/>
        </p:nvSpPr>
        <p:spPr>
          <a:xfrm>
            <a:off x="1420518" y="3724340"/>
            <a:ext cx="619432" cy="57027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kern="1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8" name="Elipsa 51">
            <a:extLst>
              <a:ext uri="{FF2B5EF4-FFF2-40B4-BE49-F238E27FC236}">
                <a16:creationId xmlns:a16="http://schemas.microsoft.com/office/drawing/2014/main" id="{2C99AFC4-9B01-4044-91A1-AFCDEA215B08}"/>
              </a:ext>
            </a:extLst>
          </p:cNvPr>
          <p:cNvSpPr/>
          <p:nvPr/>
        </p:nvSpPr>
        <p:spPr>
          <a:xfrm>
            <a:off x="6963639" y="3708412"/>
            <a:ext cx="619432" cy="59185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0000"/>
          </a:solidFill>
          <a:ln w="6345" cap="flat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kern="1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9" name="Elipsa 50">
            <a:extLst>
              <a:ext uri="{FF2B5EF4-FFF2-40B4-BE49-F238E27FC236}">
                <a16:creationId xmlns:a16="http://schemas.microsoft.com/office/drawing/2014/main" id="{F11A597F-0DA1-487F-8DD3-FC3E8C84F4C3}"/>
              </a:ext>
            </a:extLst>
          </p:cNvPr>
          <p:cNvSpPr/>
          <p:nvPr/>
        </p:nvSpPr>
        <p:spPr>
          <a:xfrm>
            <a:off x="6352700" y="3708413"/>
            <a:ext cx="619432" cy="62181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0000"/>
          </a:solidFill>
          <a:ln w="6345" cap="flat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kern="1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" name="Elipsa 49">
            <a:extLst>
              <a:ext uri="{FF2B5EF4-FFF2-40B4-BE49-F238E27FC236}">
                <a16:creationId xmlns:a16="http://schemas.microsoft.com/office/drawing/2014/main" id="{AFBB4007-66B8-462C-AA14-D2BC0A089A94}"/>
              </a:ext>
            </a:extLst>
          </p:cNvPr>
          <p:cNvSpPr/>
          <p:nvPr/>
        </p:nvSpPr>
        <p:spPr>
          <a:xfrm>
            <a:off x="5733258" y="3708413"/>
            <a:ext cx="619432" cy="62181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0000"/>
          </a:solidFill>
          <a:ln w="6345" cap="flat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kern="1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" name="Elipsa 48">
            <a:extLst>
              <a:ext uri="{FF2B5EF4-FFF2-40B4-BE49-F238E27FC236}">
                <a16:creationId xmlns:a16="http://schemas.microsoft.com/office/drawing/2014/main" id="{24C133FE-4DDE-4CC9-9E51-9D4DC398DE9F}"/>
              </a:ext>
            </a:extLst>
          </p:cNvPr>
          <p:cNvSpPr/>
          <p:nvPr/>
        </p:nvSpPr>
        <p:spPr>
          <a:xfrm>
            <a:off x="5113826" y="3708413"/>
            <a:ext cx="619432" cy="62181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0000"/>
          </a:solidFill>
          <a:ln w="6345" cap="flat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kern="1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2" name="Elipsa 47">
            <a:extLst>
              <a:ext uri="{FF2B5EF4-FFF2-40B4-BE49-F238E27FC236}">
                <a16:creationId xmlns:a16="http://schemas.microsoft.com/office/drawing/2014/main" id="{ED22E941-9EEB-4976-B6F7-CB3AF7208875}"/>
              </a:ext>
            </a:extLst>
          </p:cNvPr>
          <p:cNvSpPr/>
          <p:nvPr/>
        </p:nvSpPr>
        <p:spPr>
          <a:xfrm>
            <a:off x="4494402" y="3708413"/>
            <a:ext cx="619432" cy="62181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0000"/>
          </a:solidFill>
          <a:ln w="6345" cap="flat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kern="1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3" name="Elipsa 46">
            <a:extLst>
              <a:ext uri="{FF2B5EF4-FFF2-40B4-BE49-F238E27FC236}">
                <a16:creationId xmlns:a16="http://schemas.microsoft.com/office/drawing/2014/main" id="{FA2D2165-0713-4790-8565-B7F5E7E0156F}"/>
              </a:ext>
            </a:extLst>
          </p:cNvPr>
          <p:cNvSpPr/>
          <p:nvPr/>
        </p:nvSpPr>
        <p:spPr>
          <a:xfrm>
            <a:off x="3874969" y="3708412"/>
            <a:ext cx="619432" cy="59185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0000"/>
          </a:solidFill>
          <a:ln w="6345" cap="flat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kern="1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4" name="Elipsa 45">
            <a:extLst>
              <a:ext uri="{FF2B5EF4-FFF2-40B4-BE49-F238E27FC236}">
                <a16:creationId xmlns:a16="http://schemas.microsoft.com/office/drawing/2014/main" id="{A5F13E53-11BF-49EF-BEAA-5DFCE7B30C21}"/>
              </a:ext>
            </a:extLst>
          </p:cNvPr>
          <p:cNvSpPr/>
          <p:nvPr/>
        </p:nvSpPr>
        <p:spPr>
          <a:xfrm>
            <a:off x="3255536" y="3708413"/>
            <a:ext cx="619432" cy="62181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0000"/>
          </a:solidFill>
          <a:ln w="6345" cap="flat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kern="1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5" name="Elipsa 44">
            <a:extLst>
              <a:ext uri="{FF2B5EF4-FFF2-40B4-BE49-F238E27FC236}">
                <a16:creationId xmlns:a16="http://schemas.microsoft.com/office/drawing/2014/main" id="{AD9AEF48-E3BF-4848-A390-9C7CFBEDF3B3}"/>
              </a:ext>
            </a:extLst>
          </p:cNvPr>
          <p:cNvSpPr/>
          <p:nvPr/>
        </p:nvSpPr>
        <p:spPr>
          <a:xfrm>
            <a:off x="2636103" y="3708412"/>
            <a:ext cx="619432" cy="59185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0000"/>
          </a:solidFill>
          <a:ln w="6345" cap="flat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kern="1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6" name="Elipsa 43">
            <a:extLst>
              <a:ext uri="{FF2B5EF4-FFF2-40B4-BE49-F238E27FC236}">
                <a16:creationId xmlns:a16="http://schemas.microsoft.com/office/drawing/2014/main" id="{3BA3396F-41D9-4325-87A8-222A60A33D5C}"/>
              </a:ext>
            </a:extLst>
          </p:cNvPr>
          <p:cNvSpPr/>
          <p:nvPr/>
        </p:nvSpPr>
        <p:spPr>
          <a:xfrm>
            <a:off x="2016670" y="3708412"/>
            <a:ext cx="619432" cy="59185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0000"/>
          </a:solidFill>
          <a:ln w="6345" cap="flat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kern="1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7" name="Elipsa 42">
            <a:extLst>
              <a:ext uri="{FF2B5EF4-FFF2-40B4-BE49-F238E27FC236}">
                <a16:creationId xmlns:a16="http://schemas.microsoft.com/office/drawing/2014/main" id="{37A49946-EE28-4723-88E4-6440D87C713D}"/>
              </a:ext>
            </a:extLst>
          </p:cNvPr>
          <p:cNvSpPr/>
          <p:nvPr/>
        </p:nvSpPr>
        <p:spPr>
          <a:xfrm>
            <a:off x="1420518" y="3708412"/>
            <a:ext cx="619432" cy="59185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0000"/>
          </a:solidFill>
          <a:ln w="6345" cap="flat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kern="1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8" name="Strelica: desno 53">
            <a:extLst>
              <a:ext uri="{FF2B5EF4-FFF2-40B4-BE49-F238E27FC236}">
                <a16:creationId xmlns:a16="http://schemas.microsoft.com/office/drawing/2014/main" id="{3A2CD4F9-0B35-42CA-9E03-290CB8DA96FE}"/>
              </a:ext>
            </a:extLst>
          </p:cNvPr>
          <p:cNvSpPr/>
          <p:nvPr/>
        </p:nvSpPr>
        <p:spPr>
          <a:xfrm>
            <a:off x="2039950" y="3190727"/>
            <a:ext cx="1448903" cy="297801"/>
          </a:xfrm>
          <a:custGeom>
            <a:avLst>
              <a:gd name="f0" fmla="val 1938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FF0000"/>
          </a:solidFill>
          <a:ln w="12701" cap="flat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kern="1200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4" name="Ravni poveznik sa strelicom 3">
            <a:extLst>
              <a:ext uri="{FF2B5EF4-FFF2-40B4-BE49-F238E27FC236}">
                <a16:creationId xmlns:a16="http://schemas.microsoft.com/office/drawing/2014/main" id="{02B1B63D-B085-46DE-BB17-9C9629B538FA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7615855" y="1998576"/>
            <a:ext cx="0" cy="5237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vni poveznik sa strelicom 40">
            <a:extLst>
              <a:ext uri="{FF2B5EF4-FFF2-40B4-BE49-F238E27FC236}">
                <a16:creationId xmlns:a16="http://schemas.microsoft.com/office/drawing/2014/main" id="{FF40F548-8464-4D66-BD44-C3961D8AF028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5278641" y="1998575"/>
            <a:ext cx="0" cy="505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4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5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E66D8A1-92E8-420C-B037-815355248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153" y="74182"/>
            <a:ext cx="8226266" cy="1124712"/>
          </a:xfrm>
        </p:spPr>
        <p:txBody>
          <a:bodyPr/>
          <a:lstStyle/>
          <a:p>
            <a:r>
              <a:rPr lang="en-GB" sz="3600" b="1" dirty="0"/>
              <a:t>POTASSIUM NITRATE AND SUGAR</a:t>
            </a: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3978BA7B-7AAB-43D2-94B2-D34B952BB8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z="1400" smtClean="0"/>
              <a:pPr/>
              <a:t>5</a:t>
            </a:fld>
            <a:endParaRPr lang="en-GB" sz="1400"/>
          </a:p>
        </p:txBody>
      </p:sp>
      <p:sp>
        <p:nvSpPr>
          <p:cNvPr id="4" name="Pravokutnik 10">
            <a:extLst>
              <a:ext uri="{FF2B5EF4-FFF2-40B4-BE49-F238E27FC236}">
                <a16:creationId xmlns:a16="http://schemas.microsoft.com/office/drawing/2014/main" id="{6ECB8E4C-7CE6-4CE7-B001-A9605762EEDD}"/>
              </a:ext>
            </a:extLst>
          </p:cNvPr>
          <p:cNvSpPr/>
          <p:nvPr/>
        </p:nvSpPr>
        <p:spPr>
          <a:xfrm>
            <a:off x="3669047" y="4116904"/>
            <a:ext cx="2024913" cy="33855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600" kern="1200" dirty="0">
                <a:latin typeface="Calibri" pitchFamily="34"/>
                <a:ea typeface="Calibri" pitchFamily="34"/>
                <a:cs typeface="Times New Roman" pitchFamily="18"/>
              </a:rPr>
              <a:t>2KNO</a:t>
            </a:r>
            <a:r>
              <a:rPr lang="hr-HR" sz="1600" kern="1200" baseline="-25000" dirty="0">
                <a:latin typeface="Calibri" pitchFamily="34"/>
                <a:ea typeface="Calibri" pitchFamily="34"/>
                <a:cs typeface="Times New Roman" pitchFamily="18"/>
              </a:rPr>
              <a:t>3</a:t>
            </a:r>
            <a:r>
              <a:rPr lang="hr-HR" sz="1600" kern="1200" dirty="0">
                <a:latin typeface="Calibri" pitchFamily="34"/>
                <a:ea typeface="Calibri" pitchFamily="34"/>
                <a:cs typeface="Times New Roman" pitchFamily="18"/>
              </a:rPr>
              <a:t>   </a:t>
            </a:r>
            <a:r>
              <a:rPr lang="hr-HR" sz="1600" kern="1200" baseline="-25000" dirty="0">
                <a:latin typeface="Calibri" pitchFamily="34"/>
                <a:ea typeface="Calibri" pitchFamily="34"/>
                <a:cs typeface="Times New Roman" pitchFamily="18"/>
              </a:rPr>
              <a:t>       </a:t>
            </a:r>
            <a:r>
              <a:rPr lang="hr-HR" sz="1600" kern="1200" dirty="0">
                <a:latin typeface="Calibri" pitchFamily="34"/>
                <a:ea typeface="Calibri" pitchFamily="34"/>
                <a:cs typeface="Times New Roman" pitchFamily="18"/>
              </a:rPr>
              <a:t>2KNO</a:t>
            </a:r>
            <a:r>
              <a:rPr lang="hr-HR" sz="1600" kern="1200" baseline="-25000" dirty="0">
                <a:latin typeface="Calibri" pitchFamily="34"/>
                <a:ea typeface="Calibri" pitchFamily="34"/>
                <a:cs typeface="Times New Roman" pitchFamily="18"/>
              </a:rPr>
              <a:t>2 </a:t>
            </a:r>
            <a:r>
              <a:rPr lang="hr-HR" sz="1600" kern="1200" dirty="0">
                <a:latin typeface="Calibri" pitchFamily="34"/>
                <a:ea typeface="Calibri" pitchFamily="34"/>
                <a:cs typeface="Times New Roman" pitchFamily="18"/>
              </a:rPr>
              <a:t>+ </a:t>
            </a:r>
            <a:r>
              <a:rPr lang="hr-HR" sz="1600" b="1" u="sng" kern="1200" dirty="0">
                <a:latin typeface="Calibri" pitchFamily="34"/>
                <a:ea typeface="Calibri" pitchFamily="34"/>
                <a:cs typeface="Times New Roman" pitchFamily="18"/>
              </a:rPr>
              <a:t>O</a:t>
            </a:r>
            <a:r>
              <a:rPr lang="hr-HR" sz="1600" b="1" u="sng" kern="1200" baseline="-25000" dirty="0">
                <a:latin typeface="Calibri" pitchFamily="34"/>
                <a:ea typeface="Calibri" pitchFamily="34"/>
                <a:cs typeface="Times New Roman" pitchFamily="18"/>
              </a:rPr>
              <a:t>2</a:t>
            </a:r>
            <a:endParaRPr lang="en-GB" sz="1600" b="1" u="sng" kern="1200" dirty="0">
              <a:latin typeface="Calibri"/>
            </a:endParaRPr>
          </a:p>
        </p:txBody>
      </p:sp>
      <p:cxnSp>
        <p:nvCxnSpPr>
          <p:cNvPr id="5" name="Ravni poveznik sa strelicom 12">
            <a:extLst>
              <a:ext uri="{FF2B5EF4-FFF2-40B4-BE49-F238E27FC236}">
                <a16:creationId xmlns:a16="http://schemas.microsoft.com/office/drawing/2014/main" id="{C8DC3AFC-DD1A-40D1-8D74-54625E5209EF}"/>
              </a:ext>
            </a:extLst>
          </p:cNvPr>
          <p:cNvCxnSpPr/>
          <p:nvPr/>
        </p:nvCxnSpPr>
        <p:spPr>
          <a:xfrm>
            <a:off x="4357038" y="4299844"/>
            <a:ext cx="324465" cy="0"/>
          </a:xfrm>
          <a:prstGeom prst="straightConnector1">
            <a:avLst/>
          </a:prstGeom>
          <a:noFill/>
          <a:ln w="12701" cap="flat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6" name="Pravokutnik 15">
            <a:extLst>
              <a:ext uri="{FF2B5EF4-FFF2-40B4-BE49-F238E27FC236}">
                <a16:creationId xmlns:a16="http://schemas.microsoft.com/office/drawing/2014/main" id="{06BA66AD-2560-478A-AEBC-C8E364A7532D}"/>
              </a:ext>
            </a:extLst>
          </p:cNvPr>
          <p:cNvSpPr/>
          <p:nvPr/>
        </p:nvSpPr>
        <p:spPr>
          <a:xfrm>
            <a:off x="52867" y="4091956"/>
            <a:ext cx="3492238" cy="33855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600" kern="1200" dirty="0">
                <a:latin typeface="Calibri"/>
              </a:rPr>
              <a:t>C</a:t>
            </a:r>
            <a:r>
              <a:rPr lang="hr-HR" sz="1600" kern="1200" baseline="-25000" dirty="0">
                <a:latin typeface="Calibri"/>
              </a:rPr>
              <a:t>6</a:t>
            </a:r>
            <a:r>
              <a:rPr lang="hr-HR" sz="1600" kern="1200" dirty="0">
                <a:latin typeface="Calibri"/>
              </a:rPr>
              <a:t>H</a:t>
            </a:r>
            <a:r>
              <a:rPr lang="hr-HR" sz="1600" kern="1200" baseline="-25000" dirty="0">
                <a:latin typeface="Calibri"/>
              </a:rPr>
              <a:t>12</a:t>
            </a:r>
            <a:r>
              <a:rPr lang="hr-HR" sz="1600" kern="1200" dirty="0">
                <a:latin typeface="Calibri"/>
              </a:rPr>
              <a:t>O</a:t>
            </a:r>
            <a:r>
              <a:rPr lang="hr-HR" sz="1600" kern="1200" baseline="-25000" dirty="0">
                <a:latin typeface="Calibri"/>
              </a:rPr>
              <a:t>6</a:t>
            </a:r>
            <a:r>
              <a:rPr lang="hr-HR" sz="1600" kern="1200" dirty="0">
                <a:latin typeface="Calibri"/>
              </a:rPr>
              <a:t> + 6O</a:t>
            </a:r>
            <a:r>
              <a:rPr lang="hr-HR" sz="1600" kern="1200" baseline="-25000" dirty="0">
                <a:latin typeface="Calibri"/>
              </a:rPr>
              <a:t>2</a:t>
            </a:r>
            <a:r>
              <a:rPr lang="hr-HR" sz="1600" kern="1200" dirty="0">
                <a:latin typeface="Calibri"/>
              </a:rPr>
              <a:t>       6H</a:t>
            </a:r>
            <a:r>
              <a:rPr lang="hr-HR" sz="1600" kern="1200" baseline="-25000" dirty="0">
                <a:latin typeface="Calibri"/>
              </a:rPr>
              <a:t>2</a:t>
            </a:r>
            <a:r>
              <a:rPr lang="hr-HR" sz="1600" kern="1200" dirty="0">
                <a:latin typeface="Calibri"/>
              </a:rPr>
              <a:t>O + 6CO</a:t>
            </a:r>
            <a:r>
              <a:rPr lang="hr-HR" sz="1600" kern="1200" baseline="-25000" dirty="0">
                <a:latin typeface="Calibri"/>
              </a:rPr>
              <a:t>2</a:t>
            </a:r>
            <a:r>
              <a:rPr lang="hr-HR" sz="1600" kern="1200" dirty="0">
                <a:latin typeface="Calibri"/>
              </a:rPr>
              <a:t> + </a:t>
            </a:r>
            <a:r>
              <a:rPr lang="en-GB" sz="1600" b="1" u="sng" kern="1200" dirty="0">
                <a:latin typeface="Calibri"/>
              </a:rPr>
              <a:t>energy</a:t>
            </a:r>
          </a:p>
        </p:txBody>
      </p:sp>
      <p:cxnSp>
        <p:nvCxnSpPr>
          <p:cNvPr id="7" name="Ravni poveznik sa strelicom 16">
            <a:extLst>
              <a:ext uri="{FF2B5EF4-FFF2-40B4-BE49-F238E27FC236}">
                <a16:creationId xmlns:a16="http://schemas.microsoft.com/office/drawing/2014/main" id="{5E49477E-F91C-4C38-9F27-4183CD225A5A}"/>
              </a:ext>
            </a:extLst>
          </p:cNvPr>
          <p:cNvCxnSpPr>
            <a:cxnSpLocks/>
          </p:cNvCxnSpPr>
          <p:nvPr/>
        </p:nvCxnSpPr>
        <p:spPr>
          <a:xfrm>
            <a:off x="1281117" y="4253221"/>
            <a:ext cx="258373" cy="6580"/>
          </a:xfrm>
          <a:prstGeom prst="straightConnector1">
            <a:avLst/>
          </a:prstGeom>
          <a:noFill/>
          <a:ln w="12701" cap="flat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8" name="TekstniOkvir 18">
            <a:extLst>
              <a:ext uri="{FF2B5EF4-FFF2-40B4-BE49-F238E27FC236}">
                <a16:creationId xmlns:a16="http://schemas.microsoft.com/office/drawing/2014/main" id="{FB3B599C-D31A-4B69-81E9-4F565D69D3CA}"/>
              </a:ext>
            </a:extLst>
          </p:cNvPr>
          <p:cNvSpPr txBox="1"/>
          <p:nvPr/>
        </p:nvSpPr>
        <p:spPr>
          <a:xfrm>
            <a:off x="6055311" y="4116904"/>
            <a:ext cx="2920081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kern="1200" dirty="0">
                <a:latin typeface="Calibri" pitchFamily="34"/>
                <a:ea typeface="Calibri" pitchFamily="34"/>
                <a:cs typeface="Times New Roman" pitchFamily="18"/>
              </a:rPr>
              <a:t>KNO</a:t>
            </a:r>
            <a:r>
              <a:rPr lang="hr-HR" sz="1800" kern="1200" baseline="-25000" dirty="0">
                <a:latin typeface="Calibri" pitchFamily="34"/>
                <a:ea typeface="Calibri" pitchFamily="34"/>
                <a:cs typeface="Times New Roman" pitchFamily="18"/>
              </a:rPr>
              <a:t>3</a:t>
            </a:r>
            <a:r>
              <a:rPr lang="en-GB" sz="1800" kern="1200" baseline="-25000" dirty="0">
                <a:latin typeface="Calibri" pitchFamily="34"/>
                <a:ea typeface="Calibri" pitchFamily="34"/>
                <a:cs typeface="Times New Roman" pitchFamily="18"/>
              </a:rPr>
              <a:t> </a:t>
            </a:r>
            <a:r>
              <a:rPr lang="en-GB" sz="1800" kern="1200" dirty="0">
                <a:latin typeface="Calibri" pitchFamily="34"/>
                <a:ea typeface="Calibri" pitchFamily="34"/>
                <a:cs typeface="Times New Roman" pitchFamily="18"/>
              </a:rPr>
              <a:t>+ </a:t>
            </a:r>
            <a:r>
              <a:rPr lang="hr-HR" sz="1800" kern="1200" dirty="0">
                <a:latin typeface="Calibri"/>
              </a:rPr>
              <a:t>C</a:t>
            </a:r>
            <a:r>
              <a:rPr lang="hr-HR" sz="1800" kern="1200" baseline="-25000" dirty="0">
                <a:latin typeface="Calibri"/>
              </a:rPr>
              <a:t>6</a:t>
            </a:r>
            <a:r>
              <a:rPr lang="hr-HR" sz="1800" kern="1200" dirty="0">
                <a:latin typeface="Calibri"/>
              </a:rPr>
              <a:t>H</a:t>
            </a:r>
            <a:r>
              <a:rPr lang="hr-HR" sz="1800" kern="1200" baseline="-25000" dirty="0">
                <a:latin typeface="Calibri"/>
              </a:rPr>
              <a:t>12</a:t>
            </a:r>
            <a:r>
              <a:rPr lang="hr-HR" sz="1800" kern="1200" dirty="0">
                <a:latin typeface="Calibri"/>
              </a:rPr>
              <a:t>O</a:t>
            </a:r>
            <a:r>
              <a:rPr lang="hr-HR" sz="1800" kern="1200" baseline="-25000" dirty="0">
                <a:latin typeface="Calibri"/>
              </a:rPr>
              <a:t>6</a:t>
            </a:r>
            <a:r>
              <a:rPr lang="en-GB" sz="1800" kern="1200" baseline="-25000" dirty="0">
                <a:latin typeface="Calibri"/>
              </a:rPr>
              <a:t> </a:t>
            </a:r>
            <a:r>
              <a:rPr lang="en-GB" sz="1800" kern="1200" dirty="0">
                <a:latin typeface="Calibri" pitchFamily="34"/>
                <a:ea typeface="Calibri" pitchFamily="34"/>
                <a:cs typeface="Times New Roman" pitchFamily="18"/>
              </a:rPr>
              <a:t>in </a:t>
            </a:r>
            <a:r>
              <a:rPr lang="en-GB" sz="1800" b="1" u="sng" kern="1200" dirty="0">
                <a:latin typeface="Calibri" pitchFamily="34"/>
                <a:ea typeface="Calibri" pitchFamily="34"/>
                <a:cs typeface="Times New Roman" pitchFamily="18"/>
              </a:rPr>
              <a:t>3:2 </a:t>
            </a:r>
            <a:r>
              <a:rPr lang="en-GB" sz="1800" kern="1200" dirty="0">
                <a:latin typeface="Calibri" pitchFamily="34"/>
                <a:ea typeface="Calibri" pitchFamily="34"/>
                <a:cs typeface="Times New Roman" pitchFamily="18"/>
              </a:rPr>
              <a:t>ratio</a:t>
            </a:r>
            <a:endParaRPr lang="en-GB" sz="1800" b="1" u="sng" kern="1200" dirty="0">
              <a:latin typeface="Calibri"/>
            </a:endParaRPr>
          </a:p>
        </p:txBody>
      </p:sp>
      <p:pic>
        <p:nvPicPr>
          <p:cNvPr id="9" name="Slika 14">
            <a:extLst>
              <a:ext uri="{FF2B5EF4-FFF2-40B4-BE49-F238E27FC236}">
                <a16:creationId xmlns:a16="http://schemas.microsoft.com/office/drawing/2014/main" id="{5DF136E7-500B-4692-874B-0E71F24185E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72342" y="987780"/>
            <a:ext cx="2297138" cy="289561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51F55284-49A2-448B-B29D-9FA0C70BCED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425559" y="987780"/>
            <a:ext cx="2297138" cy="289561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Slika 17">
            <a:extLst>
              <a:ext uri="{FF2B5EF4-FFF2-40B4-BE49-F238E27FC236}">
                <a16:creationId xmlns:a16="http://schemas.microsoft.com/office/drawing/2014/main" id="{CCFAF0CD-5407-4641-9786-C1B9C353423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278776" y="987780"/>
            <a:ext cx="2297138" cy="289560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2" name="Strelica: peterokut 11">
            <a:extLst>
              <a:ext uri="{FF2B5EF4-FFF2-40B4-BE49-F238E27FC236}">
                <a16:creationId xmlns:a16="http://schemas.microsoft.com/office/drawing/2014/main" id="{0D495CDA-A75D-48DD-897F-F57A088EE22B}"/>
              </a:ext>
            </a:extLst>
          </p:cNvPr>
          <p:cNvSpPr/>
          <p:nvPr/>
        </p:nvSpPr>
        <p:spPr>
          <a:xfrm>
            <a:off x="52867" y="4666253"/>
            <a:ext cx="1448915" cy="426998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Tw Cen MT" panose="020B0602020104020603" pitchFamily="34" charset="0"/>
              </a:rPr>
              <a:t>Theoretical introduction</a:t>
            </a:r>
          </a:p>
        </p:txBody>
      </p:sp>
      <p:sp>
        <p:nvSpPr>
          <p:cNvPr id="13" name="Strelica: ševron 12">
            <a:extLst>
              <a:ext uri="{FF2B5EF4-FFF2-40B4-BE49-F238E27FC236}">
                <a16:creationId xmlns:a16="http://schemas.microsoft.com/office/drawing/2014/main" id="{A1E7F99E-9599-4B52-BDCD-6B04EEB9CD73}"/>
              </a:ext>
            </a:extLst>
          </p:cNvPr>
          <p:cNvSpPr/>
          <p:nvPr/>
        </p:nvSpPr>
        <p:spPr>
          <a:xfrm>
            <a:off x="1539490" y="4739069"/>
            <a:ext cx="1530863" cy="28136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Experiment</a:t>
            </a:r>
          </a:p>
        </p:txBody>
      </p:sp>
      <p:sp>
        <p:nvSpPr>
          <p:cNvPr id="14" name="Strelica: ševron 13">
            <a:extLst>
              <a:ext uri="{FF2B5EF4-FFF2-40B4-BE49-F238E27FC236}">
                <a16:creationId xmlns:a16="http://schemas.microsoft.com/office/drawing/2014/main" id="{E93B2712-EEDA-4BE5-8A14-98AF7647DD13}"/>
              </a:ext>
            </a:extLst>
          </p:cNvPr>
          <p:cNvSpPr/>
          <p:nvPr/>
        </p:nvSpPr>
        <p:spPr>
          <a:xfrm>
            <a:off x="3103551" y="4734471"/>
            <a:ext cx="1448915" cy="28596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13132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726D0F8-70B9-42A5-9553-EBBBD3FDD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>
                <a:latin typeface="Tw Cen MT" panose="020B0602020104020603" pitchFamily="34" charset="0"/>
              </a:rPr>
              <a:t>HYPOTHESIS</a:t>
            </a: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9B7EE5E1-DC26-495B-A481-05D75087554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z="1400" smtClean="0"/>
              <a:pPr/>
              <a:t>6</a:t>
            </a:fld>
            <a:endParaRPr lang="en-GB" sz="1400"/>
          </a:p>
        </p:txBody>
      </p:sp>
      <p:sp>
        <p:nvSpPr>
          <p:cNvPr id="4" name="Rezervirano mjesto sadržaja 2">
            <a:extLst>
              <a:ext uri="{FF2B5EF4-FFF2-40B4-BE49-F238E27FC236}">
                <a16:creationId xmlns:a16="http://schemas.microsoft.com/office/drawing/2014/main" id="{DF7D5095-959B-457D-953B-B4B8BD4BCFCA}"/>
              </a:ext>
            </a:extLst>
          </p:cNvPr>
          <p:cNvSpPr txBox="1">
            <a:spLocks/>
          </p:cNvSpPr>
          <p:nvPr/>
        </p:nvSpPr>
        <p:spPr>
          <a:xfrm>
            <a:off x="550315" y="1478782"/>
            <a:ext cx="8217904" cy="32073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GB" sz="33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b="1" dirty="0">
                <a:latin typeface="Tw Cen MT" panose="020B0602020104020603" pitchFamily="34" charset="0"/>
                <a:cs typeface="Calibri" panose="020F0502020204030204" pitchFamily="34" charset="0"/>
              </a:rPr>
              <a:t>Thicker </a:t>
            </a:r>
            <a:r>
              <a:rPr lang="en-GB" sz="2800" dirty="0">
                <a:latin typeface="Tw Cen MT" panose="020B0602020104020603" pitchFamily="34" charset="0"/>
                <a:cs typeface="Calibri" panose="020F0502020204030204" pitchFamily="34" charset="0"/>
              </a:rPr>
              <a:t>cord     </a:t>
            </a:r>
            <a:r>
              <a:rPr lang="en-GB" sz="2800" b="1" dirty="0">
                <a:latin typeface="Tw Cen MT" panose="020B0602020104020603" pitchFamily="34" charset="0"/>
                <a:cs typeface="Calibri" panose="020F0502020204030204" pitchFamily="34" charset="0"/>
              </a:rPr>
              <a:t>faster</a:t>
            </a:r>
            <a:r>
              <a:rPr lang="en-GB" sz="2800" dirty="0">
                <a:latin typeface="Tw Cen MT" panose="020B0602020104020603" pitchFamily="34" charset="0"/>
                <a:cs typeface="Calibri" panose="020F0502020204030204" pitchFamily="34" charset="0"/>
              </a:rPr>
              <a:t> burning</a:t>
            </a:r>
          </a:p>
          <a:p>
            <a:pPr>
              <a:lnSpc>
                <a:spcPct val="80000"/>
              </a:lnSpc>
            </a:pPr>
            <a:endParaRPr lang="hr-HR" sz="2800" dirty="0">
              <a:latin typeface="Tw Cen MT" panose="020B0602020104020603" pitchFamily="34" charset="0"/>
              <a:cs typeface="Calibri" panose="020F0502020204030204" pitchFamily="34" charset="0"/>
            </a:endParaRPr>
          </a:p>
          <a:p>
            <a:pPr marL="514350" indent="-514350">
              <a:lnSpc>
                <a:spcPct val="80000"/>
              </a:lnSpc>
              <a:buFont typeface="+mj-lt"/>
              <a:buAutoNum type="arabicPeriod" startAt="2"/>
            </a:pPr>
            <a:r>
              <a:rPr lang="en-GB" sz="2800" dirty="0">
                <a:latin typeface="Tw Cen MT" panose="020B0602020104020603" pitchFamily="34" charset="0"/>
                <a:cs typeface="Calibri" panose="020F0502020204030204" pitchFamily="34" charset="0"/>
              </a:rPr>
              <a:t>Changing </a:t>
            </a:r>
            <a:r>
              <a:rPr lang="en-GB" sz="2800" b="1" dirty="0">
                <a:latin typeface="Tw Cen MT" panose="020B0602020104020603" pitchFamily="34" charset="0"/>
                <a:cs typeface="Calibri" panose="020F0502020204030204" pitchFamily="34" charset="0"/>
              </a:rPr>
              <a:t>sugar</a:t>
            </a:r>
            <a:r>
              <a:rPr lang="en-GB" sz="2800" dirty="0">
                <a:latin typeface="Tw Cen MT" panose="020B0602020104020603" pitchFamily="34" charset="0"/>
                <a:cs typeface="Calibri" panose="020F0502020204030204" pitchFamily="34" charset="0"/>
              </a:rPr>
              <a:t> amount     </a:t>
            </a:r>
            <a:r>
              <a:rPr lang="en-GB" sz="2800" b="1" dirty="0">
                <a:latin typeface="Tw Cen MT" panose="020B0602020104020603" pitchFamily="34" charset="0"/>
                <a:cs typeface="Calibri" panose="020F0502020204030204" pitchFamily="34" charset="0"/>
              </a:rPr>
              <a:t>slower</a:t>
            </a:r>
            <a:r>
              <a:rPr lang="en-GB" sz="2800" dirty="0">
                <a:latin typeface="Tw Cen MT" panose="020B0602020104020603" pitchFamily="34" charset="0"/>
                <a:cs typeface="Calibri" panose="020F0502020204030204" pitchFamily="34" charset="0"/>
              </a:rPr>
              <a:t> burning</a:t>
            </a:r>
          </a:p>
          <a:p>
            <a:pPr>
              <a:lnSpc>
                <a:spcPct val="80000"/>
              </a:lnSpc>
              <a:buFont typeface="Arial" pitchFamily="34"/>
              <a:buChar char="•"/>
            </a:pPr>
            <a:endParaRPr lang="en-GB" sz="2800" dirty="0">
              <a:latin typeface="Tw Cen MT" panose="020B0602020104020603" pitchFamily="34" charset="0"/>
              <a:cs typeface="Calibri" panose="020F0502020204030204" pitchFamily="34" charset="0"/>
            </a:endParaRPr>
          </a:p>
          <a:p>
            <a:pPr marL="514350" indent="-514350">
              <a:lnSpc>
                <a:spcPct val="80000"/>
              </a:lnSpc>
              <a:buFont typeface="+mj-lt"/>
              <a:buAutoNum type="arabicPeriod" startAt="3"/>
            </a:pPr>
            <a:r>
              <a:rPr lang="hr-HR" sz="2800" dirty="0">
                <a:latin typeface="Tw Cen MT" panose="020B0602020104020603" pitchFamily="34" charset="0"/>
                <a:cs typeface="Calibri" panose="020F0502020204030204" pitchFamily="34" charset="0"/>
              </a:rPr>
              <a:t>Changing </a:t>
            </a:r>
            <a:r>
              <a:rPr lang="hr-HR" sz="2800" b="1" dirty="0">
                <a:latin typeface="Tw Cen MT" panose="020B0602020104020603" pitchFamily="34" charset="0"/>
                <a:cs typeface="Calibri" panose="020F0502020204030204" pitchFamily="34" charset="0"/>
              </a:rPr>
              <a:t>KNO</a:t>
            </a:r>
            <a:r>
              <a:rPr lang="hr-HR" sz="2800" b="1" baseline="-25000" dirty="0">
                <a:latin typeface="Tw Cen MT" panose="020B0602020104020603" pitchFamily="34" charset="0"/>
                <a:cs typeface="Calibri" panose="020F0502020204030204" pitchFamily="34" charset="0"/>
              </a:rPr>
              <a:t>3</a:t>
            </a:r>
            <a:r>
              <a:rPr lang="hr-HR" sz="2800" baseline="-25000" dirty="0"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hr-HR" sz="2800" dirty="0">
                <a:latin typeface="Tw Cen MT" panose="020B0602020104020603" pitchFamily="34" charset="0"/>
                <a:cs typeface="Calibri" panose="020F0502020204030204" pitchFamily="34" charset="0"/>
              </a:rPr>
              <a:t>amount     </a:t>
            </a:r>
            <a:r>
              <a:rPr lang="en-GB" sz="2800" b="1" dirty="0">
                <a:latin typeface="Tw Cen MT" panose="020B0602020104020603" pitchFamily="34" charset="0"/>
                <a:cs typeface="Calibri" panose="020F0502020204030204" pitchFamily="34" charset="0"/>
              </a:rPr>
              <a:t>faster</a:t>
            </a:r>
            <a:r>
              <a:rPr lang="en-GB" sz="2800" dirty="0">
                <a:latin typeface="Tw Cen MT" panose="020B0602020104020603" pitchFamily="34" charset="0"/>
                <a:cs typeface="Calibri" panose="020F0502020204030204" pitchFamily="34" charset="0"/>
              </a:rPr>
              <a:t> burning (to a certain extent)</a:t>
            </a:r>
          </a:p>
          <a:p>
            <a:pPr>
              <a:lnSpc>
                <a:spcPct val="80000"/>
              </a:lnSpc>
              <a:buFont typeface="Arial" pitchFamily="34"/>
              <a:buChar char="•"/>
            </a:pPr>
            <a:endParaRPr lang="en-GB" sz="2800" baseline="-25000" dirty="0">
              <a:latin typeface="Tw Cen MT" panose="020B0602020104020603" pitchFamily="34" charset="0"/>
              <a:cs typeface="Calibri" panose="020F0502020204030204" pitchFamily="34" charset="0"/>
            </a:endParaRPr>
          </a:p>
          <a:p>
            <a:pPr marL="514350" indent="-514350">
              <a:lnSpc>
                <a:spcPct val="80000"/>
              </a:lnSpc>
              <a:buFont typeface="+mj-lt"/>
              <a:buAutoNum type="arabicPeriod" startAt="4"/>
            </a:pPr>
            <a:r>
              <a:rPr lang="en-GB" sz="2800" b="1" dirty="0">
                <a:latin typeface="Tw Cen MT" panose="020B0602020104020603" pitchFamily="34" charset="0"/>
                <a:cs typeface="Calibri" panose="020F0502020204030204" pitchFamily="34" charset="0"/>
              </a:rPr>
              <a:t>Highest</a:t>
            </a:r>
            <a:r>
              <a:rPr lang="en-GB" sz="2800" dirty="0">
                <a:latin typeface="Tw Cen MT" panose="020B0602020104020603" pitchFamily="34" charset="0"/>
                <a:cs typeface="Calibri" panose="020F0502020204030204" pitchFamily="34" charset="0"/>
              </a:rPr>
              <a:t> starting temperature     the </a:t>
            </a:r>
            <a:r>
              <a:rPr lang="en-GB" sz="2800" b="1" dirty="0">
                <a:latin typeface="Tw Cen MT" panose="020B0602020104020603" pitchFamily="34" charset="0"/>
                <a:cs typeface="Calibri" panose="020F0502020204030204" pitchFamily="34" charset="0"/>
              </a:rPr>
              <a:t>fastest</a:t>
            </a:r>
            <a:r>
              <a:rPr lang="en-GB" sz="2800" dirty="0">
                <a:latin typeface="Tw Cen MT" panose="020B0602020104020603" pitchFamily="34" charset="0"/>
                <a:cs typeface="Calibri" panose="020F0502020204030204" pitchFamily="34" charset="0"/>
              </a:rPr>
              <a:t> burning</a:t>
            </a:r>
            <a:endParaRPr lang="en-GB" sz="2800" dirty="0">
              <a:latin typeface="Tw Cen MT" panose="020B0602020104020603" pitchFamily="34" charset="0"/>
            </a:endParaRPr>
          </a:p>
        </p:txBody>
      </p:sp>
      <p:cxnSp>
        <p:nvCxnSpPr>
          <p:cNvPr id="8" name="Ravni poveznik sa strelicom 7">
            <a:extLst>
              <a:ext uri="{FF2B5EF4-FFF2-40B4-BE49-F238E27FC236}">
                <a16:creationId xmlns:a16="http://schemas.microsoft.com/office/drawing/2014/main" id="{57E5CA68-CDB9-45CF-A186-CD00A92DB4BF}"/>
              </a:ext>
            </a:extLst>
          </p:cNvPr>
          <p:cNvCxnSpPr>
            <a:cxnSpLocks/>
          </p:cNvCxnSpPr>
          <p:nvPr/>
        </p:nvCxnSpPr>
        <p:spPr>
          <a:xfrm>
            <a:off x="5234810" y="4034705"/>
            <a:ext cx="426301" cy="0"/>
          </a:xfrm>
          <a:prstGeom prst="straightConnector1">
            <a:avLst/>
          </a:prstGeom>
          <a:noFill/>
          <a:ln w="19046" cap="flat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13" name="Strelica: peterokut 12">
            <a:extLst>
              <a:ext uri="{FF2B5EF4-FFF2-40B4-BE49-F238E27FC236}">
                <a16:creationId xmlns:a16="http://schemas.microsoft.com/office/drawing/2014/main" id="{14B78ED2-94E1-40CA-B7A5-CB746A94C3C2}"/>
              </a:ext>
            </a:extLst>
          </p:cNvPr>
          <p:cNvSpPr/>
          <p:nvPr/>
        </p:nvSpPr>
        <p:spPr>
          <a:xfrm>
            <a:off x="43639" y="4704588"/>
            <a:ext cx="1448915" cy="38929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Theoretical introduction</a:t>
            </a:r>
          </a:p>
        </p:txBody>
      </p:sp>
      <p:sp>
        <p:nvSpPr>
          <p:cNvPr id="14" name="Strelica: ševron 13">
            <a:extLst>
              <a:ext uri="{FF2B5EF4-FFF2-40B4-BE49-F238E27FC236}">
                <a16:creationId xmlns:a16="http://schemas.microsoft.com/office/drawing/2014/main" id="{C2734F2C-6400-4576-BF86-AB86F7A6E811}"/>
              </a:ext>
            </a:extLst>
          </p:cNvPr>
          <p:cNvSpPr/>
          <p:nvPr/>
        </p:nvSpPr>
        <p:spPr>
          <a:xfrm>
            <a:off x="1497503" y="4753952"/>
            <a:ext cx="1593130" cy="290558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Experiment</a:t>
            </a:r>
          </a:p>
        </p:txBody>
      </p:sp>
      <p:sp>
        <p:nvSpPr>
          <p:cNvPr id="15" name="Strelica: ševron 14">
            <a:extLst>
              <a:ext uri="{FF2B5EF4-FFF2-40B4-BE49-F238E27FC236}">
                <a16:creationId xmlns:a16="http://schemas.microsoft.com/office/drawing/2014/main" id="{AC7949FA-9911-43CD-8B52-2D44F363E651}"/>
              </a:ext>
            </a:extLst>
          </p:cNvPr>
          <p:cNvSpPr/>
          <p:nvPr/>
        </p:nvSpPr>
        <p:spPr>
          <a:xfrm>
            <a:off x="3094323" y="4753952"/>
            <a:ext cx="1448915" cy="28596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Results</a:t>
            </a:r>
          </a:p>
        </p:txBody>
      </p:sp>
      <p:cxnSp>
        <p:nvCxnSpPr>
          <p:cNvPr id="18" name="Ravni poveznik sa strelicom 17">
            <a:extLst>
              <a:ext uri="{FF2B5EF4-FFF2-40B4-BE49-F238E27FC236}">
                <a16:creationId xmlns:a16="http://schemas.microsoft.com/office/drawing/2014/main" id="{A6FADA88-14BC-454C-AED4-41CC6EFFCAA3}"/>
              </a:ext>
            </a:extLst>
          </p:cNvPr>
          <p:cNvCxnSpPr>
            <a:cxnSpLocks/>
          </p:cNvCxnSpPr>
          <p:nvPr/>
        </p:nvCxnSpPr>
        <p:spPr>
          <a:xfrm>
            <a:off x="3022012" y="1739470"/>
            <a:ext cx="426301" cy="0"/>
          </a:xfrm>
          <a:prstGeom prst="straightConnector1">
            <a:avLst/>
          </a:prstGeom>
          <a:noFill/>
          <a:ln w="19046" cap="flat">
            <a:solidFill>
              <a:srgbClr val="000000"/>
            </a:solidFill>
            <a:prstDash val="solid"/>
            <a:miter/>
            <a:tailEnd type="arrow"/>
          </a:ln>
        </p:spPr>
      </p:cxnSp>
      <p:cxnSp>
        <p:nvCxnSpPr>
          <p:cNvPr id="19" name="Ravni poveznik sa strelicom 18">
            <a:extLst>
              <a:ext uri="{FF2B5EF4-FFF2-40B4-BE49-F238E27FC236}">
                <a16:creationId xmlns:a16="http://schemas.microsoft.com/office/drawing/2014/main" id="{7FC7DFA1-E927-45B9-A225-57FA82F41ABC}"/>
              </a:ext>
            </a:extLst>
          </p:cNvPr>
          <p:cNvCxnSpPr>
            <a:cxnSpLocks/>
          </p:cNvCxnSpPr>
          <p:nvPr/>
        </p:nvCxnSpPr>
        <p:spPr>
          <a:xfrm>
            <a:off x="4525637" y="2450899"/>
            <a:ext cx="426301" cy="0"/>
          </a:xfrm>
          <a:prstGeom prst="straightConnector1">
            <a:avLst/>
          </a:prstGeom>
          <a:noFill/>
          <a:ln w="19046" cap="flat">
            <a:solidFill>
              <a:srgbClr val="000000"/>
            </a:solidFill>
            <a:prstDash val="solid"/>
            <a:miter/>
            <a:tailEnd type="arrow"/>
          </a:ln>
        </p:spPr>
      </p:cxnSp>
      <p:cxnSp>
        <p:nvCxnSpPr>
          <p:cNvPr id="20" name="Ravni poveznik sa strelicom 19">
            <a:extLst>
              <a:ext uri="{FF2B5EF4-FFF2-40B4-BE49-F238E27FC236}">
                <a16:creationId xmlns:a16="http://schemas.microsoft.com/office/drawing/2014/main" id="{715B63DF-AFD3-4FF1-90DF-8CE6C7D1C8D9}"/>
              </a:ext>
            </a:extLst>
          </p:cNvPr>
          <p:cNvCxnSpPr>
            <a:cxnSpLocks/>
          </p:cNvCxnSpPr>
          <p:nvPr/>
        </p:nvCxnSpPr>
        <p:spPr>
          <a:xfrm>
            <a:off x="4543238" y="3119556"/>
            <a:ext cx="426301" cy="0"/>
          </a:xfrm>
          <a:prstGeom prst="straightConnector1">
            <a:avLst/>
          </a:prstGeom>
          <a:noFill/>
          <a:ln w="19046" cap="flat">
            <a:solidFill>
              <a:srgbClr val="000000"/>
            </a:solidFill>
            <a:prstDash val="solid"/>
            <a:miter/>
            <a:tailEnd type="arrow"/>
          </a:ln>
        </p:spPr>
      </p:cxnSp>
    </p:spTree>
    <p:extLst>
      <p:ext uri="{BB962C8B-B14F-4D97-AF65-F5344CB8AC3E}">
        <p14:creationId xmlns:p14="http://schemas.microsoft.com/office/powerpoint/2010/main" val="27753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A330F5A-9419-4275-996F-ADD5253C7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>
                <a:latin typeface="Tw Cen MT" panose="020B0602020104020603" pitchFamily="34" charset="0"/>
              </a:rPr>
              <a:t>METHODS AND MEASUREMENTS</a:t>
            </a: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84AF7491-F70C-4AEE-B653-6605036D8E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z="1400" smtClean="0"/>
              <a:pPr/>
              <a:t>7</a:t>
            </a:fld>
            <a:endParaRPr lang="en-GB" sz="1400"/>
          </a:p>
        </p:txBody>
      </p:sp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631C91FB-3E6F-44B2-B86E-AF627F1545B5}"/>
              </a:ext>
            </a:extLst>
          </p:cNvPr>
          <p:cNvSpPr txBox="1">
            <a:spLocks/>
          </p:cNvSpPr>
          <p:nvPr/>
        </p:nvSpPr>
        <p:spPr>
          <a:xfrm>
            <a:off x="65246" y="1533141"/>
            <a:ext cx="6723861" cy="266027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Font typeface="Arial" pitchFamily="34"/>
              <a:buChar char="•"/>
            </a:pPr>
            <a:r>
              <a:rPr lang="en-GB" sz="1800" dirty="0"/>
              <a:t> </a:t>
            </a:r>
            <a:r>
              <a:rPr lang="en-GB" sz="1800" dirty="0">
                <a:latin typeface="Tw Cen MT" panose="020B0602020104020603" pitchFamily="34" charset="0"/>
                <a:cs typeface="Calibri" panose="020F0502020204030204" pitchFamily="34" charset="0"/>
              </a:rPr>
              <a:t>Cord thickness: 2mm, 3mm, 5mm</a:t>
            </a:r>
          </a:p>
          <a:p>
            <a:pPr>
              <a:buFont typeface="Arial" pitchFamily="34"/>
              <a:buChar char="•"/>
            </a:pPr>
            <a:r>
              <a:rPr lang="en-GB" sz="1800" dirty="0">
                <a:latin typeface="Tw Cen MT" panose="020B0602020104020603" pitchFamily="34" charset="0"/>
                <a:cs typeface="Calibri" panose="020F0502020204030204" pitchFamily="34" charset="0"/>
              </a:rPr>
              <a:t> Sugar amount (72g </a:t>
            </a:r>
            <a:r>
              <a:rPr lang="hr-HR" sz="1800" dirty="0">
                <a:latin typeface="Tw Cen MT" panose="020B0602020104020603" pitchFamily="34" charset="0"/>
                <a:cs typeface="Calibri" panose="020F0502020204030204" pitchFamily="34" charset="0"/>
              </a:rPr>
              <a:t>KNO</a:t>
            </a:r>
            <a:r>
              <a:rPr lang="hr-HR" sz="1800" baseline="-25000" dirty="0">
                <a:latin typeface="Tw Cen MT" panose="020B0602020104020603" pitchFamily="34" charset="0"/>
                <a:cs typeface="Calibri" panose="020F0502020204030204" pitchFamily="34" charset="0"/>
              </a:rPr>
              <a:t>3</a:t>
            </a:r>
            <a:r>
              <a:rPr lang="en-GB" sz="1800" dirty="0">
                <a:latin typeface="Tw Cen MT" panose="020B0602020104020603" pitchFamily="34" charset="0"/>
                <a:cs typeface="Calibri" panose="020F0502020204030204" pitchFamily="34" charset="0"/>
              </a:rPr>
              <a:t>): 0g, 24g, 48g, 72g, 96g,  120g</a:t>
            </a:r>
          </a:p>
          <a:p>
            <a:pPr>
              <a:buFont typeface="Arial" pitchFamily="34"/>
              <a:buChar char="•"/>
            </a:pPr>
            <a:r>
              <a:rPr lang="en-GB" sz="1800" dirty="0"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hr-HR" sz="1800" dirty="0">
                <a:latin typeface="Tw Cen MT" panose="020B0602020104020603" pitchFamily="34" charset="0"/>
                <a:cs typeface="Calibri" panose="020F0502020204030204" pitchFamily="34" charset="0"/>
              </a:rPr>
              <a:t>KNO</a:t>
            </a:r>
            <a:r>
              <a:rPr lang="hr-HR" sz="1800" baseline="-25000" dirty="0">
                <a:latin typeface="Tw Cen MT" panose="020B0602020104020603" pitchFamily="34" charset="0"/>
                <a:cs typeface="Calibri" panose="020F0502020204030204" pitchFamily="34" charset="0"/>
              </a:rPr>
              <a:t>3</a:t>
            </a:r>
            <a:r>
              <a:rPr lang="en-GB" sz="1800" baseline="-25000" dirty="0"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GB" sz="1800" dirty="0">
                <a:latin typeface="Tw Cen MT" panose="020B0602020104020603" pitchFamily="34" charset="0"/>
                <a:cs typeface="Calibri" panose="020F0502020204030204" pitchFamily="34" charset="0"/>
              </a:rPr>
              <a:t>amount (48g sugar): 0g, 24g, 48g, 72g, 96g, 120g</a:t>
            </a:r>
          </a:p>
          <a:p>
            <a:pPr>
              <a:buFont typeface="Arial" pitchFamily="34"/>
              <a:buChar char="•"/>
            </a:pPr>
            <a:endParaRPr lang="en-GB" sz="1800" dirty="0">
              <a:latin typeface="Tw Cen MT" panose="020B0602020104020603" pitchFamily="34" charset="0"/>
              <a:cs typeface="Calibri" panose="020F0502020204030204" pitchFamily="34" charset="0"/>
            </a:endParaRPr>
          </a:p>
          <a:p>
            <a:endParaRPr lang="en-GB" sz="1800" dirty="0">
              <a:latin typeface="Tw Cen MT" panose="020B0602020104020603" pitchFamily="34" charset="0"/>
              <a:cs typeface="Calibri" panose="020F0502020204030204" pitchFamily="34" charset="0"/>
            </a:endParaRPr>
          </a:p>
          <a:p>
            <a:endParaRPr lang="en-GB" sz="1800" dirty="0">
              <a:latin typeface="Tw Cen MT" panose="020B0602020104020603" pitchFamily="34" charset="0"/>
              <a:cs typeface="Calibri" panose="020F0502020204030204" pitchFamily="34" charset="0"/>
            </a:endParaRPr>
          </a:p>
          <a:p>
            <a:pPr>
              <a:buFont typeface="Arial" pitchFamily="34"/>
              <a:buChar char="•"/>
            </a:pPr>
            <a:endParaRPr lang="en-GB" sz="1800" dirty="0">
              <a:latin typeface="Tw Cen MT" panose="020B0602020104020603" pitchFamily="34" charset="0"/>
              <a:cs typeface="Calibri" panose="020F0502020204030204" pitchFamily="34" charset="0"/>
            </a:endParaRPr>
          </a:p>
          <a:p>
            <a:pPr>
              <a:buFont typeface="Arial" pitchFamily="34"/>
              <a:buChar char="•"/>
            </a:pPr>
            <a:endParaRPr lang="en-GB" sz="1800" dirty="0">
              <a:latin typeface="Tw Cen MT" panose="020B0602020104020603" pitchFamily="34" charset="0"/>
              <a:cs typeface="Calibri" panose="020F0502020204030204" pitchFamily="34" charset="0"/>
            </a:endParaRPr>
          </a:p>
          <a:p>
            <a:pPr>
              <a:buFont typeface="Arial" pitchFamily="34"/>
              <a:buChar char="•"/>
            </a:pPr>
            <a:endParaRPr lang="en-GB" sz="1800" dirty="0">
              <a:latin typeface="Tw Cen MT" panose="020B0602020104020603" pitchFamily="34" charset="0"/>
              <a:cs typeface="Calibri" panose="020F0502020204030204" pitchFamily="34" charset="0"/>
            </a:endParaRPr>
          </a:p>
          <a:p>
            <a:pPr>
              <a:buFont typeface="Arial" pitchFamily="34"/>
              <a:buChar char="•"/>
            </a:pPr>
            <a:r>
              <a:rPr lang="en-GB" sz="1800" dirty="0">
                <a:latin typeface="Tw Cen MT" panose="020B0602020104020603" pitchFamily="34" charset="0"/>
                <a:cs typeface="Calibri" panose="020F0502020204030204" pitchFamily="34" charset="0"/>
              </a:rPr>
              <a:t> Fuse temperature: oven, freezer - 8 temperatures</a:t>
            </a:r>
          </a:p>
          <a:p>
            <a:pPr>
              <a:buFont typeface="Arial" pitchFamily="34"/>
              <a:buChar char="•"/>
            </a:pPr>
            <a:r>
              <a:rPr lang="en-GB" sz="1800" dirty="0">
                <a:latin typeface="Tw Cen MT" panose="020B0602020104020603" pitchFamily="34" charset="0"/>
                <a:cs typeface="Calibri" panose="020F0502020204030204" pitchFamily="34" charset="0"/>
              </a:rPr>
              <a:t> Time: stopwatch - every 10cm (measuring tape)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659AE2F6-E886-4C43-8714-B539954F52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8097" y="2427420"/>
            <a:ext cx="3922996" cy="164975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Slika 9">
            <a:extLst>
              <a:ext uri="{FF2B5EF4-FFF2-40B4-BE49-F238E27FC236}">
                <a16:creationId xmlns:a16="http://schemas.microsoft.com/office/drawing/2014/main" id="{EDFB3896-1BAD-4730-A66E-7F6A86139DF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938628" y="793399"/>
            <a:ext cx="2919623" cy="391118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4" name="Strelica: peterokut 13">
            <a:extLst>
              <a:ext uri="{FF2B5EF4-FFF2-40B4-BE49-F238E27FC236}">
                <a16:creationId xmlns:a16="http://schemas.microsoft.com/office/drawing/2014/main" id="{91194E45-053F-49DF-A558-31F606D18EE7}"/>
              </a:ext>
            </a:extLst>
          </p:cNvPr>
          <p:cNvSpPr/>
          <p:nvPr/>
        </p:nvSpPr>
        <p:spPr>
          <a:xfrm>
            <a:off x="43639" y="4704588"/>
            <a:ext cx="1448915" cy="38929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Theoretical introduction</a:t>
            </a:r>
          </a:p>
        </p:txBody>
      </p:sp>
      <p:sp>
        <p:nvSpPr>
          <p:cNvPr id="15" name="Strelica: ševron 14">
            <a:extLst>
              <a:ext uri="{FF2B5EF4-FFF2-40B4-BE49-F238E27FC236}">
                <a16:creationId xmlns:a16="http://schemas.microsoft.com/office/drawing/2014/main" id="{DC127739-336E-49E0-BBCB-ACC11C98F977}"/>
              </a:ext>
            </a:extLst>
          </p:cNvPr>
          <p:cNvSpPr/>
          <p:nvPr/>
        </p:nvSpPr>
        <p:spPr>
          <a:xfrm>
            <a:off x="1497503" y="4753952"/>
            <a:ext cx="1593130" cy="290558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Experiment</a:t>
            </a:r>
          </a:p>
        </p:txBody>
      </p:sp>
      <p:sp>
        <p:nvSpPr>
          <p:cNvPr id="16" name="Strelica: ševron 15">
            <a:extLst>
              <a:ext uri="{FF2B5EF4-FFF2-40B4-BE49-F238E27FC236}">
                <a16:creationId xmlns:a16="http://schemas.microsoft.com/office/drawing/2014/main" id="{2C2BAFE7-970E-40E0-9018-DFE2660BD8C2}"/>
              </a:ext>
            </a:extLst>
          </p:cNvPr>
          <p:cNvSpPr/>
          <p:nvPr/>
        </p:nvSpPr>
        <p:spPr>
          <a:xfrm>
            <a:off x="3094323" y="4753952"/>
            <a:ext cx="1448915" cy="28596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30134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2DAC9B99-E253-4AB7-94F9-07DF753BA3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6846" r="39519" b="25962"/>
          <a:stretch/>
        </p:blipFill>
        <p:spPr>
          <a:xfrm>
            <a:off x="1068622" y="480100"/>
            <a:ext cx="6951402" cy="4186769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FD4BA997-DD89-48F5-B785-7F342D66F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288" y="131655"/>
            <a:ext cx="7290055" cy="1124712"/>
          </a:xfrm>
        </p:spPr>
        <p:txBody>
          <a:bodyPr/>
          <a:lstStyle/>
          <a:p>
            <a:r>
              <a:rPr lang="en-GB" b="1" dirty="0">
                <a:latin typeface="Tw Cen MT" panose="020B0602020104020603" pitchFamily="34" charset="0"/>
              </a:rPr>
              <a:t> </a:t>
            </a:r>
            <a:r>
              <a:rPr lang="hr-HR" b="1" dirty="0">
                <a:latin typeface="Tw Cen MT" panose="020B0602020104020603" pitchFamily="34" charset="0"/>
              </a:rPr>
              <a:t>H2: CHANGING SUGAR AMOUNT WILL RESULT IN SLOWER BURNING</a:t>
            </a:r>
            <a:br>
              <a:rPr lang="en-GB" sz="3600" dirty="0">
                <a:latin typeface="Tw Cen MT" panose="020B0602020104020603" pitchFamily="34" charset="0"/>
                <a:cs typeface="Calibri" panose="020F0502020204030204" pitchFamily="34" charset="0"/>
              </a:rPr>
            </a:br>
            <a:endParaRPr lang="en-GB" b="1" dirty="0">
              <a:latin typeface="Tw Cen MT" panose="020B0602020104020603" pitchFamily="34" charset="0"/>
            </a:endParaRP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585DF0B8-607D-48D2-8314-B5A6F86565B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z="1400" smtClean="0"/>
              <a:pPr/>
              <a:t>8</a:t>
            </a:fld>
            <a:endParaRPr lang="en-GB" sz="1400"/>
          </a:p>
        </p:txBody>
      </p:sp>
      <p:sp>
        <p:nvSpPr>
          <p:cNvPr id="6" name="Strelica: peterokut 5">
            <a:extLst>
              <a:ext uri="{FF2B5EF4-FFF2-40B4-BE49-F238E27FC236}">
                <a16:creationId xmlns:a16="http://schemas.microsoft.com/office/drawing/2014/main" id="{17E06296-BF01-41BD-80A9-30BB3B7C51F4}"/>
              </a:ext>
            </a:extLst>
          </p:cNvPr>
          <p:cNvSpPr/>
          <p:nvPr/>
        </p:nvSpPr>
        <p:spPr>
          <a:xfrm>
            <a:off x="44724" y="4706938"/>
            <a:ext cx="1448915" cy="38929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Theoretical introduction</a:t>
            </a:r>
          </a:p>
        </p:txBody>
      </p:sp>
      <p:sp>
        <p:nvSpPr>
          <p:cNvPr id="7" name="Strelica: ševron 6">
            <a:extLst>
              <a:ext uri="{FF2B5EF4-FFF2-40B4-BE49-F238E27FC236}">
                <a16:creationId xmlns:a16="http://schemas.microsoft.com/office/drawing/2014/main" id="{D3EE2FD5-ADA7-4980-A86A-8C9A1139378D}"/>
              </a:ext>
            </a:extLst>
          </p:cNvPr>
          <p:cNvSpPr/>
          <p:nvPr/>
        </p:nvSpPr>
        <p:spPr>
          <a:xfrm>
            <a:off x="1498588" y="4756302"/>
            <a:ext cx="1593130" cy="28596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Experiment</a:t>
            </a:r>
          </a:p>
        </p:txBody>
      </p:sp>
      <p:sp>
        <p:nvSpPr>
          <p:cNvPr id="8" name="Strelica: ševron 7">
            <a:extLst>
              <a:ext uri="{FF2B5EF4-FFF2-40B4-BE49-F238E27FC236}">
                <a16:creationId xmlns:a16="http://schemas.microsoft.com/office/drawing/2014/main" id="{10784B88-E892-4D0A-8CE1-9DB1D1EFA095}"/>
              </a:ext>
            </a:extLst>
          </p:cNvPr>
          <p:cNvSpPr/>
          <p:nvPr/>
        </p:nvSpPr>
        <p:spPr>
          <a:xfrm>
            <a:off x="3095408" y="4751703"/>
            <a:ext cx="1448915" cy="299756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Results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1938EEE0-B145-42A6-BF3A-B56F8E923628}"/>
              </a:ext>
            </a:extLst>
          </p:cNvPr>
          <p:cNvSpPr/>
          <p:nvPr/>
        </p:nvSpPr>
        <p:spPr>
          <a:xfrm>
            <a:off x="540233" y="480100"/>
            <a:ext cx="45719" cy="885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1C9835EA-6221-4711-8C11-3A9396DAB677}"/>
              </a:ext>
            </a:extLst>
          </p:cNvPr>
          <p:cNvSpPr/>
          <p:nvPr/>
        </p:nvSpPr>
        <p:spPr>
          <a:xfrm>
            <a:off x="6112357" y="3094268"/>
            <a:ext cx="2595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Tw Cen MT" panose="020B0602020104020603" pitchFamily="34" charset="0"/>
                <a:cs typeface="Calibri" panose="020F0502020204030204" pitchFamily="34" charset="0"/>
              </a:rPr>
              <a:t>Changing sugar amount</a:t>
            </a:r>
            <a:endParaRPr lang="en-GB" sz="2000" dirty="0"/>
          </a:p>
        </p:txBody>
      </p:sp>
      <p:cxnSp>
        <p:nvCxnSpPr>
          <p:cNvPr id="11" name="Ravni poveznik sa strelicom 10">
            <a:extLst>
              <a:ext uri="{FF2B5EF4-FFF2-40B4-BE49-F238E27FC236}">
                <a16:creationId xmlns:a16="http://schemas.microsoft.com/office/drawing/2014/main" id="{1CDF3765-B1AB-4996-B2A1-D11ED958B0B0}"/>
              </a:ext>
            </a:extLst>
          </p:cNvPr>
          <p:cNvCxnSpPr>
            <a:cxnSpLocks/>
          </p:cNvCxnSpPr>
          <p:nvPr/>
        </p:nvCxnSpPr>
        <p:spPr>
          <a:xfrm>
            <a:off x="7413174" y="3591398"/>
            <a:ext cx="0" cy="479560"/>
          </a:xfrm>
          <a:prstGeom prst="straightConnector1">
            <a:avLst/>
          </a:prstGeom>
          <a:noFill/>
          <a:ln w="19046" cap="flat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13" name="Pravokutnik 12">
            <a:extLst>
              <a:ext uri="{FF2B5EF4-FFF2-40B4-BE49-F238E27FC236}">
                <a16:creationId xmlns:a16="http://schemas.microsoft.com/office/drawing/2014/main" id="{CFEDA08D-8990-42CC-8E42-2E5A53E04EBB}"/>
              </a:ext>
            </a:extLst>
          </p:cNvPr>
          <p:cNvSpPr/>
          <p:nvPr/>
        </p:nvSpPr>
        <p:spPr>
          <a:xfrm>
            <a:off x="6591176" y="4104473"/>
            <a:ext cx="17123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Tw Cen MT" panose="020B0602020104020603" pitchFamily="34" charset="0"/>
                <a:cs typeface="Calibri" panose="020F0502020204030204" pitchFamily="34" charset="0"/>
              </a:rPr>
              <a:t>Slower burning</a:t>
            </a:r>
            <a:endParaRPr lang="en-GB" sz="2000" dirty="0"/>
          </a:p>
        </p:txBody>
      </p:sp>
      <p:pic>
        <p:nvPicPr>
          <p:cNvPr id="14" name="Picture 2" descr="Slikovni rezultat za yellow tick mark">
            <a:extLst>
              <a:ext uri="{FF2B5EF4-FFF2-40B4-BE49-F238E27FC236}">
                <a16:creationId xmlns:a16="http://schemas.microsoft.com/office/drawing/2014/main" id="{60CECAA2-5338-431B-BCAD-889BE678B74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5972528" y="466205"/>
            <a:ext cx="519760" cy="49665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5" name="TekstniOkvir 14">
            <a:extLst>
              <a:ext uri="{FF2B5EF4-FFF2-40B4-BE49-F238E27FC236}">
                <a16:creationId xmlns:a16="http://schemas.microsoft.com/office/drawing/2014/main" id="{A1015AD8-7A7C-4731-8C75-2E8996787911}"/>
              </a:ext>
            </a:extLst>
          </p:cNvPr>
          <p:cNvSpPr txBox="1"/>
          <p:nvPr/>
        </p:nvSpPr>
        <p:spPr>
          <a:xfrm>
            <a:off x="2091252" y="3796693"/>
            <a:ext cx="106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C000"/>
                </a:solidFill>
              </a:rPr>
              <a:t>x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C0D9CA7B-3DFA-4704-8233-E4E0260DD9EB}"/>
              </a:ext>
            </a:extLst>
          </p:cNvPr>
          <p:cNvSpPr txBox="1"/>
          <p:nvPr/>
        </p:nvSpPr>
        <p:spPr>
          <a:xfrm>
            <a:off x="1918940" y="3796693"/>
            <a:ext cx="106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x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DDB14FD2-807D-44FF-958B-E5F6BD23DE75}"/>
              </a:ext>
            </a:extLst>
          </p:cNvPr>
          <p:cNvSpPr txBox="1"/>
          <p:nvPr/>
        </p:nvSpPr>
        <p:spPr>
          <a:xfrm>
            <a:off x="2237754" y="3796693"/>
            <a:ext cx="106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57902B92-49BA-4726-B438-80B34CF9244A}"/>
              </a:ext>
            </a:extLst>
          </p:cNvPr>
          <p:cNvSpPr txBox="1"/>
          <p:nvPr/>
        </p:nvSpPr>
        <p:spPr>
          <a:xfrm>
            <a:off x="3870249" y="3796695"/>
            <a:ext cx="106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x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FAB28797-254B-4F21-A445-D813350852D8}"/>
              </a:ext>
            </a:extLst>
          </p:cNvPr>
          <p:cNvSpPr txBox="1"/>
          <p:nvPr/>
        </p:nvSpPr>
        <p:spPr>
          <a:xfrm>
            <a:off x="4825618" y="3796695"/>
            <a:ext cx="106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C000"/>
                </a:solidFill>
              </a:rPr>
              <a:t>x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2DE7D7B3-71F4-4F87-9483-BD7F9E88EEC8}"/>
              </a:ext>
            </a:extLst>
          </p:cNvPr>
          <p:cNvSpPr txBox="1"/>
          <p:nvPr/>
        </p:nvSpPr>
        <p:spPr>
          <a:xfrm>
            <a:off x="4676295" y="3796694"/>
            <a:ext cx="106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x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8205D85F-2043-43A0-A6CB-13B919184A89}"/>
              </a:ext>
            </a:extLst>
          </p:cNvPr>
          <p:cNvSpPr txBox="1"/>
          <p:nvPr/>
        </p:nvSpPr>
        <p:spPr>
          <a:xfrm>
            <a:off x="4970297" y="3796695"/>
            <a:ext cx="106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1DD43ACF-73C7-4F30-8FA7-8049ABDAA00A}"/>
              </a:ext>
            </a:extLst>
          </p:cNvPr>
          <p:cNvSpPr txBox="1"/>
          <p:nvPr/>
        </p:nvSpPr>
        <p:spPr>
          <a:xfrm>
            <a:off x="5395437" y="3796694"/>
            <a:ext cx="106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C000"/>
                </a:solidFill>
              </a:rPr>
              <a:t>x</a:t>
            </a: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id="{A8B6D181-3926-4343-A6F8-07DEABE68A97}"/>
              </a:ext>
            </a:extLst>
          </p:cNvPr>
          <p:cNvSpPr txBox="1"/>
          <p:nvPr/>
        </p:nvSpPr>
        <p:spPr>
          <a:xfrm>
            <a:off x="5246114" y="3796693"/>
            <a:ext cx="106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x</a:t>
            </a:r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id="{6541AD23-CBA6-4BEB-8FA8-1006D2A00F46}"/>
              </a:ext>
            </a:extLst>
          </p:cNvPr>
          <p:cNvSpPr txBox="1"/>
          <p:nvPr/>
        </p:nvSpPr>
        <p:spPr>
          <a:xfrm>
            <a:off x="5540116" y="3796694"/>
            <a:ext cx="106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6FC9D744-F734-4769-A459-B87C69688412}"/>
              </a:ext>
            </a:extLst>
          </p:cNvPr>
          <p:cNvSpPr txBox="1"/>
          <p:nvPr/>
        </p:nvSpPr>
        <p:spPr>
          <a:xfrm>
            <a:off x="6158406" y="1928621"/>
            <a:ext cx="1148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72g of </a:t>
            </a:r>
            <a:r>
              <a:rPr lang="en-GB" dirty="0">
                <a:latin typeface="Tw Cen MT" panose="020B0602020104020603" pitchFamily="34" charset="0"/>
              </a:rPr>
              <a:t>KNO</a:t>
            </a:r>
            <a:r>
              <a:rPr lang="hr-HR" baseline="-25000" dirty="0">
                <a:latin typeface="Tw Cen MT" panose="020B0602020104020603" pitchFamily="34" charset="0"/>
                <a:cs typeface="Calibri" panose="020F0502020204030204" pitchFamily="34" charset="0"/>
              </a:rPr>
              <a:t>3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55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F7A5468A-2AC2-4C00-8587-5B8ED3080C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" r="43438" b="27945"/>
          <a:stretch/>
        </p:blipFill>
        <p:spPr>
          <a:xfrm>
            <a:off x="558145" y="1039391"/>
            <a:ext cx="6401820" cy="3621960"/>
          </a:xfrm>
          <a:prstGeom prst="rect">
            <a:avLst/>
          </a:prstGeom>
        </p:spPr>
      </p:pic>
      <p:sp>
        <p:nvSpPr>
          <p:cNvPr id="18" name="Pravokutnik 17">
            <a:extLst>
              <a:ext uri="{FF2B5EF4-FFF2-40B4-BE49-F238E27FC236}">
                <a16:creationId xmlns:a16="http://schemas.microsoft.com/office/drawing/2014/main" id="{45EF7BFC-BD68-4851-9EE9-413F3CF54D8A}"/>
              </a:ext>
            </a:extLst>
          </p:cNvPr>
          <p:cNvSpPr/>
          <p:nvPr/>
        </p:nvSpPr>
        <p:spPr>
          <a:xfrm>
            <a:off x="5776532" y="4338973"/>
            <a:ext cx="3435556" cy="3177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GB" sz="1800" dirty="0">
                <a:latin typeface="Tw Cen MT" panose="020B0602020104020603" pitchFamily="34" charset="0"/>
                <a:cs typeface="Calibri" panose="020F0502020204030204" pitchFamily="34" charset="0"/>
              </a:rPr>
              <a:t>Faster burning (until certain amount)</a:t>
            </a:r>
          </a:p>
        </p:txBody>
      </p:sp>
      <p:cxnSp>
        <p:nvCxnSpPr>
          <p:cNvPr id="17" name="Ravni poveznik sa strelicom 16">
            <a:extLst>
              <a:ext uri="{FF2B5EF4-FFF2-40B4-BE49-F238E27FC236}">
                <a16:creationId xmlns:a16="http://schemas.microsoft.com/office/drawing/2014/main" id="{D0B08D90-EAA4-4289-A37D-EEFBFB11A9F5}"/>
              </a:ext>
            </a:extLst>
          </p:cNvPr>
          <p:cNvCxnSpPr>
            <a:cxnSpLocks/>
          </p:cNvCxnSpPr>
          <p:nvPr/>
        </p:nvCxnSpPr>
        <p:spPr>
          <a:xfrm>
            <a:off x="7413174" y="3829392"/>
            <a:ext cx="0" cy="479560"/>
          </a:xfrm>
          <a:prstGeom prst="straightConnector1">
            <a:avLst/>
          </a:prstGeom>
          <a:noFill/>
          <a:ln w="19046" cap="flat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16" name="Pravokutnik 15">
            <a:extLst>
              <a:ext uri="{FF2B5EF4-FFF2-40B4-BE49-F238E27FC236}">
                <a16:creationId xmlns:a16="http://schemas.microsoft.com/office/drawing/2014/main" id="{AAC98B78-AD36-41D2-99A8-21FAF2F53C2E}"/>
              </a:ext>
            </a:extLst>
          </p:cNvPr>
          <p:cNvSpPr/>
          <p:nvPr/>
        </p:nvSpPr>
        <p:spPr>
          <a:xfrm>
            <a:off x="6222593" y="3331092"/>
            <a:ext cx="26356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dirty="0">
                <a:latin typeface="Tw Cen MT" panose="020B0602020104020603" pitchFamily="34" charset="0"/>
                <a:cs typeface="Calibri" panose="020F0502020204030204" pitchFamily="34" charset="0"/>
              </a:rPr>
              <a:t>Changing KNO</a:t>
            </a:r>
            <a:r>
              <a:rPr lang="hr-HR" sz="2000" baseline="-25000" dirty="0">
                <a:latin typeface="Tw Cen MT" panose="020B0602020104020603" pitchFamily="34" charset="0"/>
                <a:cs typeface="Calibri" panose="020F0502020204030204" pitchFamily="34" charset="0"/>
              </a:rPr>
              <a:t>3</a:t>
            </a:r>
            <a:r>
              <a:rPr lang="hr-HR" sz="2000" dirty="0">
                <a:latin typeface="Tw Cen MT" panose="020B0602020104020603" pitchFamily="34" charset="0"/>
                <a:cs typeface="Calibri" panose="020F0502020204030204" pitchFamily="34" charset="0"/>
              </a:rPr>
              <a:t> amount</a:t>
            </a:r>
            <a:endParaRPr lang="en-GB" sz="2000" dirty="0"/>
          </a:p>
        </p:txBody>
      </p:sp>
      <p:sp>
        <p:nvSpPr>
          <p:cNvPr id="24" name="Pravokutnik 23">
            <a:extLst>
              <a:ext uri="{FF2B5EF4-FFF2-40B4-BE49-F238E27FC236}">
                <a16:creationId xmlns:a16="http://schemas.microsoft.com/office/drawing/2014/main" id="{C6082435-5515-4CDE-B755-0599C977CD2B}"/>
              </a:ext>
            </a:extLst>
          </p:cNvPr>
          <p:cNvSpPr/>
          <p:nvPr/>
        </p:nvSpPr>
        <p:spPr>
          <a:xfrm>
            <a:off x="5890978" y="3367981"/>
            <a:ext cx="3206663" cy="1355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D4BA997-DD89-48F5-B785-7F342D66F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781"/>
            <a:ext cx="9400085" cy="1058224"/>
          </a:xfrm>
        </p:spPr>
        <p:txBody>
          <a:bodyPr/>
          <a:lstStyle/>
          <a:p>
            <a:r>
              <a:rPr lang="hr-HR" sz="2400" b="1" dirty="0">
                <a:latin typeface="Tw Cen MT" panose="020B0602020104020603" pitchFamily="34" charset="0"/>
              </a:rPr>
              <a:t>H1: FLAME FRONT WILL PROPAGATE THE FASTEST ON THE THICKEST CORD</a:t>
            </a:r>
            <a:br>
              <a:rPr lang="hr-HR" sz="2400" b="1" dirty="0">
                <a:latin typeface="Tw Cen MT" panose="020B0602020104020603" pitchFamily="34" charset="0"/>
              </a:rPr>
            </a:br>
            <a:r>
              <a:rPr lang="hr-HR" sz="2400" b="1" dirty="0">
                <a:latin typeface="Tw Cen MT" panose="020B0602020104020603" pitchFamily="34" charset="0"/>
              </a:rPr>
              <a:t>H3: CHANGING AMOUNT OF </a:t>
            </a:r>
            <a:r>
              <a:rPr lang="hr-HR" sz="2400" b="1" dirty="0">
                <a:latin typeface="Tw Cen MT" panose="020B0602020104020603" pitchFamily="34" charset="0"/>
                <a:cs typeface="Calibri" panose="020F0502020204030204" pitchFamily="34" charset="0"/>
              </a:rPr>
              <a:t>KNO</a:t>
            </a:r>
            <a:r>
              <a:rPr lang="hr-HR" sz="2400" b="1" baseline="-25000" dirty="0">
                <a:latin typeface="Tw Cen MT" panose="020B0602020104020603" pitchFamily="34" charset="0"/>
                <a:cs typeface="Calibri" panose="020F0502020204030204" pitchFamily="34" charset="0"/>
              </a:rPr>
              <a:t>3 </a:t>
            </a:r>
            <a:r>
              <a:rPr lang="hr-HR" sz="2400" b="1" dirty="0">
                <a:latin typeface="Tw Cen MT" panose="020B0602020104020603" pitchFamily="34" charset="0"/>
              </a:rPr>
              <a:t>WILL RESULT IN FASTER BURNING</a:t>
            </a:r>
            <a:br>
              <a:rPr lang="hr-HR" sz="2000" b="1" dirty="0">
                <a:latin typeface="Tw Cen MT" panose="020B0602020104020603" pitchFamily="34" charset="0"/>
              </a:rPr>
            </a:br>
            <a:endParaRPr lang="en-GB" sz="2000" b="1" dirty="0">
              <a:latin typeface="Tw Cen MT" panose="020B0602020104020603" pitchFamily="34" charset="0"/>
            </a:endParaRP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585DF0B8-607D-48D2-8314-B5A6F86565B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z="1400" smtClean="0"/>
              <a:pPr/>
              <a:t>9</a:t>
            </a:fld>
            <a:endParaRPr lang="en-GB" sz="1400"/>
          </a:p>
        </p:txBody>
      </p:sp>
      <p:sp>
        <p:nvSpPr>
          <p:cNvPr id="15" name="Pravokutnik 14">
            <a:extLst>
              <a:ext uri="{FF2B5EF4-FFF2-40B4-BE49-F238E27FC236}">
                <a16:creationId xmlns:a16="http://schemas.microsoft.com/office/drawing/2014/main" id="{1F562D1C-C695-4C09-AD65-776911253C6C}"/>
              </a:ext>
            </a:extLst>
          </p:cNvPr>
          <p:cNvSpPr/>
          <p:nvPr/>
        </p:nvSpPr>
        <p:spPr>
          <a:xfrm>
            <a:off x="535285" y="630737"/>
            <a:ext cx="45719" cy="8312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Pravokutnik 19">
            <a:extLst>
              <a:ext uri="{FF2B5EF4-FFF2-40B4-BE49-F238E27FC236}">
                <a16:creationId xmlns:a16="http://schemas.microsoft.com/office/drawing/2014/main" id="{97BD06B8-9511-4BC0-9E0E-5AAC1F9464FE}"/>
              </a:ext>
            </a:extLst>
          </p:cNvPr>
          <p:cNvSpPr/>
          <p:nvPr/>
        </p:nvSpPr>
        <p:spPr>
          <a:xfrm>
            <a:off x="6731261" y="3432656"/>
            <a:ext cx="1414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Tw Cen MT" panose="020B0602020104020603" pitchFamily="34" charset="0"/>
                <a:cs typeface="Calibri" panose="020F0502020204030204" pitchFamily="34" charset="0"/>
              </a:rPr>
              <a:t>Thicker cord</a:t>
            </a:r>
            <a:endParaRPr lang="en-GB" sz="2000" dirty="0"/>
          </a:p>
        </p:txBody>
      </p:sp>
      <p:cxnSp>
        <p:nvCxnSpPr>
          <p:cNvPr id="21" name="Ravni poveznik sa strelicom 20">
            <a:extLst>
              <a:ext uri="{FF2B5EF4-FFF2-40B4-BE49-F238E27FC236}">
                <a16:creationId xmlns:a16="http://schemas.microsoft.com/office/drawing/2014/main" id="{25717FF8-E49D-41C7-AC1C-98EF49B251A6}"/>
              </a:ext>
            </a:extLst>
          </p:cNvPr>
          <p:cNvCxnSpPr>
            <a:cxnSpLocks/>
          </p:cNvCxnSpPr>
          <p:nvPr/>
        </p:nvCxnSpPr>
        <p:spPr>
          <a:xfrm>
            <a:off x="7448911" y="3832766"/>
            <a:ext cx="0" cy="479560"/>
          </a:xfrm>
          <a:prstGeom prst="straightConnector1">
            <a:avLst/>
          </a:prstGeom>
          <a:noFill/>
          <a:ln w="19046" cap="flat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22" name="Pravokutnik 21">
            <a:extLst>
              <a:ext uri="{FF2B5EF4-FFF2-40B4-BE49-F238E27FC236}">
                <a16:creationId xmlns:a16="http://schemas.microsoft.com/office/drawing/2014/main" id="{6E372095-AF30-4678-8325-E09054876223}"/>
              </a:ext>
            </a:extLst>
          </p:cNvPr>
          <p:cNvSpPr/>
          <p:nvPr/>
        </p:nvSpPr>
        <p:spPr>
          <a:xfrm>
            <a:off x="6643557" y="4338973"/>
            <a:ext cx="1635384" cy="3428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GB" sz="2000" dirty="0">
                <a:latin typeface="Tw Cen MT" panose="020B0602020104020603" pitchFamily="34" charset="0"/>
                <a:cs typeface="Calibri" panose="020F0502020204030204" pitchFamily="34" charset="0"/>
              </a:rPr>
              <a:t>Faster burning</a:t>
            </a:r>
          </a:p>
        </p:txBody>
      </p:sp>
      <p:pic>
        <p:nvPicPr>
          <p:cNvPr id="19" name="Picture 2" descr="Slikovni rezultat za yellow tick mark">
            <a:extLst>
              <a:ext uri="{FF2B5EF4-FFF2-40B4-BE49-F238E27FC236}">
                <a16:creationId xmlns:a16="http://schemas.microsoft.com/office/drawing/2014/main" id="{D4541142-F7E2-43C5-A95F-1562BFCF299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8727075" y="821705"/>
            <a:ext cx="416925" cy="39839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3" name="TekstniOkvir 22">
            <a:extLst>
              <a:ext uri="{FF2B5EF4-FFF2-40B4-BE49-F238E27FC236}">
                <a16:creationId xmlns:a16="http://schemas.microsoft.com/office/drawing/2014/main" id="{4A592E0E-D948-444F-863C-040A50E5EC59}"/>
              </a:ext>
            </a:extLst>
          </p:cNvPr>
          <p:cNvSpPr txBox="1"/>
          <p:nvPr/>
        </p:nvSpPr>
        <p:spPr>
          <a:xfrm>
            <a:off x="1702477" y="3795567"/>
            <a:ext cx="106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C000"/>
                </a:solidFill>
              </a:rPr>
              <a:t>x</a:t>
            </a:r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id="{49BE98C3-57F4-4B45-AAEA-9974D2BC68F9}"/>
              </a:ext>
            </a:extLst>
          </p:cNvPr>
          <p:cNvSpPr txBox="1"/>
          <p:nvPr/>
        </p:nvSpPr>
        <p:spPr>
          <a:xfrm>
            <a:off x="1556153" y="3795567"/>
            <a:ext cx="106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x</a:t>
            </a:r>
          </a:p>
        </p:txBody>
      </p:sp>
      <p:sp>
        <p:nvSpPr>
          <p:cNvPr id="26" name="TekstniOkvir 25">
            <a:extLst>
              <a:ext uri="{FF2B5EF4-FFF2-40B4-BE49-F238E27FC236}">
                <a16:creationId xmlns:a16="http://schemas.microsoft.com/office/drawing/2014/main" id="{F13988F0-C3A0-4F25-901B-1DA767AA7AB3}"/>
              </a:ext>
            </a:extLst>
          </p:cNvPr>
          <p:cNvSpPr txBox="1"/>
          <p:nvPr/>
        </p:nvSpPr>
        <p:spPr>
          <a:xfrm>
            <a:off x="1862139" y="3795567"/>
            <a:ext cx="106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7" name="TekstniOkvir 26">
            <a:extLst>
              <a:ext uri="{FF2B5EF4-FFF2-40B4-BE49-F238E27FC236}">
                <a16:creationId xmlns:a16="http://schemas.microsoft.com/office/drawing/2014/main" id="{9AC0BE21-C610-4E0B-BD3B-A4525C317E54}"/>
              </a:ext>
            </a:extLst>
          </p:cNvPr>
          <p:cNvSpPr txBox="1"/>
          <p:nvPr/>
        </p:nvSpPr>
        <p:spPr>
          <a:xfrm>
            <a:off x="4075687" y="3795567"/>
            <a:ext cx="106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x</a:t>
            </a:r>
          </a:p>
        </p:txBody>
      </p:sp>
      <p:sp>
        <p:nvSpPr>
          <p:cNvPr id="28" name="TekstniOkvir 27">
            <a:extLst>
              <a:ext uri="{FF2B5EF4-FFF2-40B4-BE49-F238E27FC236}">
                <a16:creationId xmlns:a16="http://schemas.microsoft.com/office/drawing/2014/main" id="{BFBF4159-571F-43B8-A2B8-95FCAC40105A}"/>
              </a:ext>
            </a:extLst>
          </p:cNvPr>
          <p:cNvSpPr txBox="1"/>
          <p:nvPr/>
        </p:nvSpPr>
        <p:spPr>
          <a:xfrm>
            <a:off x="4690681" y="3795567"/>
            <a:ext cx="106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x</a:t>
            </a:r>
          </a:p>
        </p:txBody>
      </p:sp>
      <p:sp>
        <p:nvSpPr>
          <p:cNvPr id="29" name="Strelica: peterokut 28">
            <a:extLst>
              <a:ext uri="{FF2B5EF4-FFF2-40B4-BE49-F238E27FC236}">
                <a16:creationId xmlns:a16="http://schemas.microsoft.com/office/drawing/2014/main" id="{6D91CDB7-E1A9-4BD7-8DDC-A23E397D5EB6}"/>
              </a:ext>
            </a:extLst>
          </p:cNvPr>
          <p:cNvSpPr/>
          <p:nvPr/>
        </p:nvSpPr>
        <p:spPr>
          <a:xfrm>
            <a:off x="44724" y="4706938"/>
            <a:ext cx="1448915" cy="38929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Theoretical introduction</a:t>
            </a:r>
          </a:p>
        </p:txBody>
      </p:sp>
      <p:sp>
        <p:nvSpPr>
          <p:cNvPr id="30" name="Strelica: ševron 29">
            <a:extLst>
              <a:ext uri="{FF2B5EF4-FFF2-40B4-BE49-F238E27FC236}">
                <a16:creationId xmlns:a16="http://schemas.microsoft.com/office/drawing/2014/main" id="{F6754278-D45E-40BC-B0E2-13B2453A1FE4}"/>
              </a:ext>
            </a:extLst>
          </p:cNvPr>
          <p:cNvSpPr/>
          <p:nvPr/>
        </p:nvSpPr>
        <p:spPr>
          <a:xfrm>
            <a:off x="1498588" y="4756302"/>
            <a:ext cx="1593130" cy="28596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Experiment</a:t>
            </a:r>
          </a:p>
        </p:txBody>
      </p:sp>
      <p:sp>
        <p:nvSpPr>
          <p:cNvPr id="31" name="Strelica: ševron 30">
            <a:extLst>
              <a:ext uri="{FF2B5EF4-FFF2-40B4-BE49-F238E27FC236}">
                <a16:creationId xmlns:a16="http://schemas.microsoft.com/office/drawing/2014/main" id="{582CF240-B15A-44E1-8845-F0566AFA3F8D}"/>
              </a:ext>
            </a:extLst>
          </p:cNvPr>
          <p:cNvSpPr/>
          <p:nvPr/>
        </p:nvSpPr>
        <p:spPr>
          <a:xfrm>
            <a:off x="3095408" y="4751703"/>
            <a:ext cx="1448915" cy="299756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Results</a:t>
            </a:r>
          </a:p>
        </p:txBody>
      </p:sp>
      <p:sp>
        <p:nvSpPr>
          <p:cNvPr id="32" name="TekstniOkvir 31">
            <a:extLst>
              <a:ext uri="{FF2B5EF4-FFF2-40B4-BE49-F238E27FC236}">
                <a16:creationId xmlns:a16="http://schemas.microsoft.com/office/drawing/2014/main" id="{FD9E6AA9-3116-44AE-ACFB-99E0FD42F79A}"/>
              </a:ext>
            </a:extLst>
          </p:cNvPr>
          <p:cNvSpPr txBox="1"/>
          <p:nvPr/>
        </p:nvSpPr>
        <p:spPr>
          <a:xfrm>
            <a:off x="5586265" y="1831462"/>
            <a:ext cx="1272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48g of </a:t>
            </a:r>
            <a:r>
              <a:rPr lang="en-GB" dirty="0">
                <a:latin typeface="+mj-lt"/>
              </a:rPr>
              <a:t>sugar</a:t>
            </a:r>
          </a:p>
        </p:txBody>
      </p:sp>
      <p:pic>
        <p:nvPicPr>
          <p:cNvPr id="33" name="Picture 2" descr="Slikovni rezultat za yellow tick mark">
            <a:extLst>
              <a:ext uri="{FF2B5EF4-FFF2-40B4-BE49-F238E27FC236}">
                <a16:creationId xmlns:a16="http://schemas.microsoft.com/office/drawing/2014/main" id="{D4541142-F7E2-43C5-A95F-1562BFCF299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994557" y="244749"/>
            <a:ext cx="416925" cy="39839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60043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6" grpId="0"/>
      <p:bldP spid="24" grpId="0" animBg="1"/>
      <p:bldP spid="20" grpId="0"/>
      <p:bldP spid="22" grpId="0"/>
    </p:bldLst>
  </p:timing>
</p:sld>
</file>

<file path=ppt/theme/theme1.xml><?xml version="1.0" encoding="utf-8"?>
<a:theme xmlns:a="http://schemas.openxmlformats.org/drawingml/2006/main" name="Integral">
  <a:themeElements>
    <a:clrScheme name="Integral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5160</TotalTime>
  <Words>898</Words>
  <Application>Microsoft Office PowerPoint</Application>
  <PresentationFormat>Prikaz na zaslonu (16:9)</PresentationFormat>
  <Paragraphs>222</Paragraphs>
  <Slides>23</Slides>
  <Notes>9</Notes>
  <HiddenSlides>0</HiddenSlides>
  <MMClips>1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Noto Sans Symbols</vt:lpstr>
      <vt:lpstr>Tw Cen MT</vt:lpstr>
      <vt:lpstr>Tw Cen MT Condensed</vt:lpstr>
      <vt:lpstr>Twentieth Century</vt:lpstr>
      <vt:lpstr>Integral</vt:lpstr>
      <vt:lpstr>PROBLEM 2. SLOW MATCH</vt:lpstr>
      <vt:lpstr>STATEMENT</vt:lpstr>
      <vt:lpstr>OUTLINE</vt:lpstr>
      <vt:lpstr>BURNING</vt:lpstr>
      <vt:lpstr>POTASSIUM NITRATE AND SUGAR</vt:lpstr>
      <vt:lpstr>HYPOTHESIS</vt:lpstr>
      <vt:lpstr>METHODS AND MEASUREMENTS</vt:lpstr>
      <vt:lpstr> H2: CHANGING SUGAR AMOUNT WILL RESULT IN SLOWER BURNING </vt:lpstr>
      <vt:lpstr>H1: FLAME FRONT WILL PROPAGATE THE FASTEST ON THE THICKEST CORD H3: CHANGING AMOUNT OF KNO3 WILL RESULT IN FASTER BURNING </vt:lpstr>
      <vt:lpstr>H4: FUSE WITH HIGHER STARTING TEMPERATURE WILL BURN FASTER</vt:lpstr>
      <vt:lpstr> PERFECT INGRIDIENT RATIO</vt:lpstr>
      <vt:lpstr>CONCLUSION</vt:lpstr>
      <vt:lpstr>LTERATURE</vt:lpstr>
      <vt:lpstr>THANK YOU!</vt:lpstr>
      <vt:lpstr>ADDITIONAL SLIDES: PROCESS OF FUSE MAKING</vt:lpstr>
      <vt:lpstr>ADDITIONAL SLIDES: MOLAR RATIO</vt:lpstr>
      <vt:lpstr>ADDITIONAL SLIDES: AMOUNT OF KNO3 MOLAR RATIO (0,27 MOL SUGAR)</vt:lpstr>
      <vt:lpstr>PowerPoint prezentacija</vt:lpstr>
      <vt:lpstr>ADDITIONAL SLIDES: POSSIBLE IMPROVEMENTS</vt:lpstr>
      <vt:lpstr>ADDITIONAL SLIDES: FUSE BURNING</vt:lpstr>
      <vt:lpstr>ADDITIONAL SLIDES: EXHAUST FAN</vt:lpstr>
      <vt:lpstr>ADDITIONAL SLIDES: SAFETY EQUIPMENT</vt:lpstr>
      <vt:lpstr>ADDITIONAL SLIDES: ACTIVATION ENERGY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 SOUNPROOFING</dc:title>
  <dc:creator>Ivona</dc:creator>
  <cp:lastModifiedBy>Marko Drozdek</cp:lastModifiedBy>
  <cp:revision>198</cp:revision>
  <dcterms:modified xsi:type="dcterms:W3CDTF">2020-11-02T10:54:33Z</dcterms:modified>
</cp:coreProperties>
</file>