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7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22" Type="http://schemas.openxmlformats.org/officeDocument/2006/relationships/font" Target="fonts/MavenPro-bold.fntdata"/><Relationship Id="rId21" Type="http://schemas.openxmlformats.org/officeDocument/2006/relationships/font" Target="fonts/MavenPro-regular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Nunito-regular.fntdata"/><Relationship Id="rId16" Type="http://schemas.openxmlformats.org/officeDocument/2006/relationships/font" Target="fonts/Roboto-boldItalic.fntdata"/><Relationship Id="rId19" Type="http://schemas.openxmlformats.org/officeDocument/2006/relationships/font" Target="fonts/Nunito-italic.fntdata"/><Relationship Id="rId1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7fc25dcd55_0_9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2" name="Google Shape;472;g7fc25dcd55_0_9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7fc25dcd55_0_1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1" name="Google Shape;481;g7fc25dcd55_0_1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7fc25dcd55_0_1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9" name="Google Shape;489;g7fc25dcd55_0_1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7fc25dcd55_0_1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7" name="Google Shape;517;g7fc25dcd55_0_1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7fc25dcd55_0_1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5" name="Google Shape;525;g7fc25dcd55_0_1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7fc25dcd55_0_1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3" name="Google Shape;533;g7fc25dcd55_0_1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188400" y="188400"/>
            <a:ext cx="8767200" cy="47667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282600" y="282600"/>
            <a:ext cx="8578800" cy="457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2"/>
          <p:cNvCxnSpPr/>
          <p:nvPr/>
        </p:nvCxnSpPr>
        <p:spPr>
          <a:xfrm>
            <a:off x="282600" y="4607275"/>
            <a:ext cx="423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2"/>
          <p:cNvCxnSpPr/>
          <p:nvPr/>
        </p:nvCxnSpPr>
        <p:spPr>
          <a:xfrm>
            <a:off x="8438400" y="536225"/>
            <a:ext cx="423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2"/>
          <p:cNvSpPr txBox="1"/>
          <p:nvPr>
            <p:ph type="title"/>
          </p:nvPr>
        </p:nvSpPr>
        <p:spPr>
          <a:xfrm>
            <a:off x="1960500" y="1897200"/>
            <a:ext cx="52230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400">
                <a:solidFill>
                  <a:srgbClr val="DEDEDE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960500" y="2892024"/>
            <a:ext cx="5223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85" name="Google Shape;185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2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0" name="Google Shape;190;p12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91" name="Google Shape;191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2" name="Google Shape;19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3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3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97" name="Google Shape;197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0" name="Google Shape;200;p14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1" name="Google Shape;201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16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208" name="Google Shape;208;p16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209" name="Google Shape;209;p16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6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1" name="Google Shape;211;p16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212" name="Google Shape;212;p16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16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5" name="Google Shape;215;p16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216" name="Google Shape;216;p16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6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6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16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" name="Google Shape;220;p16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21" name="Google Shape;221;p16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6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1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26" name="Google Shape;226;p16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227" name="Google Shape;227;p16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6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9" name="Google Shape;229;p16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230" name="Google Shape;230;p16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6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6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3" name="Google Shape;233;p1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4" name="Google Shape;234;p16"/>
            <p:cNvGrpSpPr/>
            <p:nvPr/>
          </p:nvGrpSpPr>
          <p:grpSpPr>
            <a:xfrm>
              <a:off x="7952721" y="179238"/>
              <a:ext cx="873165" cy="873003"/>
              <a:chOff x="7754428" y="208725"/>
              <a:chExt cx="541800" cy="541800"/>
            </a:xfrm>
          </p:grpSpPr>
          <p:sp>
            <p:nvSpPr>
              <p:cNvPr id="235" name="Google Shape;235;p16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6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7" name="Google Shape;237;p16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6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6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6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6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Google Shape;243;p1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4" name="Google Shape;244;p16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5" name="Google Shape;245;p1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17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248" name="Google Shape;248;p17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249" name="Google Shape;249;p17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17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17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252" name="Google Shape;252;p17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5" name="Google Shape;255;p17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256" name="Google Shape;256;p17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17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7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17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0" name="Google Shape;260;p17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261" name="Google Shape;261;p17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262" name="Google Shape;262;p17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263;p17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4" name="Google Shape;264;p1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265" name="Google Shape;265;p17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17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17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8" name="Google Shape;268;p17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269" name="Google Shape;269;p17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17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17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272;p17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3" name="Google Shape;273;p17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274" name="Google Shape;274;p1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17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276;p17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277;p17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17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79" name="Google Shape;279;p17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0" name="Google Shape;280;p1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83" name="Google Shape;283;p1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5" name="Google Shape;285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6" name="Google Shape;286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87" name="Google Shape;287;p1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90" name="Google Shape;290;p1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2" name="Google Shape;292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3" name="Google Shape;293;p19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94" name="Google Shape;294;p19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95" name="Google Shape;295;p1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2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298" name="Google Shape;298;p2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0" name="Google Shape;30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1" name="Google Shape;301;p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304" name="Google Shape;304;p2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2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21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7" name="Google Shape;307;p21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8" name="Google Shape;308;p2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oogle Shape;310;p22"/>
          <p:cNvGrpSpPr/>
          <p:nvPr/>
        </p:nvGrpSpPr>
        <p:grpSpPr>
          <a:xfrm>
            <a:off x="6866714" y="1256"/>
            <a:ext cx="2267379" cy="2601741"/>
            <a:chOff x="6790514" y="1256"/>
            <a:chExt cx="2267379" cy="2601741"/>
          </a:xfrm>
        </p:grpSpPr>
        <p:grpSp>
          <p:nvGrpSpPr>
            <p:cNvPr id="311" name="Google Shape;311;p22"/>
            <p:cNvGrpSpPr/>
            <p:nvPr/>
          </p:nvGrpSpPr>
          <p:grpSpPr>
            <a:xfrm>
              <a:off x="7067535" y="1256"/>
              <a:ext cx="1990358" cy="1990303"/>
              <a:chOff x="7067535" y="1256"/>
              <a:chExt cx="1990358" cy="1990303"/>
            </a:xfrm>
          </p:grpSpPr>
          <p:sp>
            <p:nvSpPr>
              <p:cNvPr id="312" name="Google Shape;312;p2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2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22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5" name="Google Shape;315;p22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316" name="Google Shape;316;p22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2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2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9" name="Google Shape;319;p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320" name="Google Shape;320;p2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2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22" name="Google Shape;322;p22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3" name="Google Shape;323;p2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oogle Shape;325;p2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326" name="Google Shape;326;p2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8" name="Google Shape;328;p23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9" name="Google Shape;329;p23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30" name="Google Shape;330;p2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31" name="Google Shape;331;p2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" name="Google Shape;333;p24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334" name="Google Shape;334;p2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2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6" name="Google Shape;336;p24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337" name="Google Shape;337;p2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oogle Shape;339;p25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340" name="Google Shape;340;p25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341" name="Google Shape;341;p2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2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2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5" name="Google Shape;345;p25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346" name="Google Shape;346;p2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5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1" name="Google Shape;351;p25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352" name="Google Shape;352;p2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6" name="Google Shape;356;p25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357" name="Google Shape;357;p2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0" name="Google Shape;360;p25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361" name="Google Shape;361;p25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5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5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5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6" name="Google Shape;366;p25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367" name="Google Shape;367;p25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5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5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5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1" name="Google Shape;371;p25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372" name="Google Shape;372;p2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5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5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5" name="Google Shape;375;p25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376" name="Google Shape;376;p25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5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5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5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5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1" name="Google Shape;381;p25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382" name="Google Shape;382;p2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5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5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5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6" name="Google Shape;386;p25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387" name="Google Shape;387;p25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5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5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5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1" name="Google Shape;391;p25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392" name="Google Shape;392;p2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5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5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5" name="Google Shape;395;p25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396" name="Google Shape;396;p25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5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5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Google Shape;399;p25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0" name="Google Shape;400;p25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401" name="Google Shape;401;p25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2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Google Shape;403;p25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5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5" name="Google Shape;405;p25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406" name="Google Shape;406;p25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25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Google Shape;408;p25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Google Shape;409;p25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25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1" name="Google Shape;411;p25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412" name="Google Shape;412;p2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25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25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25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6" name="Google Shape;416;p25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417" name="Google Shape;417;p25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25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25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0" name="Google Shape;420;p25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421" name="Google Shape;421;p25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Google Shape;422;p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" name="Google Shape;423;p25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25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5" name="Google Shape;425;p25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426" name="Google Shape;426;p25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25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25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25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25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1" name="Google Shape;431;p25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432" name="Google Shape;432;p2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25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25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25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6" name="Google Shape;436;p25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437" name="Google Shape;437;p25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25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25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25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441" name="Google Shape;441;p25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2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25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25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25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6" name="Google Shape;446;p25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447" name="Google Shape;447;p25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25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25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25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1" name="Google Shape;451;p25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452" name="Google Shape;452;p2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25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25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25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6" name="Google Shape;456;p25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457" name="Google Shape;457;p25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25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25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0" name="Google Shape;460;p25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461" name="Google Shape;461;p25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2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25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25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5" name="Google Shape;465;p25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66" name="Google Shape;466;p25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7" name="Google Shape;467;p2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AUTOLAYOUT_2">
    <p:bg>
      <p:bgPr>
        <a:solidFill>
          <a:srgbClr val="FFFFFF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" name="Google Shape;22;p4"/>
          <p:cNvGrpSpPr/>
          <p:nvPr/>
        </p:nvGrpSpPr>
        <p:grpSpPr>
          <a:xfrm>
            <a:off x="2105247" y="1"/>
            <a:ext cx="7038766" cy="5138761"/>
            <a:chOff x="3388636" y="43347"/>
            <a:chExt cx="5755327" cy="4201767"/>
          </a:xfrm>
        </p:grpSpPr>
        <p:sp>
          <p:nvSpPr>
            <p:cNvPr id="23" name="Google Shape;23;p4"/>
            <p:cNvSpPr/>
            <p:nvPr/>
          </p:nvSpPr>
          <p:spPr>
            <a:xfrm>
              <a:off x="3837147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4285658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4734169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5182681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5631192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6079703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28215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6976726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25229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873740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322251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8770763" y="1754163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3837147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4285658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4734169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182681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631192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6079703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6528215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6976726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7425229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7873740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322251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770763" y="1326459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3837147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4285658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34169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5182681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5631192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6079703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6528215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6976726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7425229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7873740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22251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8770763" y="898755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3388636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3837147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4285658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4734169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182681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31192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6079703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6528215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6976726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425229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7873740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8322251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8770763" y="471051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3388636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3837147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285658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734169" y="4336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82681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1192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6079703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6528215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976726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7425229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7873740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322251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770763" y="43347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3837147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4285658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4734169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5182681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631192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079703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528215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976726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7425229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7873740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8322251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8770763" y="3871914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3837147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4285658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4734169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182681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31192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6079703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6528215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976726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7425229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7873740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8322251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8770763" y="3444210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3837147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4285658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4734169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82681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31192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6079703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6528215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6976726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7425229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7873740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8322251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8770763" y="3016506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3837147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4285658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4734169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5182681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5631192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6079703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6528215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6976726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7425229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7873740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8322251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8770763" y="2588802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3837147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4285658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4734169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182681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631192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6079703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6528215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6976726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7425229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7873740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8322251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8770763" y="2161098"/>
              <a:ext cx="373200" cy="373200"/>
            </a:xfrm>
            <a:prstGeom prst="ellipse">
              <a:avLst/>
            </a:prstGeom>
            <a:solidFill>
              <a:srgbClr val="DEDEDE">
                <a:alpha val="1137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p4"/>
          <p:cNvSpPr/>
          <p:nvPr/>
        </p:nvSpPr>
        <p:spPr>
          <a:xfrm>
            <a:off x="3396590" y="0"/>
            <a:ext cx="3250800" cy="51435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0" y="0"/>
            <a:ext cx="3415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685175" y="2731725"/>
            <a:ext cx="61200" cy="145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"/>
          <p:cNvSpPr txBox="1"/>
          <p:nvPr>
            <p:ph type="ctrTitle"/>
          </p:nvPr>
        </p:nvSpPr>
        <p:spPr>
          <a:xfrm>
            <a:off x="992425" y="2536400"/>
            <a:ext cx="3136800" cy="18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9" name="Google Shape;149;p4"/>
          <p:cNvSpPr txBox="1"/>
          <p:nvPr>
            <p:ph idx="12" type="sldNum"/>
          </p:nvPr>
        </p:nvSpPr>
        <p:spPr>
          <a:xfrm>
            <a:off x="8472458" y="4706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5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4" name="Google Shape;154;p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5" name="Google Shape;155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8" name="Google Shape;158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63" name="Google Shape;163;p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4" name="Google Shape;164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69" name="Google Shape;169;p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0" name="Google Shape;170;p8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1" name="Google Shape;171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6" name="Google Shape;176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0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1" name="Google Shape;181;p1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2" name="Google Shape;182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204" name="Google Shape;20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205" name="Google Shape;205;p1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/>
          <p:nvPr>
            <p:ph type="title"/>
          </p:nvPr>
        </p:nvSpPr>
        <p:spPr>
          <a:xfrm>
            <a:off x="246475" y="1865700"/>
            <a:ext cx="87750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l" sz="4200">
                <a:solidFill>
                  <a:schemeClr val="dk2"/>
                </a:solidFill>
              </a:rPr>
              <a:t>04</a:t>
            </a:r>
            <a:r>
              <a:rPr lang="el" sz="4200">
                <a:solidFill>
                  <a:schemeClr val="dk2"/>
                </a:solidFill>
              </a:rPr>
              <a:t>. Popping buoy</a:t>
            </a:r>
            <a:endParaRPr sz="42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lang="el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OPPOSITION</a:t>
            </a:r>
            <a:endParaRPr b="0" sz="3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5" name="Google Shape;475;p27"/>
          <p:cNvSpPr txBox="1"/>
          <p:nvPr>
            <p:ph idx="1" type="subTitle"/>
          </p:nvPr>
        </p:nvSpPr>
        <p:spPr>
          <a:xfrm>
            <a:off x="2022475" y="3548899"/>
            <a:ext cx="5223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l" sz="2400"/>
              <a:t>Greece - Anatolia 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l" sz="2400"/>
              <a:t>Alexandra Therianou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i="1" lang="el" sz="1800"/>
              <a:t>Hellenic Physical Society - Saint Petersburg 2020</a:t>
            </a:r>
            <a:endParaRPr i="1" sz="1800"/>
          </a:p>
        </p:txBody>
      </p:sp>
      <p:pic>
        <p:nvPicPr>
          <p:cNvPr id="476" name="Google Shape;47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675" y="363100"/>
            <a:ext cx="12573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Google Shape;47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478" name="Google Shape;478;p27"/>
          <p:cNvPicPr preferRelativeResize="0"/>
          <p:nvPr/>
        </p:nvPicPr>
        <p:blipFill rotWithShape="1">
          <a:blip r:embed="rId4">
            <a:alphaModFix/>
          </a:blip>
          <a:srcRect b="0" l="14729" r="51003" t="0"/>
          <a:stretch/>
        </p:blipFill>
        <p:spPr>
          <a:xfrm>
            <a:off x="7882525" y="288725"/>
            <a:ext cx="97912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sp>
        <p:nvSpPr>
          <p:cNvPr id="484" name="Google Shape;484;p28"/>
          <p:cNvSpPr txBox="1"/>
          <p:nvPr/>
        </p:nvSpPr>
        <p:spPr>
          <a:xfrm>
            <a:off x="1206225" y="582500"/>
            <a:ext cx="6407700" cy="9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l" sz="3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Problem to be investigated </a:t>
            </a:r>
            <a:endParaRPr b="0" i="0" sz="3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85" name="Google Shape;48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75" y="61975"/>
            <a:ext cx="701125" cy="446175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28"/>
          <p:cNvSpPr txBox="1"/>
          <p:nvPr/>
        </p:nvSpPr>
        <p:spPr>
          <a:xfrm>
            <a:off x="1206225" y="1685575"/>
            <a:ext cx="7238100" cy="28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300">
                <a:latin typeface="Open Sans"/>
                <a:ea typeface="Open Sans"/>
                <a:cs typeface="Open Sans"/>
                <a:sym typeface="Open Sans"/>
              </a:rPr>
              <a:t>A light ball is held underwater and then released. The ball may sometimes pop above the water surface. Investigate this effect and the role of important parameters.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pic>
        <p:nvPicPr>
          <p:cNvPr id="492" name="Google Shape;49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75" y="61975"/>
            <a:ext cx="701125" cy="446175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29"/>
          <p:cNvSpPr txBox="1"/>
          <p:nvPr/>
        </p:nvSpPr>
        <p:spPr>
          <a:xfrm>
            <a:off x="1206225" y="582500"/>
            <a:ext cx="6407700" cy="9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l" sz="3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Outline</a:t>
            </a:r>
            <a:endParaRPr b="0" i="0" sz="3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4" name="Google Shape;494;p29"/>
          <p:cNvSpPr/>
          <p:nvPr/>
        </p:nvSpPr>
        <p:spPr>
          <a:xfrm>
            <a:off x="539625" y="1477150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Introduction</a:t>
            </a:r>
            <a:endParaRPr b="0" i="0" sz="17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5" name="Google Shape;495;p29"/>
          <p:cNvSpPr/>
          <p:nvPr/>
        </p:nvSpPr>
        <p:spPr>
          <a:xfrm>
            <a:off x="2687475" y="1477150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l" sz="17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Definition of </a:t>
            </a:r>
            <a:r>
              <a:rPr lang="el" sz="1700">
                <a:latin typeface="Open Sans"/>
                <a:ea typeface="Open Sans"/>
                <a:cs typeface="Open Sans"/>
                <a:sym typeface="Open Sans"/>
              </a:rPr>
              <a:t>popping buoy</a:t>
            </a:r>
            <a:endParaRPr b="0" i="0" sz="17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6" name="Google Shape;496;p29"/>
          <p:cNvSpPr/>
          <p:nvPr/>
        </p:nvSpPr>
        <p:spPr>
          <a:xfrm>
            <a:off x="4835325" y="1477150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l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Phenomenon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29"/>
          <p:cNvSpPr/>
          <p:nvPr/>
        </p:nvSpPr>
        <p:spPr>
          <a:xfrm>
            <a:off x="6983175" y="1477150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Theoretical Explanation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29"/>
          <p:cNvSpPr/>
          <p:nvPr/>
        </p:nvSpPr>
        <p:spPr>
          <a:xfrm>
            <a:off x="539625" y="3103075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Conclusions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29"/>
          <p:cNvSpPr/>
          <p:nvPr/>
        </p:nvSpPr>
        <p:spPr>
          <a:xfrm>
            <a:off x="2687475" y="3103075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l" sz="17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Comparisons with theory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29"/>
          <p:cNvSpPr/>
          <p:nvPr/>
        </p:nvSpPr>
        <p:spPr>
          <a:xfrm>
            <a:off x="4835325" y="3103075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l" sz="17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Experiments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9"/>
          <p:cNvSpPr/>
          <p:nvPr/>
        </p:nvSpPr>
        <p:spPr>
          <a:xfrm>
            <a:off x="6983175" y="3103075"/>
            <a:ext cx="1621200" cy="1078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Setup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9"/>
          <p:cNvSpPr/>
          <p:nvPr/>
        </p:nvSpPr>
        <p:spPr>
          <a:xfrm>
            <a:off x="1182975" y="4449425"/>
            <a:ext cx="334500" cy="3345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9"/>
          <p:cNvSpPr/>
          <p:nvPr/>
        </p:nvSpPr>
        <p:spPr>
          <a:xfrm>
            <a:off x="5116875" y="4449425"/>
            <a:ext cx="334500" cy="3345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9"/>
          <p:cNvSpPr/>
          <p:nvPr/>
        </p:nvSpPr>
        <p:spPr>
          <a:xfrm>
            <a:off x="3149925" y="4449425"/>
            <a:ext cx="334500" cy="33450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9"/>
          <p:cNvSpPr txBox="1"/>
          <p:nvPr/>
        </p:nvSpPr>
        <p:spPr>
          <a:xfrm>
            <a:off x="1517475" y="4449425"/>
            <a:ext cx="13509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l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Well Done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6" name="Google Shape;506;p29"/>
          <p:cNvSpPr txBox="1"/>
          <p:nvPr/>
        </p:nvSpPr>
        <p:spPr>
          <a:xfrm>
            <a:off x="3484425" y="4449425"/>
            <a:ext cx="13509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l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Good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7" name="Google Shape;507;p29"/>
          <p:cNvSpPr txBox="1"/>
          <p:nvPr/>
        </p:nvSpPr>
        <p:spPr>
          <a:xfrm>
            <a:off x="5451375" y="4449425"/>
            <a:ext cx="13509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l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Work on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8" name="Google Shape;508;p29"/>
          <p:cNvSpPr/>
          <p:nvPr/>
        </p:nvSpPr>
        <p:spPr>
          <a:xfrm>
            <a:off x="2243300" y="1797125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29"/>
          <p:cNvSpPr/>
          <p:nvPr/>
        </p:nvSpPr>
        <p:spPr>
          <a:xfrm>
            <a:off x="4392300" y="1797125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9"/>
          <p:cNvSpPr/>
          <p:nvPr/>
        </p:nvSpPr>
        <p:spPr>
          <a:xfrm>
            <a:off x="6540150" y="1817950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29"/>
          <p:cNvSpPr/>
          <p:nvPr/>
        </p:nvSpPr>
        <p:spPr>
          <a:xfrm rot="5400000">
            <a:off x="7614075" y="2630913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29"/>
          <p:cNvSpPr/>
          <p:nvPr/>
        </p:nvSpPr>
        <p:spPr>
          <a:xfrm rot="10800000">
            <a:off x="6540145" y="3443884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29"/>
          <p:cNvSpPr/>
          <p:nvPr/>
        </p:nvSpPr>
        <p:spPr>
          <a:xfrm rot="10800000">
            <a:off x="4392295" y="3443884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29"/>
          <p:cNvSpPr/>
          <p:nvPr/>
        </p:nvSpPr>
        <p:spPr>
          <a:xfrm rot="10800000">
            <a:off x="2244445" y="3443884"/>
            <a:ext cx="359400" cy="3966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sp>
        <p:nvSpPr>
          <p:cNvPr id="520" name="Google Shape;520;p30"/>
          <p:cNvSpPr txBox="1"/>
          <p:nvPr/>
        </p:nvSpPr>
        <p:spPr>
          <a:xfrm>
            <a:off x="1206225" y="582500"/>
            <a:ext cx="6407700" cy="9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l" sz="3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Theory</a:t>
            </a:r>
            <a:endParaRPr b="0" i="0" sz="3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21" name="Google Shape;52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75" y="61975"/>
            <a:ext cx="701125" cy="446175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30"/>
          <p:cNvSpPr txBox="1"/>
          <p:nvPr/>
        </p:nvSpPr>
        <p:spPr>
          <a:xfrm>
            <a:off x="1206225" y="1685575"/>
            <a:ext cx="7238100" cy="28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Explained the motion of the ball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Had some formulas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Explained the formulas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Didn’t explain what the drag force is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 not include the work energy theorem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Didn’t explain theoretical parameters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Focused only on two parameters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  <p:sp>
        <p:nvSpPr>
          <p:cNvPr id="528" name="Google Shape;528;p31"/>
          <p:cNvSpPr txBox="1"/>
          <p:nvPr/>
        </p:nvSpPr>
        <p:spPr>
          <a:xfrm>
            <a:off x="1206225" y="582500"/>
            <a:ext cx="6407700" cy="9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l" sz="3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Experiment</a:t>
            </a:r>
            <a:endParaRPr b="0" i="0" sz="3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29" name="Google Shape;52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75" y="61975"/>
            <a:ext cx="701125" cy="446175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Google Shape;530;p31"/>
          <p:cNvSpPr txBox="1"/>
          <p:nvPr/>
        </p:nvSpPr>
        <p:spPr>
          <a:xfrm>
            <a:off x="1206225" y="1462500"/>
            <a:ext cx="7238100" cy="28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Unequal </a:t>
            </a: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distribution</a:t>
            </a: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 of time between theory and experiment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b="0" i="0" lang="el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Did not </a:t>
            </a: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experiment with balls of densities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Changed the release position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 not experiment with different temperatures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 not experiment with different parameters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 not perform any experiment with different type of water (sugar water/salt water)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Did not experiment with less water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Had visual aid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+"/>
            </a:pPr>
            <a:r>
              <a:rPr lang="el" sz="2000">
                <a:latin typeface="Open Sans"/>
                <a:ea typeface="Open Sans"/>
                <a:cs typeface="Open Sans"/>
                <a:sym typeface="Open Sans"/>
              </a:rPr>
              <a:t>Had a mechanism to release the ball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32"/>
          <p:cNvSpPr txBox="1"/>
          <p:nvPr>
            <p:ph type="ctrTitle"/>
          </p:nvPr>
        </p:nvSpPr>
        <p:spPr>
          <a:xfrm>
            <a:off x="992425" y="2536400"/>
            <a:ext cx="3136800" cy="18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l" sz="4000"/>
              <a:t>Discussion</a:t>
            </a:r>
            <a:endParaRPr sz="4000"/>
          </a:p>
        </p:txBody>
      </p:sp>
      <p:sp>
        <p:nvSpPr>
          <p:cNvPr id="536" name="Google Shape;536;p32"/>
          <p:cNvSpPr txBox="1"/>
          <p:nvPr>
            <p:ph idx="12" type="sldNum"/>
          </p:nvPr>
        </p:nvSpPr>
        <p:spPr>
          <a:xfrm>
            <a:off x="8472458" y="4706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