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layfair Display"/>
      <p:regular r:id="rId13"/>
      <p:bold r:id="rId14"/>
      <p:italic r:id="rId15"/>
      <p:boldItalic r:id="rId16"/>
    </p:embeddedFont>
    <p:embeddedFont>
      <p:font typeface="Playfair Display Regular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B5E702B-AF0A-4F47-B38D-F34D7305CC40}">
  <a:tblStyle styleId="{7B5E702B-AF0A-4F47-B38D-F34D7305CC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Regula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layfairDisplay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schemas.openxmlformats.org/officeDocument/2006/relationships/font" Target="fonts/PlayfairDisplayRegular-regular.fntdata"/><Relationship Id="rId16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layfairDisplayRegular-italic.fntdata"/><Relationship Id="rId6" Type="http://schemas.openxmlformats.org/officeDocument/2006/relationships/slide" Target="slides/slide1.xml"/><Relationship Id="rId18" Type="http://schemas.openxmlformats.org/officeDocument/2006/relationships/font" Target="fonts/PlayfairDisplayRegula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e8439c1d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e8439c1d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mathgreek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e93db05a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e93db05a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e965e0e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e965e0e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695f293d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695f293d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e965e0e1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e965e0e1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695f293d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695f293d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95D3E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62525" y="513275"/>
            <a:ext cx="2715900" cy="2670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78139" t="0"/>
          <a:stretch/>
        </p:blipFill>
        <p:spPr>
          <a:xfrm>
            <a:off x="834075" y="148000"/>
            <a:ext cx="3090550" cy="3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384950" y="0"/>
            <a:ext cx="192600" cy="4689300"/>
          </a:xfrm>
          <a:prstGeom prst="rect">
            <a:avLst/>
          </a:prstGeom>
          <a:solidFill>
            <a:srgbClr val="FFFFFF">
              <a:alpha val="27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 rot="-5399618">
            <a:off x="1232425" y="-2125775"/>
            <a:ext cx="5401200" cy="10517400"/>
          </a:xfrm>
          <a:prstGeom prst="rtTriangle">
            <a:avLst/>
          </a:prstGeom>
          <a:solidFill>
            <a:srgbClr val="FFFFFF">
              <a:alpha val="27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 rot="5400000">
            <a:off x="4774500" y="320725"/>
            <a:ext cx="192600" cy="8544000"/>
          </a:xfrm>
          <a:prstGeom prst="rect">
            <a:avLst/>
          </a:prstGeom>
          <a:solidFill>
            <a:srgbClr val="295D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850" y="3599675"/>
            <a:ext cx="5470600" cy="8080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3924625" y="1189275"/>
            <a:ext cx="49251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Topic 5 : Disinfectants</a:t>
            </a:r>
            <a:endParaRPr sz="24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786225" y="2678063"/>
            <a:ext cx="40635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Opponent: Alisa Otchertsova</a:t>
            </a:r>
            <a:endParaRPr sz="1800">
              <a:solidFill>
                <a:srgbClr val="FFFFFF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Task</a:t>
            </a:r>
            <a:endParaRPr sz="3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7" name="Google Shape;67;p14"/>
          <p:cNvSpPr/>
          <p:nvPr/>
        </p:nvSpPr>
        <p:spPr>
          <a:xfrm rot="-2195648">
            <a:off x="-673586" y="404227"/>
            <a:ext cx="3565421" cy="6494230"/>
          </a:xfrm>
          <a:prstGeom prst="rtTriangle">
            <a:avLst/>
          </a:prstGeom>
          <a:solidFill>
            <a:srgbClr val="FFFFFF">
              <a:alpha val="27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-4949" l="0" r="0" t="4950"/>
          <a:stretch/>
        </p:blipFill>
        <p:spPr>
          <a:xfrm>
            <a:off x="5334000" y="84400"/>
            <a:ext cx="3742150" cy="980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14"/>
          <p:cNvGrpSpPr/>
          <p:nvPr/>
        </p:nvGrpSpPr>
        <p:grpSpPr>
          <a:xfrm>
            <a:off x="8452175" y="4568875"/>
            <a:ext cx="1030200" cy="491800"/>
            <a:chOff x="8430825" y="4434450"/>
            <a:chExt cx="1030200" cy="491800"/>
          </a:xfrm>
        </p:grpSpPr>
        <p:sp>
          <p:nvSpPr>
            <p:cNvPr id="70" name="Google Shape;70;p14"/>
            <p:cNvSpPr/>
            <p:nvPr/>
          </p:nvSpPr>
          <p:spPr>
            <a:xfrm flipH="1">
              <a:off x="8430825" y="4477150"/>
              <a:ext cx="449100" cy="449100"/>
            </a:xfrm>
            <a:prstGeom prst="donut">
              <a:avLst>
                <a:gd fmla="val 270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4"/>
            <p:cNvSpPr txBox="1"/>
            <p:nvPr/>
          </p:nvSpPr>
          <p:spPr>
            <a:xfrm>
              <a:off x="8511075" y="4434450"/>
              <a:ext cx="2886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/>
            </a:p>
          </p:txBody>
        </p:sp>
        <p:cxnSp>
          <p:nvCxnSpPr>
            <p:cNvPr id="72" name="Google Shape;72;p14"/>
            <p:cNvCxnSpPr/>
            <p:nvPr/>
          </p:nvCxnSpPr>
          <p:spPr>
            <a:xfrm flipH="1" rot="10800000">
              <a:off x="8879925" y="4669700"/>
              <a:ext cx="581100" cy="4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463725" y="1447475"/>
            <a:ext cx="8520600" cy="14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Prepare sterile culture dishes and investigate the </a:t>
            </a:r>
            <a:r>
              <a:rPr b="1" lang="en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growth of door handle bacteria </a:t>
            </a:r>
            <a:r>
              <a:rPr lang="en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and other common microorganisms. Investigate how </a:t>
            </a:r>
            <a:r>
              <a:rPr b="1" lang="en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various disinfectants</a:t>
            </a:r>
            <a:r>
              <a:rPr lang="en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such as antibacterial soap, </a:t>
            </a:r>
            <a:r>
              <a:rPr b="1" lang="en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affect the bacteria</a:t>
            </a:r>
            <a:endParaRPr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Theory</a:t>
            </a:r>
            <a:endParaRPr sz="3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4572000" y="0"/>
            <a:ext cx="4810200" cy="5143500"/>
          </a:xfrm>
          <a:prstGeom prst="rect">
            <a:avLst/>
          </a:prstGeom>
          <a:solidFill>
            <a:srgbClr val="FFFFFF">
              <a:alpha val="27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aphicFrame>
        <p:nvGraphicFramePr>
          <p:cNvPr id="80" name="Google Shape;80;p15"/>
          <p:cNvGraphicFramePr/>
          <p:nvPr/>
        </p:nvGraphicFramePr>
        <p:xfrm>
          <a:off x="952500" y="1179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{7B5E702B-AF0A-4F47-B38D-F34D7305CC40}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layfair Display Regular"/>
                          <a:ea typeface="Playfair Display Regular"/>
                          <a:cs typeface="Playfair Display Regular"/>
                          <a:sym typeface="Playfair Display Regular"/>
                        </a:rPr>
                        <a:t>Strengths</a:t>
                      </a:r>
                      <a:endParaRPr sz="1800">
                        <a:solidFill>
                          <a:srgbClr val="FFFFFF"/>
                        </a:solidFill>
                        <a:latin typeface="Playfair Display Regular"/>
                        <a:ea typeface="Playfair Display Regular"/>
                        <a:cs typeface="Playfair Display Regular"/>
                        <a:sym typeface="Playfair Display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layfair Display Regular"/>
                          <a:ea typeface="Playfair Display Regular"/>
                          <a:cs typeface="Playfair Display Regular"/>
                          <a:sym typeface="Playfair Display Regular"/>
                        </a:rPr>
                        <a:t>Weaknesses</a:t>
                      </a:r>
                      <a:endParaRPr sz="1800">
                        <a:solidFill>
                          <a:srgbClr val="FFFFFF"/>
                        </a:solidFill>
                        <a:latin typeface="Playfair Display Regular"/>
                        <a:ea typeface="Playfair Display Regular"/>
                        <a:cs typeface="Playfair Display Regular"/>
                        <a:sym typeface="Playfair Display Regula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Clear relevant theory </a:t>
                      </a:r>
                      <a:endParaRPr sz="1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(gender differences in handles not explained why)</a:t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Theory links to hypotheses</a:t>
                      </a:r>
                      <a:endParaRPr sz="1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b="-4949" l="0" r="0" t="4950"/>
          <a:stretch/>
        </p:blipFill>
        <p:spPr>
          <a:xfrm>
            <a:off x="5334000" y="84400"/>
            <a:ext cx="3742150" cy="980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15"/>
          <p:cNvGrpSpPr/>
          <p:nvPr/>
        </p:nvGrpSpPr>
        <p:grpSpPr>
          <a:xfrm>
            <a:off x="8452175" y="4568875"/>
            <a:ext cx="1030200" cy="491800"/>
            <a:chOff x="8430825" y="4434450"/>
            <a:chExt cx="1030200" cy="491800"/>
          </a:xfrm>
        </p:grpSpPr>
        <p:sp>
          <p:nvSpPr>
            <p:cNvPr id="83" name="Google Shape;83;p15"/>
            <p:cNvSpPr/>
            <p:nvPr/>
          </p:nvSpPr>
          <p:spPr>
            <a:xfrm flipH="1">
              <a:off x="8430825" y="4477150"/>
              <a:ext cx="449100" cy="449100"/>
            </a:xfrm>
            <a:prstGeom prst="donut">
              <a:avLst>
                <a:gd fmla="val 270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8511075" y="4434450"/>
              <a:ext cx="2886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3</a:t>
              </a:r>
              <a:endParaRPr/>
            </a:p>
          </p:txBody>
        </p:sp>
        <p:cxnSp>
          <p:nvCxnSpPr>
            <p:cNvPr id="85" name="Google Shape;85;p15"/>
            <p:cNvCxnSpPr/>
            <p:nvPr/>
          </p:nvCxnSpPr>
          <p:spPr>
            <a:xfrm flipH="1" rot="10800000">
              <a:off x="8879925" y="4669700"/>
              <a:ext cx="581100" cy="4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Experiment</a:t>
            </a:r>
            <a:endParaRPr sz="3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>
              <a:alpha val="27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aphicFrame>
        <p:nvGraphicFramePr>
          <p:cNvPr id="92" name="Google Shape;92;p16"/>
          <p:cNvGraphicFramePr/>
          <p:nvPr/>
        </p:nvGraphicFramePr>
        <p:xfrm>
          <a:off x="952500" y="1064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{7B5E702B-AF0A-4F47-B38D-F34D7305CC40}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layfair Display Regular"/>
                          <a:ea typeface="Playfair Display Regular"/>
                          <a:cs typeface="Playfair Display Regular"/>
                          <a:sym typeface="Playfair Display Regular"/>
                        </a:rPr>
                        <a:t>Strengths</a:t>
                      </a:r>
                      <a:endParaRPr sz="1800">
                        <a:solidFill>
                          <a:srgbClr val="FFFFFF"/>
                        </a:solidFill>
                        <a:latin typeface="Playfair Display Regular"/>
                        <a:ea typeface="Playfair Display Regular"/>
                        <a:cs typeface="Playfair Display Regular"/>
                        <a:sym typeface="Playfair Display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layfair Display Regular"/>
                          <a:ea typeface="Playfair Display Regular"/>
                          <a:cs typeface="Playfair Display Regular"/>
                          <a:sym typeface="Playfair Display Regular"/>
                        </a:rPr>
                        <a:t>Weaknesses</a:t>
                      </a:r>
                      <a:endParaRPr sz="1800">
                        <a:solidFill>
                          <a:srgbClr val="FFFFFF"/>
                        </a:solidFill>
                        <a:latin typeface="Playfair Display Regular"/>
                        <a:ea typeface="Playfair Display Regular"/>
                        <a:cs typeface="Playfair Display Regular"/>
                        <a:sym typeface="Playfair Display Regula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Research questions are clear</a:t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Unclear independent and dependent variables</a:t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Controlled variables not mentioned </a:t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-4949" l="0" r="0" t="4950"/>
          <a:stretch/>
        </p:blipFill>
        <p:spPr>
          <a:xfrm>
            <a:off x="5334000" y="84400"/>
            <a:ext cx="3742150" cy="980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6"/>
          <p:cNvGrpSpPr/>
          <p:nvPr/>
        </p:nvGrpSpPr>
        <p:grpSpPr>
          <a:xfrm>
            <a:off x="8452175" y="4568875"/>
            <a:ext cx="1030200" cy="491800"/>
            <a:chOff x="8430825" y="4434450"/>
            <a:chExt cx="1030200" cy="491800"/>
          </a:xfrm>
        </p:grpSpPr>
        <p:sp>
          <p:nvSpPr>
            <p:cNvPr id="95" name="Google Shape;95;p16"/>
            <p:cNvSpPr/>
            <p:nvPr/>
          </p:nvSpPr>
          <p:spPr>
            <a:xfrm flipH="1">
              <a:off x="8430825" y="4477150"/>
              <a:ext cx="449100" cy="449100"/>
            </a:xfrm>
            <a:prstGeom prst="donut">
              <a:avLst>
                <a:gd fmla="val 270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6"/>
            <p:cNvSpPr txBox="1"/>
            <p:nvPr/>
          </p:nvSpPr>
          <p:spPr>
            <a:xfrm>
              <a:off x="8511075" y="4434450"/>
              <a:ext cx="2886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/>
            </a:p>
          </p:txBody>
        </p:sp>
        <p:cxnSp>
          <p:nvCxnSpPr>
            <p:cNvPr id="97" name="Google Shape;97;p16"/>
            <p:cNvCxnSpPr/>
            <p:nvPr/>
          </p:nvCxnSpPr>
          <p:spPr>
            <a:xfrm flipH="1" rot="10800000">
              <a:off x="8879925" y="4669700"/>
              <a:ext cx="581100" cy="4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Results</a:t>
            </a:r>
            <a:endParaRPr sz="3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4572000" y="0"/>
            <a:ext cx="4810200" cy="5143500"/>
          </a:xfrm>
          <a:prstGeom prst="rect">
            <a:avLst/>
          </a:prstGeom>
          <a:solidFill>
            <a:srgbClr val="FFFFFF">
              <a:alpha val="27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aphicFrame>
        <p:nvGraphicFramePr>
          <p:cNvPr id="104" name="Google Shape;104;p17"/>
          <p:cNvGraphicFramePr/>
          <p:nvPr/>
        </p:nvGraphicFramePr>
        <p:xfrm>
          <a:off x="952500" y="1307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{7B5E702B-AF0A-4F47-B38D-F34D7305CC40}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layfair Display Regular"/>
                          <a:ea typeface="Playfair Display Regular"/>
                          <a:cs typeface="Playfair Display Regular"/>
                          <a:sym typeface="Playfair Display Regular"/>
                        </a:rPr>
                        <a:t>Strengths</a:t>
                      </a:r>
                      <a:endParaRPr sz="1800">
                        <a:solidFill>
                          <a:srgbClr val="FFFFFF"/>
                        </a:solidFill>
                        <a:latin typeface="Playfair Display Regular"/>
                        <a:ea typeface="Playfair Display Regular"/>
                        <a:cs typeface="Playfair Display Regular"/>
                        <a:sym typeface="Playfair Display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layfair Display Regular"/>
                          <a:ea typeface="Playfair Display Regular"/>
                          <a:cs typeface="Playfair Display Regular"/>
                          <a:sym typeface="Playfair Display Regular"/>
                        </a:rPr>
                        <a:t>Weaknesses</a:t>
                      </a:r>
                      <a:endParaRPr sz="1800">
                        <a:solidFill>
                          <a:srgbClr val="FFFFFF"/>
                        </a:solidFill>
                        <a:latin typeface="Playfair Display Regular"/>
                        <a:ea typeface="Playfair Display Regular"/>
                        <a:cs typeface="Playfair Display Regular"/>
                        <a:sym typeface="Playfair Display Regula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Collected at stages of highest bacterial activity </a:t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Error bars are not present</a:t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Qualitative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data included (images of the petri dishes)</a:t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Pictures not labelled - captions</a:t>
                      </a:r>
                      <a:endParaRPr sz="1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No particular quantitative data analysis on the effect of the particular bacteria</a:t>
                      </a:r>
                      <a:endParaRPr sz="1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-4949" l="0" r="0" t="4950"/>
          <a:stretch/>
        </p:blipFill>
        <p:spPr>
          <a:xfrm>
            <a:off x="5334000" y="84400"/>
            <a:ext cx="3742150" cy="980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7"/>
          <p:cNvGrpSpPr/>
          <p:nvPr/>
        </p:nvGrpSpPr>
        <p:grpSpPr>
          <a:xfrm>
            <a:off x="8452175" y="4568875"/>
            <a:ext cx="1030200" cy="491800"/>
            <a:chOff x="8430825" y="4434450"/>
            <a:chExt cx="1030200" cy="491800"/>
          </a:xfrm>
        </p:grpSpPr>
        <p:sp>
          <p:nvSpPr>
            <p:cNvPr id="107" name="Google Shape;107;p17"/>
            <p:cNvSpPr/>
            <p:nvPr/>
          </p:nvSpPr>
          <p:spPr>
            <a:xfrm flipH="1">
              <a:off x="8430825" y="4477150"/>
              <a:ext cx="449100" cy="449100"/>
            </a:xfrm>
            <a:prstGeom prst="donut">
              <a:avLst>
                <a:gd fmla="val 270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 txBox="1"/>
            <p:nvPr/>
          </p:nvSpPr>
          <p:spPr>
            <a:xfrm>
              <a:off x="8511075" y="4434450"/>
              <a:ext cx="2886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3</a:t>
              </a:r>
              <a:endParaRPr/>
            </a:p>
          </p:txBody>
        </p:sp>
        <p:cxnSp>
          <p:nvCxnSpPr>
            <p:cNvPr id="109" name="Google Shape;109;p17"/>
            <p:cNvCxnSpPr/>
            <p:nvPr/>
          </p:nvCxnSpPr>
          <p:spPr>
            <a:xfrm flipH="1" rot="10800000">
              <a:off x="8879925" y="4669700"/>
              <a:ext cx="581100" cy="4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Conclusion</a:t>
            </a:r>
            <a:endParaRPr sz="3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4572000" y="0"/>
            <a:ext cx="4810200" cy="5143500"/>
          </a:xfrm>
          <a:prstGeom prst="rect">
            <a:avLst/>
          </a:prstGeom>
          <a:solidFill>
            <a:srgbClr val="FFFFFF">
              <a:alpha val="27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aphicFrame>
        <p:nvGraphicFramePr>
          <p:cNvPr id="116" name="Google Shape;116;p18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{7B5E702B-AF0A-4F47-B38D-F34D7305CC40}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layfair Display Regular"/>
                          <a:ea typeface="Playfair Display Regular"/>
                          <a:cs typeface="Playfair Display Regular"/>
                          <a:sym typeface="Playfair Display Regular"/>
                        </a:rPr>
                        <a:t>Strengths</a:t>
                      </a:r>
                      <a:endParaRPr sz="1800">
                        <a:solidFill>
                          <a:srgbClr val="FFFFFF"/>
                        </a:solidFill>
                        <a:latin typeface="Playfair Display Regular"/>
                        <a:ea typeface="Playfair Display Regular"/>
                        <a:cs typeface="Playfair Display Regular"/>
                        <a:sym typeface="Playfair Display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layfair Display Regular"/>
                          <a:ea typeface="Playfair Display Regular"/>
                          <a:cs typeface="Playfair Display Regular"/>
                          <a:sym typeface="Playfair Display Regular"/>
                        </a:rPr>
                        <a:t>Weaknesses</a:t>
                      </a:r>
                      <a:endParaRPr sz="1800">
                        <a:solidFill>
                          <a:srgbClr val="FFFFFF"/>
                        </a:solidFill>
                        <a:latin typeface="Playfair Display Regular"/>
                        <a:ea typeface="Playfair Display Regular"/>
                        <a:cs typeface="Playfair Display Regular"/>
                        <a:sym typeface="Playfair Display Regula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Conclusions linked to Hypotheses</a:t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Hypothesis was not 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referred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to the results</a:t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-4949" l="0" r="0" t="4950"/>
          <a:stretch/>
        </p:blipFill>
        <p:spPr>
          <a:xfrm>
            <a:off x="5334000" y="84400"/>
            <a:ext cx="3742150" cy="980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18"/>
          <p:cNvGrpSpPr/>
          <p:nvPr/>
        </p:nvGrpSpPr>
        <p:grpSpPr>
          <a:xfrm>
            <a:off x="8452175" y="4568875"/>
            <a:ext cx="1030200" cy="491800"/>
            <a:chOff x="8430825" y="4434450"/>
            <a:chExt cx="1030200" cy="491800"/>
          </a:xfrm>
        </p:grpSpPr>
        <p:sp>
          <p:nvSpPr>
            <p:cNvPr id="119" name="Google Shape;119;p18"/>
            <p:cNvSpPr/>
            <p:nvPr/>
          </p:nvSpPr>
          <p:spPr>
            <a:xfrm flipH="1">
              <a:off x="8430825" y="4477150"/>
              <a:ext cx="449100" cy="449100"/>
            </a:xfrm>
            <a:prstGeom prst="donut">
              <a:avLst>
                <a:gd fmla="val 270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8"/>
            <p:cNvSpPr txBox="1"/>
            <p:nvPr/>
          </p:nvSpPr>
          <p:spPr>
            <a:xfrm>
              <a:off x="8511075" y="4434450"/>
              <a:ext cx="2886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5</a:t>
              </a:r>
              <a:endParaRPr/>
            </a:p>
          </p:txBody>
        </p:sp>
        <p:cxnSp>
          <p:nvCxnSpPr>
            <p:cNvPr id="121" name="Google Shape;121;p18"/>
            <p:cNvCxnSpPr/>
            <p:nvPr/>
          </p:nvCxnSpPr>
          <p:spPr>
            <a:xfrm flipH="1" rot="10800000">
              <a:off x="8879925" y="4669700"/>
              <a:ext cx="581100" cy="4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Suggestions/Improvements</a:t>
            </a:r>
            <a:endParaRPr sz="3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4572000" y="0"/>
            <a:ext cx="4810200" cy="5143500"/>
          </a:xfrm>
          <a:prstGeom prst="rect">
            <a:avLst/>
          </a:prstGeom>
          <a:solidFill>
            <a:srgbClr val="FFFFFF">
              <a:alpha val="27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b="-4949" l="0" r="0" t="4950"/>
          <a:stretch/>
        </p:blipFill>
        <p:spPr>
          <a:xfrm>
            <a:off x="5334000" y="84400"/>
            <a:ext cx="3742150" cy="980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19"/>
          <p:cNvGrpSpPr/>
          <p:nvPr/>
        </p:nvGrpSpPr>
        <p:grpSpPr>
          <a:xfrm>
            <a:off x="8452175" y="4568875"/>
            <a:ext cx="1030200" cy="491800"/>
            <a:chOff x="8430825" y="4434450"/>
            <a:chExt cx="1030200" cy="491800"/>
          </a:xfrm>
        </p:grpSpPr>
        <p:sp>
          <p:nvSpPr>
            <p:cNvPr id="130" name="Google Shape;130;p19"/>
            <p:cNvSpPr/>
            <p:nvPr/>
          </p:nvSpPr>
          <p:spPr>
            <a:xfrm flipH="1">
              <a:off x="8430825" y="4477150"/>
              <a:ext cx="449100" cy="449100"/>
            </a:xfrm>
            <a:prstGeom prst="donut">
              <a:avLst>
                <a:gd fmla="val 270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9"/>
            <p:cNvSpPr txBox="1"/>
            <p:nvPr/>
          </p:nvSpPr>
          <p:spPr>
            <a:xfrm>
              <a:off x="8511075" y="4434450"/>
              <a:ext cx="2886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5</a:t>
              </a:r>
              <a:endParaRPr/>
            </a:p>
          </p:txBody>
        </p:sp>
        <p:cxnSp>
          <p:nvCxnSpPr>
            <p:cNvPr id="132" name="Google Shape;132;p19"/>
            <p:cNvCxnSpPr/>
            <p:nvPr/>
          </p:nvCxnSpPr>
          <p:spPr>
            <a:xfrm flipH="1" rot="10800000">
              <a:off x="8879925" y="4669700"/>
              <a:ext cx="581100" cy="4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3" name="Google Shape;133;p19"/>
          <p:cNvSpPr txBox="1"/>
          <p:nvPr/>
        </p:nvSpPr>
        <p:spPr>
          <a:xfrm>
            <a:off x="311700" y="1650325"/>
            <a:ext cx="8311200" cy="30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Add visual aids/pictures with label in theory </a:t>
            </a:r>
            <a:endParaRPr sz="1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More trials</a:t>
            </a:r>
            <a:endParaRPr sz="1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Include more variables  </a:t>
            </a:r>
            <a:endParaRPr sz="1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Identify one exact particular bacteria and find how each disinfectant affects it </a:t>
            </a:r>
            <a:endParaRPr sz="1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