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iZMlGJc8bKOCPKEGdLFmSYsZIM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6abfaa028_0_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a6abfaa02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6abfaa028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a6abfaa02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6abfaa028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a6abfaa02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3" name="Google Shape;153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slovni slajd" showMasterSp="0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9"/>
          <p:cNvSpPr txBox="1"/>
          <p:nvPr>
            <p:ph type="ctrTitle"/>
          </p:nvPr>
        </p:nvSpPr>
        <p:spPr>
          <a:xfrm>
            <a:off x="257175" y="3720103"/>
            <a:ext cx="437197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300"/>
              <a:buFont typeface="Twentieth Century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9"/>
          <p:cNvSpPr txBox="1"/>
          <p:nvPr>
            <p:ph idx="1" type="subTitle"/>
          </p:nvPr>
        </p:nvSpPr>
        <p:spPr>
          <a:xfrm>
            <a:off x="4843463" y="3720103"/>
            <a:ext cx="180022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sz="1200"/>
            </a:lvl9pPr>
          </a:lstStyle>
          <a:p/>
        </p:txBody>
      </p:sp>
      <p:sp>
        <p:nvSpPr>
          <p:cNvPr id="15" name="Google Shape;15;p9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18" name="Google Shape;18;p9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-165100" sx="35000" ty="-76200" sy="35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9"/>
          <p:cNvCxnSpPr/>
          <p:nvPr/>
        </p:nvCxnSpPr>
        <p:spPr>
          <a:xfrm rot="10800000">
            <a:off x="4717599" y="3948080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ka s opisom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257175" y="3720104"/>
            <a:ext cx="437197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300"/>
              <a:buFont typeface="Twentieth Century"/>
              <a:buNone/>
              <a:defRPr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/>
          <p:nvPr>
            <p:ph idx="2" type="pic"/>
          </p:nvPr>
        </p:nvSpPr>
        <p:spPr>
          <a:xfrm>
            <a:off x="0" y="-1"/>
            <a:ext cx="6856286" cy="3429000"/>
          </a:xfrm>
          <a:prstGeom prst="rect">
            <a:avLst/>
          </a:prstGeom>
          <a:solidFill>
            <a:srgbClr val="9AD2D8"/>
          </a:solidFill>
          <a:ln>
            <a:noFill/>
          </a:ln>
        </p:spPr>
        <p:txBody>
          <a:bodyPr anchorCtr="0" anchor="t" bIns="45700" lIns="457200" spcFirstLastPara="1" rIns="45700" wrap="square" tIns="3657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Twentieth Century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2"/>
              </a:buClr>
              <a:buSzPts val="1575"/>
              <a:buFont typeface="Noto Sans Symbols"/>
              <a:buNone/>
              <a:defRPr b="0" i="0" sz="157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Noto Sans Symbols"/>
              <a:buNone/>
              <a:defRPr b="0" i="0" sz="135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ts val="1125"/>
              <a:buFont typeface="Noto Sans Symbols"/>
              <a:buNone/>
              <a:defRPr b="0" i="0" sz="1125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3" name="Google Shape;73;p18"/>
          <p:cNvSpPr txBox="1"/>
          <p:nvPr>
            <p:ph idx="1" type="body"/>
          </p:nvPr>
        </p:nvSpPr>
        <p:spPr>
          <a:xfrm>
            <a:off x="4843463" y="3720104"/>
            <a:ext cx="180022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788"/>
              <a:buNone/>
              <a:defRPr sz="788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563"/>
              <a:buNone/>
              <a:defRPr sz="563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563"/>
              <a:buNone/>
              <a:defRPr sz="563"/>
            </a:lvl9pPr>
          </a:lstStyle>
          <a:p/>
        </p:txBody>
      </p:sp>
      <p:sp>
        <p:nvSpPr>
          <p:cNvPr id="74" name="Google Shape;74;p18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cxnSp>
        <p:nvCxnSpPr>
          <p:cNvPr id="77" name="Google Shape;77;p18"/>
          <p:cNvCxnSpPr/>
          <p:nvPr/>
        </p:nvCxnSpPr>
        <p:spPr>
          <a:xfrm rot="10800000">
            <a:off x="4717599" y="3948080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slov i okomiti teks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1801084" y="489489"/>
            <a:ext cx="3017520" cy="5467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komiti naslov i tekst" showMasterSp="0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type="title"/>
          </p:nvPr>
        </p:nvSpPr>
        <p:spPr>
          <a:xfrm rot="5400000">
            <a:off x="3618311" y="1860947"/>
            <a:ext cx="4057650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" type="body"/>
          </p:nvPr>
        </p:nvSpPr>
        <p:spPr>
          <a:xfrm rot="5400000">
            <a:off x="660798" y="467916"/>
            <a:ext cx="4057650" cy="42648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87" name="Google Shape;87;p20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cxnSp>
        <p:nvCxnSpPr>
          <p:cNvPr id="90" name="Google Shape;90;p20"/>
          <p:cNvCxnSpPr/>
          <p:nvPr/>
        </p:nvCxnSpPr>
        <p:spPr>
          <a:xfrm rot="10800000">
            <a:off x="5657850" y="130172"/>
            <a:ext cx="0" cy="51435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750"/>
              <a:buFont typeface="Twentieth Century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slov i sadržaj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" type="body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glavlje sekcije" showMasterSp="0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/>
          <p:nvPr>
            <p:ph type="title"/>
          </p:nvPr>
        </p:nvSpPr>
        <p:spPr>
          <a:xfrm>
            <a:off x="257175" y="3720103"/>
            <a:ext cx="437197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300"/>
              <a:buFont typeface="Twentieth Century"/>
              <a:buNone/>
              <a:defRPr b="0" sz="3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" type="body"/>
          </p:nvPr>
        </p:nvSpPr>
        <p:spPr>
          <a:xfrm>
            <a:off x="4843463" y="3720103"/>
            <a:ext cx="1800225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050"/>
              <a:buNone/>
              <a:defRPr sz="105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36" name="Google Shape;36;p12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-165100" sx="35000" ty="-76200" sy="35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" name="Google Shape;37;p12"/>
          <p:cNvCxnSpPr/>
          <p:nvPr/>
        </p:nvCxnSpPr>
        <p:spPr>
          <a:xfrm rot="10800000">
            <a:off x="4717599" y="3948080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sadržaja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" type="body"/>
          </p:nvPr>
        </p:nvSpPr>
        <p:spPr>
          <a:xfrm>
            <a:off x="576072" y="1714500"/>
            <a:ext cx="267462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2" type="body"/>
          </p:nvPr>
        </p:nvSpPr>
        <p:spPr>
          <a:xfrm>
            <a:off x="3368993" y="1714500"/>
            <a:ext cx="2674620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sporedba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576072" y="1634727"/>
            <a:ext cx="2674620" cy="6172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0"/>
              <a:buNone/>
              <a:defRPr b="0" sz="1650" cap="none">
                <a:solidFill>
                  <a:schemeClr val="accen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48" name="Google Shape;48;p14"/>
          <p:cNvSpPr txBox="1"/>
          <p:nvPr>
            <p:ph idx="2" type="body"/>
          </p:nvPr>
        </p:nvSpPr>
        <p:spPr>
          <a:xfrm>
            <a:off x="576072" y="2225841"/>
            <a:ext cx="2674620" cy="25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3" type="body"/>
          </p:nvPr>
        </p:nvSpPr>
        <p:spPr>
          <a:xfrm>
            <a:off x="3368993" y="1634727"/>
            <a:ext cx="2674620" cy="6172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50"/>
              <a:buNone/>
              <a:defRPr b="0" sz="1650" cap="none">
                <a:solidFill>
                  <a:schemeClr val="accent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4"/>
          <p:cNvSpPr txBox="1"/>
          <p:nvPr>
            <p:ph idx="4" type="body"/>
          </p:nvPr>
        </p:nvSpPr>
        <p:spPr>
          <a:xfrm>
            <a:off x="3368993" y="2225841"/>
            <a:ext cx="2674620" cy="25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o naslov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azno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6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držaj s opisom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type="title"/>
          </p:nvPr>
        </p:nvSpPr>
        <p:spPr>
          <a:xfrm>
            <a:off x="576072" y="353632"/>
            <a:ext cx="2468880" cy="1303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700"/>
              <a:buFont typeface="Twentieth Century"/>
              <a:buNone/>
              <a:defRPr sz="2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" type="body"/>
          </p:nvPr>
        </p:nvSpPr>
        <p:spPr>
          <a:xfrm>
            <a:off x="3214687" y="617220"/>
            <a:ext cx="3194114" cy="38884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2385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Char char=" "/>
              <a:defRPr sz="1500"/>
            </a:lvl1pPr>
            <a:lvl2pPr indent="-3048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1200"/>
              <a:buChar char="?"/>
              <a:defRPr sz="1200"/>
            </a:lvl2pPr>
            <a:lvl3pPr indent="-28575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?"/>
              <a:defRPr sz="900"/>
            </a:lvl3pPr>
            <a:lvl4pPr indent="-28575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?"/>
              <a:defRPr sz="900"/>
            </a:lvl4pPr>
            <a:lvl5pPr indent="-28575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?"/>
              <a:defRPr sz="900"/>
            </a:lvl5pPr>
            <a:lvl6pPr indent="-28575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?"/>
              <a:defRPr sz="900"/>
            </a:lvl6pPr>
            <a:lvl7pPr indent="-28575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?"/>
              <a:defRPr sz="900"/>
            </a:lvl7pPr>
            <a:lvl8pPr indent="-28575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900"/>
              <a:buChar char="?"/>
              <a:defRPr sz="900"/>
            </a:lvl8pPr>
            <a:lvl9pPr indent="-28575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900"/>
              <a:buChar char="?"/>
              <a:defRPr sz="900"/>
            </a:lvl9pPr>
          </a:lstStyle>
          <a:p/>
        </p:txBody>
      </p:sp>
      <p:sp>
        <p:nvSpPr>
          <p:cNvPr id="66" name="Google Shape;66;p17"/>
          <p:cNvSpPr txBox="1"/>
          <p:nvPr>
            <p:ph idx="2" type="body"/>
          </p:nvPr>
        </p:nvSpPr>
        <p:spPr>
          <a:xfrm>
            <a:off x="576072" y="1693129"/>
            <a:ext cx="2468880" cy="28217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45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67" name="Google Shape;67;p17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300"/>
              <a:buFont typeface="Twentieth Century"/>
              <a:buNone/>
              <a:defRPr b="0" i="0" sz="33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30200" lvl="0" marL="457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Twentieth Century"/>
              <a:buChar char=" "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04800" lvl="1" marL="914400" marR="0" rtl="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28575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285750" lvl="3" marL="1828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285750" lvl="4" marL="22860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285750" lvl="5" marL="2743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28575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28575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28575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ts val="900"/>
              <a:buFont typeface="Noto Sans Symbols"/>
              <a:buChar char="🢝"/>
              <a:defRPr b="0" i="0" sz="9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  <a:defRPr b="0" i="0" sz="75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cxnSp>
        <p:nvCxnSpPr>
          <p:cNvPr id="11" name="Google Shape;11;p8"/>
          <p:cNvCxnSpPr/>
          <p:nvPr/>
        </p:nvCxnSpPr>
        <p:spPr>
          <a:xfrm rot="10800000">
            <a:off x="428625" y="619743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/>
          <p:nvPr>
            <p:ph type="ctrTitle"/>
          </p:nvPr>
        </p:nvSpPr>
        <p:spPr>
          <a:xfrm>
            <a:off x="217700" y="1059725"/>
            <a:ext cx="6390300" cy="162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68550" lIns="68550" spcFirstLastPara="1" rIns="68550" wrap="square" tIns="685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Twentieth Century"/>
              <a:buNone/>
            </a:pPr>
            <a:r>
              <a:rPr b="1" lang="hr-HR" sz="4000">
                <a:solidFill>
                  <a:srgbClr val="000000"/>
                </a:solidFill>
              </a:rPr>
              <a:t>14. INVENT YOURSELF: CHEMICAL OSCILLATOR</a:t>
            </a:r>
            <a:r>
              <a:rPr b="1" lang="hr-HR" sz="4200">
                <a:solidFill>
                  <a:srgbClr val="000000"/>
                </a:solidFill>
              </a:rPr>
              <a:t>S</a:t>
            </a:r>
            <a:endParaRPr b="1" sz="4200">
              <a:solidFill>
                <a:srgbClr val="000000"/>
              </a:solidFill>
            </a:endParaRPr>
          </a:p>
        </p:txBody>
      </p:sp>
      <p:sp>
        <p:nvSpPr>
          <p:cNvPr id="96" name="Google Shape;96;p1"/>
          <p:cNvSpPr txBox="1"/>
          <p:nvPr>
            <p:ph idx="1" type="subTitle"/>
          </p:nvPr>
        </p:nvSpPr>
        <p:spPr>
          <a:xfrm>
            <a:off x="2" y="4147854"/>
            <a:ext cx="63906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SzPts val="3200"/>
              <a:buNone/>
            </a:pPr>
            <a:r>
              <a:rPr lang="hr-HR" sz="32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Opponent: </a:t>
            </a:r>
            <a:r>
              <a:rPr lang="hr-HR" sz="3200">
                <a:solidFill>
                  <a:srgbClr val="000000"/>
                </a:solidFill>
              </a:rPr>
              <a:t>Đurđica Kovačić</a:t>
            </a:r>
            <a:endParaRPr sz="3200">
              <a:solidFill>
                <a:srgbClr val="00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7" name="Google Shape;97;p1"/>
          <p:cNvSpPr txBox="1"/>
          <p:nvPr>
            <p:ph idx="4294967295" type="subTitle"/>
          </p:nvPr>
        </p:nvSpPr>
        <p:spPr>
          <a:xfrm>
            <a:off x="156376" y="3636477"/>
            <a:ext cx="63897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ts val="3200"/>
              <a:buFont typeface="Twentieth Century"/>
              <a:buChar char=" "/>
            </a:pPr>
            <a:r>
              <a:rPr b="0" i="0" lang="hr-HR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Team</a:t>
            </a:r>
            <a:r>
              <a:rPr b="0" i="0" lang="hr-HR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b="0" i="0" lang="hr-HR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Croatia</a:t>
            </a:r>
            <a:endParaRPr b="0" i="0" sz="32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83958" y="3449379"/>
            <a:ext cx="1651655" cy="1694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 txBox="1"/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b" bIns="68550" lIns="68550" spcFirstLastPara="1" rIns="68550" wrap="square" tIns="68550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6000"/>
              <a:buFont typeface="Twentieth Century"/>
              <a:buNone/>
            </a:pPr>
            <a:r>
              <a:rPr lang="hr-HR" sz="6000">
                <a:latin typeface="Twentieth Century"/>
                <a:ea typeface="Twentieth Century"/>
                <a:cs typeface="Twentieth Century"/>
                <a:sym typeface="Twentieth Century"/>
              </a:rPr>
              <a:t>THANK YOU!</a:t>
            </a:r>
            <a:endParaRPr sz="6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3" name="Google Shape;163;p7"/>
          <p:cNvSpPr txBox="1"/>
          <p:nvPr/>
        </p:nvSpPr>
        <p:spPr>
          <a:xfrm>
            <a:off x="147327" y="4082129"/>
            <a:ext cx="6390600" cy="5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ts val="3200"/>
              <a:buFont typeface="Twentieth Century"/>
              <a:buNone/>
            </a:pPr>
            <a:r>
              <a:rPr b="0" i="0" lang="hr-HR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Opponent: </a:t>
            </a:r>
            <a:r>
              <a:rPr b="0" i="0" lang="hr-HR" sz="3200" u="none" cap="none" strike="noStrike">
                <a:solidFill>
                  <a:srgbClr val="FF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Đurđica Kovačić</a:t>
            </a:r>
            <a:endParaRPr b="0" i="0" sz="3200" u="none" cap="none" strike="noStrike">
              <a:solidFill>
                <a:srgbClr val="FF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4" name="Google Shape;164;p7"/>
          <p:cNvSpPr txBox="1"/>
          <p:nvPr/>
        </p:nvSpPr>
        <p:spPr>
          <a:xfrm>
            <a:off x="147776" y="3639727"/>
            <a:ext cx="63897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ts val="3200"/>
              <a:buFont typeface="Twentieth Century"/>
              <a:buChar char=" "/>
            </a:pPr>
            <a:r>
              <a:rPr b="0" i="0" lang="hr-HR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Team</a:t>
            </a:r>
            <a:r>
              <a:rPr b="0" i="0" lang="hr-HR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b="0" i="0" lang="hr-HR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Croatia</a:t>
            </a:r>
            <a:endParaRPr b="0" i="0" sz="32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165" name="Google Shape;16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5808" y="3401950"/>
            <a:ext cx="1651655" cy="1694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a6abfaa028_0_8"/>
          <p:cNvSpPr txBox="1"/>
          <p:nvPr>
            <p:ph type="title"/>
          </p:nvPr>
        </p:nvSpPr>
        <p:spPr>
          <a:xfrm>
            <a:off x="467550" y="732848"/>
            <a:ext cx="639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4000"/>
              <a:t>claryfing questions</a:t>
            </a:r>
            <a:endParaRPr sz="4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4" name="Google Shape;104;ga6abfaa028_0_8"/>
          <p:cNvSpPr txBox="1"/>
          <p:nvPr>
            <p:ph idx="12" type="sldNum"/>
          </p:nvPr>
        </p:nvSpPr>
        <p:spPr>
          <a:xfrm>
            <a:off x="6354344" y="4663217"/>
            <a:ext cx="411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  <p:sp>
        <p:nvSpPr>
          <p:cNvPr id="105" name="Google Shape;105;ga6abfaa028_0_8"/>
          <p:cNvSpPr txBox="1"/>
          <p:nvPr>
            <p:ph idx="1" type="body"/>
          </p:nvPr>
        </p:nvSpPr>
        <p:spPr>
          <a:xfrm>
            <a:off x="233775" y="1285591"/>
            <a:ext cx="6390600" cy="3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STA DA PITAM?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how did you control the turbulation?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She used hot water, but did she measure the temperature.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Why does one graph show 22 cycles and the other 6?</a:t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a6abfaa028_0_14"/>
          <p:cNvSpPr txBox="1"/>
          <p:nvPr>
            <p:ph type="title"/>
          </p:nvPr>
        </p:nvSpPr>
        <p:spPr>
          <a:xfrm>
            <a:off x="467550" y="732848"/>
            <a:ext cx="639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4000"/>
              <a:t>possible discussion points</a:t>
            </a:r>
            <a:endParaRPr sz="4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1" name="Google Shape;111;ga6abfaa028_0_14"/>
          <p:cNvSpPr txBox="1"/>
          <p:nvPr>
            <p:ph idx="12" type="sldNum"/>
          </p:nvPr>
        </p:nvSpPr>
        <p:spPr>
          <a:xfrm>
            <a:off x="6354344" y="4663217"/>
            <a:ext cx="411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  <p:sp>
        <p:nvSpPr>
          <p:cNvPr id="112" name="Google Shape;112;ga6abfaa028_0_14"/>
          <p:cNvSpPr txBox="1"/>
          <p:nvPr>
            <p:ph idx="1" type="body"/>
          </p:nvPr>
        </p:nvSpPr>
        <p:spPr>
          <a:xfrm>
            <a:off x="233775" y="1285591"/>
            <a:ext cx="6390600" cy="3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što je veća koncentracija to je veća brzina reakcije to je manje vrijeme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veća temperature veća kinetička veća brzina manji period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Ek controlled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termodinamika? je li dosegne equilibrium?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/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4000">
                <a:latin typeface="Twentieth Century"/>
                <a:ea typeface="Twentieth Century"/>
                <a:cs typeface="Twentieth Century"/>
                <a:sym typeface="Twentieth Century"/>
              </a:rPr>
              <a:t>PROBLEM TEXT</a:t>
            </a:r>
            <a:endParaRPr sz="4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8" name="Google Shape;118;p2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  <p:sp>
        <p:nvSpPr>
          <p:cNvPr id="119" name="Google Shape;119;p2"/>
          <p:cNvSpPr txBox="1"/>
          <p:nvPr>
            <p:ph idx="1" type="body"/>
          </p:nvPr>
        </p:nvSpPr>
        <p:spPr>
          <a:xfrm>
            <a:off x="233775" y="1285591"/>
            <a:ext cx="6390450" cy="32832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Study the cycle time* and its variation when changing the reactants concentration and the temperature in both the traffic light experiment and the blue bottle experiment. </a:t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*cycle time = elapsed time from the moment I started shaking the solution to the moment when it gets back to its original state.</a:t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400">
                <a:latin typeface="Arial"/>
                <a:ea typeface="Arial"/>
                <a:cs typeface="Arial"/>
                <a:sym typeface="Arial"/>
              </a:rPr>
              <a:t> the reaction is </a:t>
            </a:r>
            <a:r>
              <a:rPr b="1" lang="hr-HR" sz="1400">
                <a:latin typeface="Arial"/>
                <a:ea typeface="Arial"/>
                <a:cs typeface="Arial"/>
                <a:sym typeface="Arial"/>
              </a:rPr>
              <a:t>incorrectly</a:t>
            </a:r>
            <a:r>
              <a:rPr lang="hr-HR" sz="1400">
                <a:latin typeface="Arial"/>
                <a:ea typeface="Arial"/>
                <a:cs typeface="Arial"/>
                <a:sym typeface="Arial"/>
              </a:rPr>
              <a:t> classified as a </a:t>
            </a:r>
            <a:r>
              <a:rPr b="1" lang="hr-HR" sz="1400">
                <a:latin typeface="Arial"/>
                <a:ea typeface="Arial"/>
                <a:cs typeface="Arial"/>
                <a:sym typeface="Arial"/>
              </a:rPr>
              <a:t>chemical oscillators </a:t>
            </a:r>
            <a:endParaRPr b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400">
                <a:latin typeface="Arial"/>
                <a:ea typeface="Arial"/>
                <a:cs typeface="Arial"/>
                <a:sym typeface="Arial"/>
              </a:rPr>
              <a:t> -&gt; </a:t>
            </a:r>
            <a:r>
              <a:rPr lang="hr-HR" sz="1400" u="sng">
                <a:latin typeface="Arial"/>
                <a:ea typeface="Arial"/>
                <a:cs typeface="Arial"/>
                <a:sym typeface="Arial"/>
              </a:rPr>
              <a:t>problem missed </a:t>
            </a:r>
            <a:endParaRPr u="sng"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a6abfaa028_0_1"/>
          <p:cNvSpPr txBox="1"/>
          <p:nvPr>
            <p:ph type="title"/>
          </p:nvPr>
        </p:nvSpPr>
        <p:spPr>
          <a:xfrm>
            <a:off x="467400" y="411377"/>
            <a:ext cx="63906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3800"/>
              <a:t>MAIN CON</a:t>
            </a:r>
            <a:endParaRPr sz="38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2000"/>
              <a:t>Why these reactions are not chemical oscillators?</a:t>
            </a:r>
            <a:endParaRPr sz="20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t/>
            </a:r>
            <a:endParaRPr sz="2000"/>
          </a:p>
        </p:txBody>
      </p:sp>
      <p:sp>
        <p:nvSpPr>
          <p:cNvPr id="125" name="Google Shape;125;ga6abfaa028_0_1"/>
          <p:cNvSpPr txBox="1"/>
          <p:nvPr>
            <p:ph idx="12" type="sldNum"/>
          </p:nvPr>
        </p:nvSpPr>
        <p:spPr>
          <a:xfrm>
            <a:off x="6354344" y="4663217"/>
            <a:ext cx="411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  <p:sp>
        <p:nvSpPr>
          <p:cNvPr id="126" name="Google Shape;126;ga6abfaa028_0_1"/>
          <p:cNvSpPr txBox="1"/>
          <p:nvPr>
            <p:ph idx="1" type="body"/>
          </p:nvPr>
        </p:nvSpPr>
        <p:spPr>
          <a:xfrm>
            <a:off x="467400" y="1542466"/>
            <a:ext cx="6390600" cy="3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/>
              <a:t>Chemical oscillator are reactions that exhibit periodic changes (chemical oscillators are </a:t>
            </a:r>
            <a:r>
              <a:rPr i="1" lang="hr-HR"/>
              <a:t>damped oscillators</a:t>
            </a:r>
            <a:r>
              <a:rPr lang="hr-HR"/>
              <a:t> -&gt; the state of the system is </a:t>
            </a:r>
            <a:r>
              <a:rPr lang="hr-HR" u="sng"/>
              <a:t>not restored</a:t>
            </a:r>
            <a:r>
              <a:rPr lang="hr-HR"/>
              <a:t>)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u="sng"/>
              <a:t>Traffic light/Blue bottle</a:t>
            </a:r>
            <a:endParaRPr u="sng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dependent on turbulence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 u="sng"/>
              <a:t>no periodic changes</a:t>
            </a:r>
            <a:endParaRPr u="sng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/>
              <a:t>the state of the system is </a:t>
            </a:r>
            <a:r>
              <a:rPr lang="hr-HR" u="sng"/>
              <a:t>restored</a:t>
            </a:r>
            <a:endParaRPr u="sng"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8572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 txBox="1"/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4000">
                <a:latin typeface="Twentieth Century"/>
                <a:ea typeface="Twentieth Century"/>
                <a:cs typeface="Twentieth Century"/>
                <a:sym typeface="Twentieth Century"/>
              </a:rPr>
              <a:t>THE SOLUTION - THEORY</a:t>
            </a:r>
            <a:endParaRPr sz="4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2" name="Google Shape;132;p3"/>
          <p:cNvSpPr txBox="1"/>
          <p:nvPr>
            <p:ph idx="1" type="body"/>
          </p:nvPr>
        </p:nvSpPr>
        <p:spPr>
          <a:xfrm>
            <a:off x="297147" y="1685725"/>
            <a:ext cx="2808300" cy="25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Pros: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explained colour change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formulas behind reactions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                                       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  <p:sp>
        <p:nvSpPr>
          <p:cNvPr id="134" name="Google Shape;134;p3"/>
          <p:cNvSpPr txBox="1"/>
          <p:nvPr/>
        </p:nvSpPr>
        <p:spPr>
          <a:xfrm>
            <a:off x="3478525" y="1685725"/>
            <a:ext cx="3336900" cy="3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r-H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</a:t>
            </a:r>
            <a:r>
              <a:rPr b="0" i="0" lang="hr-H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1800" u="none" cap="none" strike="noStrike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hr-H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said that chemical oscillators never reach equilibrium  - false!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hr-H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not the reason behind it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hr-H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theoretical base for hypotheses or source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explained ratios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molar?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"/>
          <p:cNvSpPr txBox="1"/>
          <p:nvPr>
            <p:ph type="title"/>
          </p:nvPr>
        </p:nvSpPr>
        <p:spPr>
          <a:xfrm>
            <a:off x="338300" y="586398"/>
            <a:ext cx="639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3400">
                <a:latin typeface="Twentieth Century"/>
                <a:ea typeface="Twentieth Century"/>
                <a:cs typeface="Twentieth Century"/>
                <a:sym typeface="Twentieth Century"/>
              </a:rPr>
              <a:t>THE SOLUTION - EXPERIMENT</a:t>
            </a:r>
            <a:endParaRPr sz="34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0" name="Google Shape;140;p4"/>
          <p:cNvSpPr txBox="1"/>
          <p:nvPr>
            <p:ph idx="1" type="body"/>
          </p:nvPr>
        </p:nvSpPr>
        <p:spPr>
          <a:xfrm>
            <a:off x="292925" y="1668475"/>
            <a:ext cx="2679600" cy="25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Pros: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r-HR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divided experiment-2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hr-HR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provided a lot of pictures and videos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                                       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4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  <p:sp>
        <p:nvSpPr>
          <p:cNvPr id="142" name="Google Shape;142;p4"/>
          <p:cNvSpPr txBox="1"/>
          <p:nvPr/>
        </p:nvSpPr>
        <p:spPr>
          <a:xfrm>
            <a:off x="3101600" y="1136225"/>
            <a:ext cx="3351600" cy="37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r-H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</a:t>
            </a:r>
            <a:r>
              <a:rPr b="0" i="0" lang="hr-H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•"/>
            </a:pPr>
            <a:r>
              <a:rPr lang="hr-HR" sz="1800"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haking by hand -  human error 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127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•"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no explanation of ratios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127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•"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lacking control?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127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•"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repetitions not shown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127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•"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said it occurs slower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BUT never quantitatively shown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○"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complete duration?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showed average but never error bars - how do we know the relevancy of her repetitions?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"/>
          <p:cNvSpPr txBox="1"/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3600">
                <a:latin typeface="Twentieth Century"/>
                <a:ea typeface="Twentieth Century"/>
                <a:cs typeface="Twentieth Century"/>
                <a:sym typeface="Twentieth Century"/>
              </a:rPr>
              <a:t>THE SOLUTION - RESULTS AND CONCLUSION</a:t>
            </a:r>
            <a:endParaRPr sz="36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8" name="Google Shape;148;p5"/>
          <p:cNvSpPr txBox="1"/>
          <p:nvPr>
            <p:ph idx="1" type="body"/>
          </p:nvPr>
        </p:nvSpPr>
        <p:spPr>
          <a:xfrm>
            <a:off x="120622" y="1685725"/>
            <a:ext cx="2984700" cy="25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Pros: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graphical results of 2 cycles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-clear patterns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>
                <a:latin typeface="Calibri"/>
                <a:ea typeface="Calibri"/>
                <a:cs typeface="Calibri"/>
                <a:sym typeface="Calibri"/>
              </a:rPr>
              <a:t>explained chemistry behind results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hr-HR" sz="1600">
                <a:latin typeface="Calibri"/>
                <a:ea typeface="Calibri"/>
                <a:cs typeface="Calibri"/>
                <a:sym typeface="Calibri"/>
              </a:rPr>
              <a:t>                                       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5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400"/>
              <a:buFont typeface="Twentieth Century"/>
              <a:buNone/>
            </a:pPr>
            <a:fld id="{00000000-1234-1234-1234-123412341234}" type="slidenum">
              <a:rPr lang="hr-HR" sz="1400"/>
              <a:t>‹#›</a:t>
            </a:fld>
            <a:endParaRPr sz="1400"/>
          </a:p>
        </p:txBody>
      </p:sp>
      <p:sp>
        <p:nvSpPr>
          <p:cNvPr id="150" name="Google Shape;150;p5"/>
          <p:cNvSpPr txBox="1"/>
          <p:nvPr/>
        </p:nvSpPr>
        <p:spPr>
          <a:xfrm>
            <a:off x="3360075" y="1685725"/>
            <a:ext cx="3360000" cy="3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hr-HR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</a:t>
            </a:r>
            <a:r>
              <a:rPr b="0" i="0" lang="hr-H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●"/>
            </a:pPr>
            <a:r>
              <a:rPr lang="hr-H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repetitions not shown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●"/>
            </a:pPr>
            <a:r>
              <a:rPr lang="hr-H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said it occurs slower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hr-H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never quantitatively shown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○"/>
            </a:pPr>
            <a:r>
              <a:rPr lang="hr-H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duration?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showed average but never error bars - how do we know the relevancy of her repetitions?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●"/>
            </a:pPr>
            <a:r>
              <a:rPr b="1" i="1" lang="hr-HR" sz="1600">
                <a:latin typeface="Calibri"/>
                <a:ea typeface="Calibri"/>
                <a:cs typeface="Calibri"/>
                <a:sym typeface="Calibri"/>
              </a:rPr>
              <a:t>couloring equally distributed?</a:t>
            </a:r>
            <a:endParaRPr b="1" i="1"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○"/>
            </a:pPr>
            <a:r>
              <a:rPr b="1" i="1" lang="hr-HR" sz="1600">
                <a:latin typeface="Calibri"/>
                <a:ea typeface="Calibri"/>
                <a:cs typeface="Calibri"/>
                <a:sym typeface="Calibri"/>
              </a:rPr>
              <a:t>only looked at subjectively</a:t>
            </a:r>
            <a:endParaRPr b="1" i="1"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○"/>
            </a:pPr>
            <a:r>
              <a:rPr b="1" i="1" lang="hr-HR" sz="1600">
                <a:latin typeface="Calibri"/>
                <a:ea typeface="Calibri"/>
                <a:cs typeface="Calibri"/>
                <a:sym typeface="Calibri"/>
              </a:rPr>
              <a:t>never mesured</a:t>
            </a:r>
            <a:endParaRPr b="1" i="1"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/>
          <p:nvPr>
            <p:ph type="title"/>
          </p:nvPr>
        </p:nvSpPr>
        <p:spPr>
          <a:xfrm>
            <a:off x="467550" y="708867"/>
            <a:ext cx="639045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Twentieth Century"/>
              <a:buNone/>
            </a:pPr>
            <a:r>
              <a:rPr lang="hr-HR" sz="4000"/>
              <a:t>POINTS FOR DISCUSSION</a:t>
            </a:r>
            <a:endParaRPr/>
          </a:p>
        </p:txBody>
      </p:sp>
      <p:sp>
        <p:nvSpPr>
          <p:cNvPr id="156" name="Google Shape;156;p6"/>
          <p:cNvSpPr txBox="1"/>
          <p:nvPr>
            <p:ph idx="1" type="body"/>
          </p:nvPr>
        </p:nvSpPr>
        <p:spPr>
          <a:xfrm>
            <a:off x="377097" y="1152475"/>
            <a:ext cx="6204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1428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428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571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hr-HR">
                <a:solidFill>
                  <a:srgbClr val="FF0000"/>
                </a:solidFill>
              </a:rPr>
              <a:t>number of oscillations - blue bottle experiment</a:t>
            </a:r>
            <a:endParaRPr>
              <a:solidFill>
                <a:srgbClr val="FF0000"/>
              </a:solidFill>
            </a:endParaRPr>
          </a:p>
          <a:p>
            <a:pPr indent="-2571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hr-HR">
                <a:solidFill>
                  <a:srgbClr val="FF0000"/>
                </a:solidFill>
              </a:rPr>
              <a:t>kinetical energy?</a:t>
            </a:r>
            <a:endParaRPr>
              <a:solidFill>
                <a:srgbClr val="FF0000"/>
              </a:solidFill>
            </a:endParaRPr>
          </a:p>
          <a:p>
            <a:pPr indent="-2571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hr-HR">
                <a:solidFill>
                  <a:srgbClr val="FF0000"/>
                </a:solidFill>
              </a:rPr>
              <a:t>shaking control?</a:t>
            </a:r>
            <a:endParaRPr>
              <a:solidFill>
                <a:srgbClr val="FF0000"/>
              </a:solidFill>
            </a:endParaRPr>
          </a:p>
          <a:p>
            <a:pPr indent="-2571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hr-HR">
                <a:solidFill>
                  <a:srgbClr val="FF0000"/>
                </a:solidFill>
              </a:rPr>
              <a:t>color measuring</a:t>
            </a:r>
            <a:endParaRPr>
              <a:solidFill>
                <a:srgbClr val="FF0000"/>
              </a:solidFill>
            </a:endParaRPr>
          </a:p>
          <a:p>
            <a:pPr indent="-2571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hr-HR">
                <a:solidFill>
                  <a:srgbClr val="FF0000"/>
                </a:solidFill>
              </a:rPr>
              <a:t>temperature control</a:t>
            </a:r>
            <a:endParaRPr>
              <a:solidFill>
                <a:srgbClr val="FF0000"/>
              </a:solidFill>
            </a:endParaRPr>
          </a:p>
          <a:p>
            <a:pPr indent="-257175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lang="hr-HR">
                <a:solidFill>
                  <a:srgbClr val="FF0000"/>
                </a:solidFill>
              </a:rPr>
              <a:t>Temperatures below 0 degrees celsius and theit effect?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57" name="Google Shape;157;p6"/>
          <p:cNvSpPr txBox="1"/>
          <p:nvPr>
            <p:ph idx="12" type="sldNum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700"/>
              <a:buFont typeface="Twentieth Century"/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Korisnik</dc:creator>
</cp:coreProperties>
</file>