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45D386A-6243-489B-8360-5BA092E70C6F}">
  <a:tblStyle styleId="{645D386A-6243-489B-8360-5BA092E70C6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d32f6ca72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d32f6ca72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d32f6ca72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d32f6ca72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d32f6ca72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d32f6ca72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d32f6ca72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d32f6ca72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d32f6ca72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d32f6ca72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d32f6ca72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d32f6ca72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d32f6ca72_4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d32f6ca72_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d32f6ca7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d32f6ca7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d32f6ca72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d32f6ca72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d32f6ca72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d32f6ca7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d32f6ca72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d32f6ca72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d32f6ca72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d32f6ca7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d32f6ca7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d32f6ca7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d32f6ca72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d32f6ca72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d32f6ca72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d32f6ca72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metamuseum.com/us/slowmatch/Index.cfm?F=E43" TargetMode="External"/><Relationship Id="rId4" Type="http://schemas.openxmlformats.org/officeDocument/2006/relationships/hyperlink" Target="https://www.youtube.com/watch?v=xOjtlIxYYbs" TargetMode="External"/><Relationship Id="rId10" Type="http://schemas.openxmlformats.org/officeDocument/2006/relationships/hyperlink" Target="https://en.wikipedia.org/wiki/Slow_match" TargetMode="External"/><Relationship Id="rId9" Type="http://schemas.openxmlformats.org/officeDocument/2006/relationships/hyperlink" Target="https://el.wikipedia.org/wiki/%CE%9A%CE%B9%CF%84%CF%81%CE%B9%CE%BA%CF%8C_%CE%BF%CE%BE%CF%8D" TargetMode="External"/><Relationship Id="rId5" Type="http://schemas.openxmlformats.org/officeDocument/2006/relationships/hyperlink" Target="https://sciencenotes.org/make-ammonium-nitrate/" TargetMode="External"/><Relationship Id="rId6" Type="http://schemas.openxmlformats.org/officeDocument/2006/relationships/hyperlink" Target="https://pyrodata.com/PyroGuide/index.php%5Etitle=Slow_match.htm" TargetMode="External"/><Relationship Id="rId7" Type="http://schemas.openxmlformats.org/officeDocument/2006/relationships/hyperlink" Target="https://en.wikipedia.org/wiki/Potassium_nitrate" TargetMode="External"/><Relationship Id="rId8" Type="http://schemas.openxmlformats.org/officeDocument/2006/relationships/hyperlink" Target="https://el.wikipedia.org/wiki/%CE%91%CE%B9%CE%B8%CE%B1%CE%BD%CE%B9%CE%BA%CF%8C_%CE%BF%CE%BE%CF%8D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2. Slow Match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REPORT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Greece - Athanasios Tzikas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680975" y="4208975"/>
            <a:ext cx="25284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Hellenic Physical Society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I.Y.N.T. </a:t>
            </a:r>
            <a:r>
              <a:rPr lang="e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Thessaloniki </a:t>
            </a:r>
            <a:r>
              <a:rPr lang="e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2020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2925" y="36500"/>
            <a:ext cx="98107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6554"/>
            <a:ext cx="1166350" cy="116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275475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EXPERIMENT</a:t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75" y="558725"/>
            <a:ext cx="5034876" cy="23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9550" y="2984775"/>
            <a:ext cx="4384450" cy="215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RESULTS</a:t>
            </a:r>
            <a:endParaRPr/>
          </a:p>
        </p:txBody>
      </p:sp>
      <p:graphicFrame>
        <p:nvGraphicFramePr>
          <p:cNvPr id="154" name="Google Shape;154;p23"/>
          <p:cNvGraphicFramePr/>
          <p:nvPr/>
        </p:nvGraphicFramePr>
        <p:xfrm>
          <a:off x="173865" y="9267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{645D386A-6243-489B-8360-5BA092E70C6F}</a:tableStyleId>
              </a:tblPr>
              <a:tblGrid>
                <a:gridCol w="1869650"/>
                <a:gridCol w="648450"/>
                <a:gridCol w="922650"/>
                <a:gridCol w="916500"/>
              </a:tblGrid>
              <a:tr h="343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1st Experiment (2 days)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5 cm slow match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12h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24h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36h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100ml/500ml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4:30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3:35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3:26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50ml/500ml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3:51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3:23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3:09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20ml/500ml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3:41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3:09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3:05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50ml/450ml+50ml vinegar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3:34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3:19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50ml/450ml+50ml lemon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3:31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3:23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50ml/500ml vertical/upper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3:20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50ml/500ml vertical/lower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3:07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5" name="Google Shape;155;p23"/>
          <p:cNvGraphicFramePr/>
          <p:nvPr/>
        </p:nvGraphicFramePr>
        <p:xfrm>
          <a:off x="4723090" y="9326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{645D386A-6243-489B-8360-5BA092E70C6F}</a:tableStyleId>
              </a:tblPr>
              <a:tblGrid>
                <a:gridCol w="1834425"/>
                <a:gridCol w="742025"/>
                <a:gridCol w="761650"/>
                <a:gridCol w="758050"/>
              </a:tblGrid>
              <a:tr h="323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2nd Experiment (7 days)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5 cm slow match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3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12h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24h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36h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100ml/500ml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4:22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3:28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3:19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50ml/500ml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3:44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3:20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3:02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20ml/500ml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3:00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2:55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2:42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50ml/450ml+50ml vinegar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3:22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2:50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50ml/450ml+50ml lemon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3:33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2:58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50ml/500ml vertical/upper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3:15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50ml/500ml vertical/lower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2:45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268225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RESULTS</a:t>
            </a:r>
            <a:endParaRPr/>
          </a:p>
        </p:txBody>
      </p:sp>
      <p:pic>
        <p:nvPicPr>
          <p:cNvPr id="161" name="Google Shape;161;p24" title="Γράφημα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1300"/>
            <a:ext cx="9144003" cy="448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268225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RESULTS</a:t>
            </a:r>
            <a:endParaRPr/>
          </a:p>
        </p:txBody>
      </p:sp>
      <p:pic>
        <p:nvPicPr>
          <p:cNvPr id="167" name="Google Shape;167;p25" title="Γράφημα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7800"/>
            <a:ext cx="9144003" cy="45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CONCLUSION</a:t>
            </a:r>
            <a:endParaRPr/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311700" y="1629975"/>
            <a:ext cx="8520600" cy="27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The type of solvent affects just a little the result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The more potassium the slower the burn rate will be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The more time the cordon absorbs the solution the faster it is burned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Drying the cordon vertically results at unstable burn rate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The more time the slow match is left to dry the faster it is burned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Although in both of these experiments it was a bit windy the matches kept burning.</a:t>
            </a:r>
            <a:endParaRPr/>
          </a:p>
        </p:txBody>
      </p:sp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311700" y="1222875"/>
            <a:ext cx="8520600" cy="4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What I have concluded from my experiment is: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REFERENCES</a:t>
            </a:r>
            <a:endParaRPr/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http://www.metamuseum.com/us/slowmatch/Index.cfm?F=E43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https://www.youtube.com/watch?v=xOjtlIxYYbs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https://sciencenotes.org/make-ammonium-nitrate/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https://pyrodata.com/PyroGuide/index.php%5Etitle=Slow_match.htm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https://en.wikipedia.org/wiki/Potassium_nitrate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https://el.wikipedia.org/wiki/%CE%91%CE%B9%CE%B8%CE%B1%CE%BD%CE%B9%CE%BA%CF%8C_%CE%BF%CE%BE%CF%8D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https://el.wikipedia.org/wiki/%CE%9A%CE%B9%CF%84%CF%81%CE%B9%CE%BA%CF%8C_%CE%BF%CE%BE%CF%8D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https://en.wikipedia.org/wiki/Slow_match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311700" y="19639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THANK YOU FOR YOUR ATTENTION!</a:t>
            </a:r>
            <a:endParaRPr/>
          </a:p>
        </p:txBody>
      </p:sp>
      <p:sp>
        <p:nvSpPr>
          <p:cNvPr id="186" name="Google Shape;186;p28"/>
          <p:cNvSpPr txBox="1"/>
          <p:nvPr/>
        </p:nvSpPr>
        <p:spPr>
          <a:xfrm>
            <a:off x="239075" y="202850"/>
            <a:ext cx="4172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"/>
                <a:ea typeface="Roboto"/>
                <a:cs typeface="Roboto"/>
                <a:sym typeface="Roboto"/>
              </a:rPr>
              <a:t>Hellenic Physical Society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"/>
                <a:ea typeface="Roboto"/>
                <a:cs typeface="Roboto"/>
                <a:sym typeface="Roboto"/>
              </a:rPr>
              <a:t>I.Y.N.T. Thessaloniki 2020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Problem to be investigated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l" sz="2400"/>
              <a:t>A cord in which the flame front propagates with a </a:t>
            </a:r>
            <a:r>
              <a:rPr b="1" lang="el" sz="2400"/>
              <a:t>constant low speed</a:t>
            </a:r>
            <a:r>
              <a:rPr lang="el" sz="2400"/>
              <a:t> has been important to ignite cannons. </a:t>
            </a:r>
            <a:r>
              <a:rPr b="1" lang="el" sz="2400"/>
              <a:t>Produce</a:t>
            </a:r>
            <a:r>
              <a:rPr lang="el" sz="2400"/>
              <a:t> such cords and </a:t>
            </a:r>
            <a:r>
              <a:rPr b="1" lang="el" sz="2400" u="sng"/>
              <a:t>investigate</a:t>
            </a:r>
            <a:r>
              <a:rPr lang="el" sz="2400"/>
              <a:t> their </a:t>
            </a:r>
            <a:r>
              <a:rPr b="1" lang="el" sz="2400"/>
              <a:t>burn rates</a:t>
            </a:r>
            <a:r>
              <a:rPr lang="el" sz="2400"/>
              <a:t> and other properties.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Contents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00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" sz="2400"/>
              <a:t>HISTORY AND </a:t>
            </a:r>
            <a:r>
              <a:rPr lang="el" sz="2400"/>
              <a:t>THEORY  </a:t>
            </a:r>
            <a:endParaRPr sz="2400"/>
          </a:p>
          <a:p>
            <a:pPr indent="-381000" lvl="0" marL="4500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" sz="2400"/>
              <a:t>HYPOTHESIS</a:t>
            </a:r>
            <a:endParaRPr sz="2400"/>
          </a:p>
          <a:p>
            <a:pPr indent="-381000" lvl="0" marL="4500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" sz="2400"/>
              <a:t>EXPERIMENT</a:t>
            </a:r>
            <a:endParaRPr sz="2400"/>
          </a:p>
          <a:p>
            <a:pPr indent="-381000" lvl="0" marL="4500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" sz="2400"/>
              <a:t>RESULTS</a:t>
            </a:r>
            <a:endParaRPr sz="2400"/>
          </a:p>
          <a:p>
            <a:pPr indent="-381000" lvl="0" marL="4500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" sz="2400"/>
              <a:t>CONCLUSION</a:t>
            </a:r>
            <a:endParaRPr sz="2400"/>
          </a:p>
          <a:p>
            <a:pPr indent="-381000" lvl="0" marL="4500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" sz="2400"/>
              <a:t>REFERENCES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HISTORY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l" sz="2400"/>
              <a:t>The slow match was used by musketeers in the past and for a small period of time, this was the only way of firing a cannon or a gun. However, nowadays it has been replaced by quick match and punk, which are commonly used for igniting fireworks. The firing of a gun isn’t triggered by such a mechanism anymore.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THEORY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400"/>
              <a:t>What is a slow match?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2400"/>
              <a:t>A slow match is a cord that, after chemical treatment, is burning slowly but with a standard desired speed. It mustn’t be affected by weather conditions, either these are wind, rain, snow etc. 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HYPOTHESIS</a:t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/>
              <a:t>From my experience I think that the variables that affect the burn rate of the slow match will be: 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200"/>
              <a:t>1.the time letting the cordon to absorb the chemical solution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200"/>
              <a:t>2.the density of the solution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2200"/>
              <a:t>3.the way we dry the cordon (vertically-horizontally)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EXPERIMENT</a:t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217325" y="1017800"/>
            <a:ext cx="3940800" cy="3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latin typeface="Roboto"/>
                <a:ea typeface="Roboto"/>
                <a:cs typeface="Roboto"/>
                <a:sym typeface="Roboto"/>
              </a:rPr>
              <a:t>In the experiment I used the following materials: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l" sz="1800">
                <a:latin typeface="Roboto"/>
                <a:ea typeface="Roboto"/>
                <a:cs typeface="Roboto"/>
                <a:sym typeface="Roboto"/>
              </a:rPr>
              <a:t>Cotton cord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l" sz="1800">
                <a:latin typeface="Roboto"/>
                <a:ea typeface="Roboto"/>
                <a:cs typeface="Roboto"/>
                <a:sym typeface="Roboto"/>
              </a:rPr>
              <a:t>Lemon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l" sz="1800">
                <a:latin typeface="Roboto"/>
                <a:ea typeface="Roboto"/>
                <a:cs typeface="Roboto"/>
                <a:sym typeface="Roboto"/>
              </a:rPr>
              <a:t>Vinegar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l" sz="1800">
                <a:latin typeface="Roboto"/>
                <a:ea typeface="Roboto"/>
                <a:cs typeface="Roboto"/>
                <a:sym typeface="Roboto"/>
              </a:rPr>
              <a:t>Water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l" sz="1800">
                <a:latin typeface="Roboto"/>
                <a:ea typeface="Roboto"/>
                <a:cs typeface="Roboto"/>
                <a:sym typeface="Roboto"/>
              </a:rPr>
              <a:t>Potassium nitrate (I used this material, though it is possible to make a slow match with other materials too, like sodium nitrate and lead acetate)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l" sz="1800">
                <a:latin typeface="Roboto"/>
                <a:ea typeface="Roboto"/>
                <a:cs typeface="Roboto"/>
                <a:sym typeface="Roboto"/>
              </a:rPr>
              <a:t>Lighter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450" y="771700"/>
            <a:ext cx="3528150" cy="29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EXPERIMENT</a:t>
            </a: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500025" y="1455625"/>
            <a:ext cx="3665400" cy="30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l" sz="2000">
                <a:latin typeface="Roboto"/>
                <a:ea typeface="Roboto"/>
                <a:cs typeface="Roboto"/>
                <a:sym typeface="Roboto"/>
              </a:rPr>
              <a:t>Time of drying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l" sz="2000">
                <a:latin typeface="Roboto"/>
                <a:ea typeface="Roboto"/>
                <a:cs typeface="Roboto"/>
                <a:sym typeface="Roboto"/>
              </a:rPr>
              <a:t>Time of absorbing the solution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l" sz="2000">
                <a:latin typeface="Roboto"/>
                <a:ea typeface="Roboto"/>
                <a:cs typeface="Roboto"/>
                <a:sym typeface="Roboto"/>
              </a:rPr>
              <a:t>Density of solution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l" sz="2000">
                <a:latin typeface="Roboto"/>
                <a:ea typeface="Roboto"/>
                <a:cs typeface="Roboto"/>
                <a:sym typeface="Roboto"/>
              </a:rPr>
              <a:t>Type of solvent in the solution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l" sz="2000">
                <a:latin typeface="Roboto"/>
                <a:ea typeface="Roboto"/>
                <a:cs typeface="Roboto"/>
                <a:sym typeface="Roboto"/>
              </a:rPr>
              <a:t>Way of drying the cordon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5100050" y="1515372"/>
            <a:ext cx="3093300" cy="13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l" sz="2000">
                <a:latin typeface="Roboto"/>
                <a:ea typeface="Roboto"/>
                <a:cs typeface="Roboto"/>
                <a:sym typeface="Roboto"/>
              </a:rPr>
              <a:t>Material of the cord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l" sz="2000">
                <a:latin typeface="Roboto"/>
                <a:ea typeface="Roboto"/>
                <a:cs typeface="Roboto"/>
                <a:sym typeface="Roboto"/>
              </a:rPr>
              <a:t>Length of the cord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l" sz="2000">
                <a:latin typeface="Roboto"/>
                <a:ea typeface="Roboto"/>
                <a:cs typeface="Roboto"/>
                <a:sym typeface="Roboto"/>
              </a:rPr>
              <a:t>Place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l" sz="2000">
                <a:latin typeface="Roboto"/>
                <a:ea typeface="Roboto"/>
                <a:cs typeface="Roboto"/>
                <a:sym typeface="Roboto"/>
              </a:rPr>
              <a:t>Temperature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l" sz="2000">
                <a:latin typeface="Roboto"/>
                <a:ea typeface="Roboto"/>
                <a:cs typeface="Roboto"/>
                <a:sym typeface="Roboto"/>
              </a:rPr>
              <a:t>Weather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652150" y="1063350"/>
            <a:ext cx="36654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000" u="sng">
                <a:latin typeface="Roboto"/>
                <a:ea typeface="Roboto"/>
                <a:cs typeface="Roboto"/>
                <a:sym typeface="Roboto"/>
              </a:rPr>
              <a:t>Variables</a:t>
            </a:r>
            <a:endParaRPr b="1" sz="2000" u="sng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5223450" y="1143286"/>
            <a:ext cx="30933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000" u="sng">
                <a:latin typeface="Roboto"/>
                <a:ea typeface="Roboto"/>
                <a:cs typeface="Roboto"/>
                <a:sym typeface="Roboto"/>
              </a:rPr>
              <a:t>Constants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EXPERIMENT</a:t>
            </a: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10482" l="1758" r="0" t="0"/>
          <a:stretch/>
        </p:blipFill>
        <p:spPr>
          <a:xfrm>
            <a:off x="1610575" y="974625"/>
            <a:ext cx="5272574" cy="369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