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png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58" r:id="rId5"/>
    <p:sldId id="259" r:id="rId6"/>
    <p:sldId id="272" r:id="rId7"/>
    <p:sldId id="271" r:id="rId8"/>
    <p:sldId id="267" r:id="rId9"/>
    <p:sldId id="260" r:id="rId10"/>
    <p:sldId id="261" r:id="rId11"/>
    <p:sldId id="268" r:id="rId12"/>
    <p:sldId id="270" r:id="rId13"/>
    <p:sldId id="269" r:id="rId14"/>
    <p:sldId id="266" r:id="rId15"/>
    <p:sldId id="26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9B44"/>
    <a:srgbClr val="6E4E87"/>
    <a:srgbClr val="9D3D36"/>
    <a:srgbClr val="3D6095"/>
    <a:srgbClr val="4A8DA1"/>
    <a:srgbClr val="51C8E7"/>
    <a:srgbClr val="49B8D5"/>
    <a:srgbClr val="000000"/>
    <a:srgbClr val="9199B0"/>
    <a:srgbClr val="B58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%5e_%5e\School\iynt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%5e_%5e\School\iynt\Book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%5e_%5e\School\iynt\Book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%5e_%5e\School\iynt\Book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3F-4F77-BA01-3AD9EAB31F22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3F-4F77-BA01-3AD9EAB31F22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3F-4F77-BA01-3AD9EAB31F2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3F-4F77-BA01-3AD9EAB31F22}"/>
              </c:ext>
            </c:extLst>
          </c:dPt>
          <c:dPt>
            <c:idx val="4"/>
            <c:bubble3D val="0"/>
            <c:spPr>
              <a:solidFill>
                <a:srgbClr val="6E4E87"/>
              </a:solidFill>
              <a:ln w="19050">
                <a:solidFill>
                  <a:srgbClr val="6E4E8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3F-4F77-BA01-3AD9EAB31F22}"/>
              </c:ext>
            </c:extLst>
          </c:dPt>
          <c:dPt>
            <c:idx val="5"/>
            <c:bubble3D val="0"/>
            <c:spPr>
              <a:solidFill>
                <a:srgbClr val="4A8DA1"/>
              </a:solidFill>
              <a:ln w="19050">
                <a:solidFill>
                  <a:srgbClr val="4A8DA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3F-4F77-BA01-3AD9EAB31F22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13F-4F77-BA01-3AD9EAB31F22}"/>
              </c:ext>
            </c:extLst>
          </c:dPt>
          <c:dLbls>
            <c:dLbl>
              <c:idx val="0"/>
              <c:layout>
                <c:manualLayout>
                  <c:x val="-0.18139251110067356"/>
                  <c:y val="0.10972986816504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1854527598841"/>
                      <c:h val="0.15457082794346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3F-4F77-BA01-3AD9EAB31F22}"/>
                </c:ext>
              </c:extLst>
            </c:dLbl>
            <c:dLbl>
              <c:idx val="1"/>
              <c:layout>
                <c:manualLayout>
                  <c:x val="0.12221761319423036"/>
                  <c:y val="-0.204955203305339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3F-4F77-BA01-3AD9EAB31F2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13F-4F77-BA01-3AD9EAB31F22}"/>
                </c:ext>
              </c:extLst>
            </c:dLbl>
            <c:dLbl>
              <c:idx val="3"/>
              <c:layout>
                <c:manualLayout>
                  <c:x val="0.15112321294803291"/>
                  <c:y val="0.133189787879183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3F-4F77-BA01-3AD9EAB31F22}"/>
                </c:ext>
              </c:extLst>
            </c:dLbl>
            <c:dLbl>
              <c:idx val="4"/>
              <c:layout>
                <c:manualLayout>
                  <c:x val="8.6503564464430055E-2"/>
                  <c:y val="9.3428546811745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8522984074822"/>
                      <c:h val="8.3572147597293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13F-4F77-BA01-3AD9EAB31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Sheet1!$A$12:$G$12</c:f>
              <c:strCache>
                <c:ptCount val="7"/>
                <c:pt idx="0">
                  <c:v>alcohols</c:v>
                </c:pt>
                <c:pt idx="1">
                  <c:v>Chloride/iodine compounds</c:v>
                </c:pt>
                <c:pt idx="2">
                  <c:v>Peroxide</c:v>
                </c:pt>
                <c:pt idx="3">
                  <c:v>Amonium compounds</c:v>
                </c:pt>
                <c:pt idx="5">
                  <c:v>acids</c:v>
                </c:pt>
                <c:pt idx="6">
                  <c:v>others</c:v>
                </c:pt>
              </c:strCache>
            </c:strRef>
          </c:cat>
          <c:val>
            <c:numRef>
              <c:f>Sheet1!$A$13:$G$13</c:f>
              <c:numCache>
                <c:formatCode>0%</c:formatCode>
                <c:ptCount val="7"/>
                <c:pt idx="0">
                  <c:v>0.4</c:v>
                </c:pt>
                <c:pt idx="1">
                  <c:v>0.28000000000000003</c:v>
                </c:pt>
                <c:pt idx="2">
                  <c:v>0.13</c:v>
                </c:pt>
                <c:pt idx="3">
                  <c:v>0.09</c:v>
                </c:pt>
                <c:pt idx="5">
                  <c:v>0.02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3F-4F77-BA01-3AD9EAB31F2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radius of the inhibited area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hydrogen peroxide</c:v>
                </c:pt>
                <c:pt idx="1">
                  <c:v>alcohol</c:v>
                </c:pt>
                <c:pt idx="2">
                  <c:v>amonium</c:v>
                </c:pt>
                <c:pt idx="3">
                  <c:v>chlorine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13</c:v>
                </c:pt>
                <c:pt idx="2">
                  <c:v>3.5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E-478F-9FC4-4E980CABC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208520"/>
        <c:axId val="484201304"/>
      </c:barChart>
      <c:catAx>
        <c:axId val="48420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G_Cooper" panose="020B7200000000000000" pitchFamily="34" charset="0"/>
                <a:ea typeface="+mn-ea"/>
                <a:cs typeface="+mn-cs"/>
              </a:defRPr>
            </a:pPr>
            <a:endParaRPr lang="en-US"/>
          </a:p>
        </c:txPr>
        <c:crossAx val="484201304"/>
        <c:crosses val="autoZero"/>
        <c:auto val="1"/>
        <c:lblAlgn val="ctr"/>
        <c:lblOffset val="100"/>
        <c:noMultiLvlLbl val="0"/>
      </c:catAx>
      <c:valAx>
        <c:axId val="48420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Inhibited</a:t>
                </a:r>
                <a:r>
                  <a:rPr lang="en-US" sz="1600" b="1" baseline="0" dirty="0" smtClean="0">
                    <a:solidFill>
                      <a:schemeClr val="tx1"/>
                    </a:solidFill>
                  </a:rPr>
                  <a:t> areal, mm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_Cooper" panose="020B7200000000000000" pitchFamily="34" charset="0"/>
                <a:ea typeface="+mn-ea"/>
                <a:cs typeface="+mn-cs"/>
              </a:defRPr>
            </a:pPr>
            <a:endParaRPr lang="en-US"/>
          </a:p>
        </c:txPr>
        <c:crossAx val="48420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G_Cooper" panose="020B7200000000000000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10687994705526E-2"/>
          <c:y val="5.3298861379470437E-2"/>
          <c:w val="0.92182934619878876"/>
          <c:h val="0.71998332048456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[Book2.xlsx]Sheet1!$B$9</c:f>
              <c:strCache>
                <c:ptCount val="1"/>
                <c:pt idx="0">
                  <c:v>radius of the inhibited area</c:v>
                </c:pt>
              </c:strCache>
            </c:strRef>
          </c:tx>
          <c:spPr>
            <a:solidFill>
              <a:srgbClr val="9D3D36"/>
            </a:solidFill>
            <a:ln>
              <a:noFill/>
            </a:ln>
            <a:effectLst/>
          </c:spPr>
          <c:invertIfNegative val="0"/>
          <c:cat>
            <c:numRef>
              <c:f>[Book2.xlsx]Sheet1!$A$10:$A$15</c:f>
              <c:numCache>
                <c:formatCode>0%</c:formatCode>
                <c:ptCount val="6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</c:numCache>
            </c:numRef>
          </c:cat>
          <c:val>
            <c:numRef>
              <c:f>[Book2.xlsx]Sheet1!$B$10:$B$15</c:f>
              <c:numCache>
                <c:formatCode>General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14</c:v>
                </c:pt>
                <c:pt idx="3">
                  <c:v>10</c:v>
                </c:pt>
                <c:pt idx="4">
                  <c:v>6.5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3-484D-930E-111502BA9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160672"/>
        <c:axId val="491158048"/>
      </c:barChart>
      <c:catAx>
        <c:axId val="4911606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158048"/>
        <c:crosses val="autoZero"/>
        <c:auto val="1"/>
        <c:lblAlgn val="ctr"/>
        <c:lblOffset val="100"/>
        <c:noMultiLvlLbl val="0"/>
      </c:catAx>
      <c:valAx>
        <c:axId val="49115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16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66889299711264"/>
          <c:y val="0.84568188266448074"/>
          <c:w val="0.37136622312403988"/>
          <c:h val="0.10427240629236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[Book2.xlsx]Sheet1!$B$9</c:f>
              <c:strCache>
                <c:ptCount val="1"/>
                <c:pt idx="0">
                  <c:v>radius of the inhibited area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[Book2.xlsx]Sheet1!$A$10:$A$15</c:f>
              <c:numCache>
                <c:formatCode>0%</c:formatCode>
                <c:ptCount val="6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</c:numCache>
            </c:numRef>
          </c:xVal>
          <c:yVal>
            <c:numRef>
              <c:f>[Book2.xlsx]Sheet1!$B$10:$B$15</c:f>
              <c:numCache>
                <c:formatCode>General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14</c:v>
                </c:pt>
                <c:pt idx="3">
                  <c:v>10</c:v>
                </c:pt>
                <c:pt idx="4">
                  <c:v>6.5</c:v>
                </c:pt>
                <c:pt idx="5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35-4B91-B153-111502CAC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257304"/>
        <c:axId val="488260584"/>
      </c:scatterChart>
      <c:valAx>
        <c:axId val="488257304"/>
        <c:scaling>
          <c:orientation val="minMax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60584"/>
        <c:crosses val="autoZero"/>
        <c:crossBetween val="midCat"/>
      </c:valAx>
      <c:valAx>
        <c:axId val="48826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57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inhibited areal diameter in mm</c:v>
                </c:pt>
              </c:strCache>
            </c:strRef>
          </c:tx>
          <c:spPr>
            <a:solidFill>
              <a:srgbClr val="859B44"/>
            </a:solidFill>
            <a:ln>
              <a:solidFill>
                <a:srgbClr val="859B44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vinegar</c:v>
                </c:pt>
                <c:pt idx="1">
                  <c:v>70% ethanol</c:v>
                </c:pt>
                <c:pt idx="2">
                  <c:v>1 part bleach/10 part water</c:v>
                </c:pt>
                <c:pt idx="3">
                  <c:v>hydrogen peroxide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31</c:v>
                </c:pt>
                <c:pt idx="2">
                  <c:v>22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5-4403-B999-E5E35D664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165264"/>
        <c:axId val="467163952"/>
      </c:barChart>
      <c:catAx>
        <c:axId val="467165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>
                    <a:solidFill>
                      <a:schemeClr val="tx1"/>
                    </a:solidFill>
                  </a:rPr>
                  <a:t>Disinfectant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163952"/>
        <c:crosses val="autoZero"/>
        <c:auto val="1"/>
        <c:lblAlgn val="ctr"/>
        <c:lblOffset val="100"/>
        <c:noMultiLvlLbl val="0"/>
      </c:catAx>
      <c:valAx>
        <c:axId val="46716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Inhibited areal diameter in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16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Sheet1!$A$1:$C$1</c:f>
              <c:strCache>
                <c:ptCount val="3"/>
                <c:pt idx="0">
                  <c:v>nothing</c:v>
                </c:pt>
                <c:pt idx="1">
                  <c:v>only water</c:v>
                </c:pt>
                <c:pt idx="2">
                  <c:v>soap</c:v>
                </c:pt>
              </c:strCache>
            </c:strRef>
          </c:cat>
          <c:val>
            <c:numRef>
              <c:f>Sheet1!$A$2:$C$2</c:f>
              <c:numCache>
                <c:formatCode>0%</c:formatCode>
                <c:ptCount val="3"/>
                <c:pt idx="0">
                  <c:v>0.43</c:v>
                </c:pt>
                <c:pt idx="1">
                  <c:v>0.25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10-4CBE-92DC-E361358C5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382760"/>
        <c:axId val="355377512"/>
      </c:barChart>
      <c:catAx>
        <c:axId val="35538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377512"/>
        <c:crosses val="autoZero"/>
        <c:auto val="1"/>
        <c:lblAlgn val="ctr"/>
        <c:lblOffset val="100"/>
        <c:noMultiLvlLbl val="0"/>
      </c:catAx>
      <c:valAx>
        <c:axId val="35537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Bacteria contamination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3827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735E3-74AD-4859-BF6E-E85B57DC93C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FB12B8-078F-4447-9485-F9736F5CA581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disinfectants</a:t>
          </a:r>
          <a:endParaRPr lang="en-US" dirty="0">
            <a:latin typeface="Arial Rounded MT Bold" panose="020F0704030504030204" pitchFamily="34" charset="0"/>
          </a:endParaRPr>
        </a:p>
      </dgm:t>
    </dgm:pt>
    <dgm:pt modelId="{7A1878E3-4816-425C-9472-1A58EA163663}" type="parTrans" cxnId="{CF1FDD59-15AB-4D6C-85DA-BCE36810B2FF}">
      <dgm:prSet/>
      <dgm:spPr/>
      <dgm:t>
        <a:bodyPr/>
        <a:lstStyle/>
        <a:p>
          <a:endParaRPr lang="en-US"/>
        </a:p>
      </dgm:t>
    </dgm:pt>
    <dgm:pt modelId="{E07522B1-455A-4897-B8A7-E379B82092A2}" type="sibTrans" cxnId="{CF1FDD59-15AB-4D6C-85DA-BCE36810B2FF}">
      <dgm:prSet/>
      <dgm:spPr/>
      <dgm:t>
        <a:bodyPr/>
        <a:lstStyle/>
        <a:p>
          <a:endParaRPr lang="en-US"/>
        </a:p>
      </dgm:t>
    </dgm:pt>
    <dgm:pt modelId="{8C0ED227-D472-4005-BA26-2CF8F27EE3A0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denaturants</a:t>
          </a:r>
          <a:endParaRPr lang="en-US" dirty="0">
            <a:latin typeface="Arial Rounded MT Bold" panose="020F0704030504030204" pitchFamily="34" charset="0"/>
          </a:endParaRPr>
        </a:p>
      </dgm:t>
    </dgm:pt>
    <dgm:pt modelId="{211546D4-AEA5-4F95-BF0D-01B1819BD6DB}" type="parTrans" cxnId="{71218992-824F-466A-86DD-22F304B24B1B}">
      <dgm:prSet/>
      <dgm:spPr/>
      <dgm:t>
        <a:bodyPr/>
        <a:lstStyle/>
        <a:p>
          <a:endParaRPr lang="en-US"/>
        </a:p>
      </dgm:t>
    </dgm:pt>
    <dgm:pt modelId="{663EEEED-FE65-4A85-B3A1-EEB360EED757}" type="sibTrans" cxnId="{71218992-824F-466A-86DD-22F304B24B1B}">
      <dgm:prSet/>
      <dgm:spPr/>
      <dgm:t>
        <a:bodyPr/>
        <a:lstStyle/>
        <a:p>
          <a:endParaRPr lang="en-US"/>
        </a:p>
      </dgm:t>
    </dgm:pt>
    <dgm:pt modelId="{8D560B2E-A5C0-48B4-AA6D-0F698C161010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reactants</a:t>
          </a:r>
          <a:endParaRPr lang="en-US" dirty="0">
            <a:latin typeface="Arial Rounded MT Bold" panose="020F0704030504030204" pitchFamily="34" charset="0"/>
          </a:endParaRPr>
        </a:p>
      </dgm:t>
    </dgm:pt>
    <dgm:pt modelId="{FFD3E2C3-9046-480D-A39C-2DD133C3AF8C}" type="parTrans" cxnId="{DA80A244-10BE-4191-8AE2-1A5ACF581984}">
      <dgm:prSet/>
      <dgm:spPr/>
      <dgm:t>
        <a:bodyPr/>
        <a:lstStyle/>
        <a:p>
          <a:endParaRPr lang="en-US"/>
        </a:p>
      </dgm:t>
    </dgm:pt>
    <dgm:pt modelId="{EC2D56A3-17B1-45AF-8C7F-F7177C19E9EB}" type="sibTrans" cxnId="{DA80A244-10BE-4191-8AE2-1A5ACF581984}">
      <dgm:prSet/>
      <dgm:spPr/>
      <dgm:t>
        <a:bodyPr/>
        <a:lstStyle/>
        <a:p>
          <a:endParaRPr lang="en-US"/>
        </a:p>
      </dgm:t>
    </dgm:pt>
    <dgm:pt modelId="{5CE7ECD1-D1F7-4AB9-AEC6-83D819A6B5DF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oxidants</a:t>
          </a:r>
          <a:endParaRPr lang="en-US" dirty="0">
            <a:latin typeface="Arial Rounded MT Bold" panose="020F0704030504030204" pitchFamily="34" charset="0"/>
          </a:endParaRPr>
        </a:p>
      </dgm:t>
    </dgm:pt>
    <dgm:pt modelId="{EBDADF15-CA10-4E27-93D5-B911293983E8}" type="parTrans" cxnId="{B07EA7DC-0B32-443A-A172-2E5EDE91E9E0}">
      <dgm:prSet/>
      <dgm:spPr/>
      <dgm:t>
        <a:bodyPr/>
        <a:lstStyle/>
        <a:p>
          <a:endParaRPr lang="en-US"/>
        </a:p>
      </dgm:t>
    </dgm:pt>
    <dgm:pt modelId="{D70B2FC1-DD1F-4377-B2E0-63B66C4ED590}" type="sibTrans" cxnId="{B07EA7DC-0B32-443A-A172-2E5EDE91E9E0}">
      <dgm:prSet/>
      <dgm:spPr/>
      <dgm:t>
        <a:bodyPr/>
        <a:lstStyle/>
        <a:p>
          <a:endParaRPr lang="en-US"/>
        </a:p>
      </dgm:t>
    </dgm:pt>
    <dgm:pt modelId="{C28DAD85-DA33-4E75-8F98-7975648FCBB0}" type="pres">
      <dgm:prSet presAssocID="{815735E3-74AD-4859-BF6E-E85B57DC93C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D2AA38-FCCA-42B4-9E64-6D37F88855BC}" type="pres">
      <dgm:prSet presAssocID="{ADFB12B8-078F-4447-9485-F9736F5CA581}" presName="hierRoot1" presStyleCnt="0">
        <dgm:presLayoutVars>
          <dgm:hierBranch val="init"/>
        </dgm:presLayoutVars>
      </dgm:prSet>
      <dgm:spPr/>
    </dgm:pt>
    <dgm:pt modelId="{71343420-D409-496F-A798-FC4C13DC40A2}" type="pres">
      <dgm:prSet presAssocID="{ADFB12B8-078F-4447-9485-F9736F5CA581}" presName="rootComposite1" presStyleCnt="0"/>
      <dgm:spPr/>
    </dgm:pt>
    <dgm:pt modelId="{6C4E3454-CC76-46C8-AE28-1C34325A32FE}" type="pres">
      <dgm:prSet presAssocID="{ADFB12B8-078F-4447-9485-F9736F5CA58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43069F-BD6B-4A5A-BF70-1A215138EFE6}" type="pres">
      <dgm:prSet presAssocID="{ADFB12B8-078F-4447-9485-F9736F5CA581}" presName="topArc1" presStyleLbl="parChTrans1D1" presStyleIdx="0" presStyleCnt="8"/>
      <dgm:spPr/>
    </dgm:pt>
    <dgm:pt modelId="{F57E20BD-2920-4797-85DE-D19BC26D6B75}" type="pres">
      <dgm:prSet presAssocID="{ADFB12B8-078F-4447-9485-F9736F5CA581}" presName="bottomArc1" presStyleLbl="parChTrans1D1" presStyleIdx="1" presStyleCnt="8"/>
      <dgm:spPr/>
    </dgm:pt>
    <dgm:pt modelId="{F64B03D1-336A-4F56-BD9D-DAD716ABAFB4}" type="pres">
      <dgm:prSet presAssocID="{ADFB12B8-078F-4447-9485-F9736F5CA581}" presName="topConnNode1" presStyleLbl="node1" presStyleIdx="0" presStyleCnt="0"/>
      <dgm:spPr/>
      <dgm:t>
        <a:bodyPr/>
        <a:lstStyle/>
        <a:p>
          <a:endParaRPr lang="en-US"/>
        </a:p>
      </dgm:t>
    </dgm:pt>
    <dgm:pt modelId="{3D077A85-6913-4ECB-88B9-736B6DFB83BB}" type="pres">
      <dgm:prSet presAssocID="{ADFB12B8-078F-4447-9485-F9736F5CA581}" presName="hierChild2" presStyleCnt="0"/>
      <dgm:spPr/>
    </dgm:pt>
    <dgm:pt modelId="{F8EA6AEA-8CF9-4D66-8D0C-BA74A8736203}" type="pres">
      <dgm:prSet presAssocID="{211546D4-AEA5-4F95-BF0D-01B1819BD6DB}" presName="Name28" presStyleLbl="parChTrans1D2" presStyleIdx="0" presStyleCnt="3"/>
      <dgm:spPr/>
      <dgm:t>
        <a:bodyPr/>
        <a:lstStyle/>
        <a:p>
          <a:endParaRPr lang="en-US"/>
        </a:p>
      </dgm:t>
    </dgm:pt>
    <dgm:pt modelId="{557B839F-DA89-4563-A3DE-BB1F3AC49981}" type="pres">
      <dgm:prSet presAssocID="{8C0ED227-D472-4005-BA26-2CF8F27EE3A0}" presName="hierRoot2" presStyleCnt="0">
        <dgm:presLayoutVars>
          <dgm:hierBranch val="init"/>
        </dgm:presLayoutVars>
      </dgm:prSet>
      <dgm:spPr/>
    </dgm:pt>
    <dgm:pt modelId="{E2A87D7F-16C1-44C2-8CA1-90718A1509D6}" type="pres">
      <dgm:prSet presAssocID="{8C0ED227-D472-4005-BA26-2CF8F27EE3A0}" presName="rootComposite2" presStyleCnt="0"/>
      <dgm:spPr/>
    </dgm:pt>
    <dgm:pt modelId="{A0FC8879-746E-40C9-9AE2-66CA3575378F}" type="pres">
      <dgm:prSet presAssocID="{8C0ED227-D472-4005-BA26-2CF8F27EE3A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F800B-8698-4C26-B49C-C2BD600E24B3}" type="pres">
      <dgm:prSet presAssocID="{8C0ED227-D472-4005-BA26-2CF8F27EE3A0}" presName="topArc2" presStyleLbl="parChTrans1D1" presStyleIdx="2" presStyleCnt="8"/>
      <dgm:spPr/>
    </dgm:pt>
    <dgm:pt modelId="{265376A6-5C28-477A-BD4A-F2C679161256}" type="pres">
      <dgm:prSet presAssocID="{8C0ED227-D472-4005-BA26-2CF8F27EE3A0}" presName="bottomArc2" presStyleLbl="parChTrans1D1" presStyleIdx="3" presStyleCnt="8"/>
      <dgm:spPr/>
    </dgm:pt>
    <dgm:pt modelId="{DC54F1ED-B82B-4764-84A0-4A7B4C06343D}" type="pres">
      <dgm:prSet presAssocID="{8C0ED227-D472-4005-BA26-2CF8F27EE3A0}" presName="topConnNode2" presStyleLbl="node2" presStyleIdx="0" presStyleCnt="0"/>
      <dgm:spPr/>
      <dgm:t>
        <a:bodyPr/>
        <a:lstStyle/>
        <a:p>
          <a:endParaRPr lang="en-US"/>
        </a:p>
      </dgm:t>
    </dgm:pt>
    <dgm:pt modelId="{BD415FB1-6102-4082-864F-A769135116BE}" type="pres">
      <dgm:prSet presAssocID="{8C0ED227-D472-4005-BA26-2CF8F27EE3A0}" presName="hierChild4" presStyleCnt="0"/>
      <dgm:spPr/>
    </dgm:pt>
    <dgm:pt modelId="{21EAE243-4A0F-4A82-BC47-ECE01A1BB0C9}" type="pres">
      <dgm:prSet presAssocID="{8C0ED227-D472-4005-BA26-2CF8F27EE3A0}" presName="hierChild5" presStyleCnt="0"/>
      <dgm:spPr/>
    </dgm:pt>
    <dgm:pt modelId="{3752DCED-A634-4AD0-ABE1-6086B91C7565}" type="pres">
      <dgm:prSet presAssocID="{FFD3E2C3-9046-480D-A39C-2DD133C3AF8C}" presName="Name28" presStyleLbl="parChTrans1D2" presStyleIdx="1" presStyleCnt="3"/>
      <dgm:spPr/>
      <dgm:t>
        <a:bodyPr/>
        <a:lstStyle/>
        <a:p>
          <a:endParaRPr lang="en-US"/>
        </a:p>
      </dgm:t>
    </dgm:pt>
    <dgm:pt modelId="{C1DE2D97-CA90-4674-B33B-DE83EED97833}" type="pres">
      <dgm:prSet presAssocID="{8D560B2E-A5C0-48B4-AA6D-0F698C161010}" presName="hierRoot2" presStyleCnt="0">
        <dgm:presLayoutVars>
          <dgm:hierBranch val="init"/>
        </dgm:presLayoutVars>
      </dgm:prSet>
      <dgm:spPr/>
    </dgm:pt>
    <dgm:pt modelId="{B5EF67AC-1A7F-4EAA-81F5-DC3042BC56CD}" type="pres">
      <dgm:prSet presAssocID="{8D560B2E-A5C0-48B4-AA6D-0F698C161010}" presName="rootComposite2" presStyleCnt="0"/>
      <dgm:spPr/>
    </dgm:pt>
    <dgm:pt modelId="{A34A5851-81D1-4A2E-A83C-1497609F47DA}" type="pres">
      <dgm:prSet presAssocID="{8D560B2E-A5C0-48B4-AA6D-0F698C16101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0A0A3-6455-4E0E-B68D-7C614E21C186}" type="pres">
      <dgm:prSet presAssocID="{8D560B2E-A5C0-48B4-AA6D-0F698C161010}" presName="topArc2" presStyleLbl="parChTrans1D1" presStyleIdx="4" presStyleCnt="8"/>
      <dgm:spPr/>
    </dgm:pt>
    <dgm:pt modelId="{8E0D3ED5-4AA8-4E28-ACDB-E998D8958E9F}" type="pres">
      <dgm:prSet presAssocID="{8D560B2E-A5C0-48B4-AA6D-0F698C161010}" presName="bottomArc2" presStyleLbl="parChTrans1D1" presStyleIdx="5" presStyleCnt="8"/>
      <dgm:spPr/>
    </dgm:pt>
    <dgm:pt modelId="{D99B9302-182B-426E-A2AC-E33631FA13C5}" type="pres">
      <dgm:prSet presAssocID="{8D560B2E-A5C0-48B4-AA6D-0F698C161010}" presName="topConnNode2" presStyleLbl="node2" presStyleIdx="0" presStyleCnt="0"/>
      <dgm:spPr/>
      <dgm:t>
        <a:bodyPr/>
        <a:lstStyle/>
        <a:p>
          <a:endParaRPr lang="en-US"/>
        </a:p>
      </dgm:t>
    </dgm:pt>
    <dgm:pt modelId="{D41445E4-E7C9-411D-B6EA-A39C3D5E0DAE}" type="pres">
      <dgm:prSet presAssocID="{8D560B2E-A5C0-48B4-AA6D-0F698C161010}" presName="hierChild4" presStyleCnt="0"/>
      <dgm:spPr/>
    </dgm:pt>
    <dgm:pt modelId="{602F7994-5DCD-483F-B1DF-82CAEB227EF5}" type="pres">
      <dgm:prSet presAssocID="{8D560B2E-A5C0-48B4-AA6D-0F698C161010}" presName="hierChild5" presStyleCnt="0"/>
      <dgm:spPr/>
    </dgm:pt>
    <dgm:pt modelId="{7B5ADF74-2AE3-4071-BB76-6EA64042AB2D}" type="pres">
      <dgm:prSet presAssocID="{EBDADF15-CA10-4E27-93D5-B911293983E8}" presName="Name28" presStyleLbl="parChTrans1D2" presStyleIdx="2" presStyleCnt="3"/>
      <dgm:spPr/>
      <dgm:t>
        <a:bodyPr/>
        <a:lstStyle/>
        <a:p>
          <a:endParaRPr lang="en-US"/>
        </a:p>
      </dgm:t>
    </dgm:pt>
    <dgm:pt modelId="{EFCB5390-6F0B-46F9-9CF0-FCE43EE5C347}" type="pres">
      <dgm:prSet presAssocID="{5CE7ECD1-D1F7-4AB9-AEC6-83D819A6B5DF}" presName="hierRoot2" presStyleCnt="0">
        <dgm:presLayoutVars>
          <dgm:hierBranch val="init"/>
        </dgm:presLayoutVars>
      </dgm:prSet>
      <dgm:spPr/>
    </dgm:pt>
    <dgm:pt modelId="{7813580D-0CEF-4A16-88F9-2711EE4C21CB}" type="pres">
      <dgm:prSet presAssocID="{5CE7ECD1-D1F7-4AB9-AEC6-83D819A6B5DF}" presName="rootComposite2" presStyleCnt="0"/>
      <dgm:spPr/>
    </dgm:pt>
    <dgm:pt modelId="{B5A59AA9-8BCA-487E-8256-A1C7C164E53A}" type="pres">
      <dgm:prSet presAssocID="{5CE7ECD1-D1F7-4AB9-AEC6-83D819A6B5D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6B1D09-E656-464F-88F8-DFDD5193555E}" type="pres">
      <dgm:prSet presAssocID="{5CE7ECD1-D1F7-4AB9-AEC6-83D819A6B5DF}" presName="topArc2" presStyleLbl="parChTrans1D1" presStyleIdx="6" presStyleCnt="8"/>
      <dgm:spPr/>
    </dgm:pt>
    <dgm:pt modelId="{8AE82E36-C055-49A6-8D74-48BB07D95EA7}" type="pres">
      <dgm:prSet presAssocID="{5CE7ECD1-D1F7-4AB9-AEC6-83D819A6B5DF}" presName="bottomArc2" presStyleLbl="parChTrans1D1" presStyleIdx="7" presStyleCnt="8"/>
      <dgm:spPr/>
    </dgm:pt>
    <dgm:pt modelId="{91B83E1E-10FA-4125-84BF-5DCF9B25BA96}" type="pres">
      <dgm:prSet presAssocID="{5CE7ECD1-D1F7-4AB9-AEC6-83D819A6B5DF}" presName="topConnNode2" presStyleLbl="node2" presStyleIdx="0" presStyleCnt="0"/>
      <dgm:spPr/>
      <dgm:t>
        <a:bodyPr/>
        <a:lstStyle/>
        <a:p>
          <a:endParaRPr lang="en-US"/>
        </a:p>
      </dgm:t>
    </dgm:pt>
    <dgm:pt modelId="{4470C21C-A6E4-4BF0-85D2-3515D0D09118}" type="pres">
      <dgm:prSet presAssocID="{5CE7ECD1-D1F7-4AB9-AEC6-83D819A6B5DF}" presName="hierChild4" presStyleCnt="0"/>
      <dgm:spPr/>
    </dgm:pt>
    <dgm:pt modelId="{C6973F34-E941-4906-AC5D-E83F7D801837}" type="pres">
      <dgm:prSet presAssocID="{5CE7ECD1-D1F7-4AB9-AEC6-83D819A6B5DF}" presName="hierChild5" presStyleCnt="0"/>
      <dgm:spPr/>
    </dgm:pt>
    <dgm:pt modelId="{6F5DE84F-2DD4-40A7-B637-A1713896CA6F}" type="pres">
      <dgm:prSet presAssocID="{ADFB12B8-078F-4447-9485-F9736F5CA581}" presName="hierChild3" presStyleCnt="0"/>
      <dgm:spPr/>
    </dgm:pt>
  </dgm:ptLst>
  <dgm:cxnLst>
    <dgm:cxn modelId="{82F16687-2E94-4229-991E-993568E85D7C}" type="presOf" srcId="{FFD3E2C3-9046-480D-A39C-2DD133C3AF8C}" destId="{3752DCED-A634-4AD0-ABE1-6086B91C7565}" srcOrd="0" destOrd="0" presId="urn:microsoft.com/office/officeart/2008/layout/HalfCircleOrganizationChart"/>
    <dgm:cxn modelId="{D68B4693-8B83-421B-A996-8E3FC5B97C70}" type="presOf" srcId="{815735E3-74AD-4859-BF6E-E85B57DC93C2}" destId="{C28DAD85-DA33-4E75-8F98-7975648FCBB0}" srcOrd="0" destOrd="0" presId="urn:microsoft.com/office/officeart/2008/layout/HalfCircleOrganizationChart"/>
    <dgm:cxn modelId="{DC7649A1-5E13-449F-9DA5-C633536C9381}" type="presOf" srcId="{8D560B2E-A5C0-48B4-AA6D-0F698C161010}" destId="{A34A5851-81D1-4A2E-A83C-1497609F47DA}" srcOrd="0" destOrd="0" presId="urn:microsoft.com/office/officeart/2008/layout/HalfCircleOrganizationChart"/>
    <dgm:cxn modelId="{B07EA7DC-0B32-443A-A172-2E5EDE91E9E0}" srcId="{ADFB12B8-078F-4447-9485-F9736F5CA581}" destId="{5CE7ECD1-D1F7-4AB9-AEC6-83D819A6B5DF}" srcOrd="2" destOrd="0" parTransId="{EBDADF15-CA10-4E27-93D5-B911293983E8}" sibTransId="{D70B2FC1-DD1F-4377-B2E0-63B66C4ED590}"/>
    <dgm:cxn modelId="{39BB5401-50B9-4C9D-9538-1C29D1F17925}" type="presOf" srcId="{5CE7ECD1-D1F7-4AB9-AEC6-83D819A6B5DF}" destId="{B5A59AA9-8BCA-487E-8256-A1C7C164E53A}" srcOrd="0" destOrd="0" presId="urn:microsoft.com/office/officeart/2008/layout/HalfCircleOrganizationChart"/>
    <dgm:cxn modelId="{CF1FDD59-15AB-4D6C-85DA-BCE36810B2FF}" srcId="{815735E3-74AD-4859-BF6E-E85B57DC93C2}" destId="{ADFB12B8-078F-4447-9485-F9736F5CA581}" srcOrd="0" destOrd="0" parTransId="{7A1878E3-4816-425C-9472-1A58EA163663}" sibTransId="{E07522B1-455A-4897-B8A7-E379B82092A2}"/>
    <dgm:cxn modelId="{DA80A244-10BE-4191-8AE2-1A5ACF581984}" srcId="{ADFB12B8-078F-4447-9485-F9736F5CA581}" destId="{8D560B2E-A5C0-48B4-AA6D-0F698C161010}" srcOrd="1" destOrd="0" parTransId="{FFD3E2C3-9046-480D-A39C-2DD133C3AF8C}" sibTransId="{EC2D56A3-17B1-45AF-8C7F-F7177C19E9EB}"/>
    <dgm:cxn modelId="{3AAE0D47-5E79-42F6-B58A-0B24D63BFD4B}" type="presOf" srcId="{ADFB12B8-078F-4447-9485-F9736F5CA581}" destId="{F64B03D1-336A-4F56-BD9D-DAD716ABAFB4}" srcOrd="1" destOrd="0" presId="urn:microsoft.com/office/officeart/2008/layout/HalfCircleOrganizationChart"/>
    <dgm:cxn modelId="{4B8306E7-D081-43BE-88FA-AC6CD2F739DC}" type="presOf" srcId="{8C0ED227-D472-4005-BA26-2CF8F27EE3A0}" destId="{A0FC8879-746E-40C9-9AE2-66CA3575378F}" srcOrd="0" destOrd="0" presId="urn:microsoft.com/office/officeart/2008/layout/HalfCircleOrganizationChart"/>
    <dgm:cxn modelId="{4832B09A-03CD-4A3F-8741-7FF44CBA3917}" type="presOf" srcId="{ADFB12B8-078F-4447-9485-F9736F5CA581}" destId="{6C4E3454-CC76-46C8-AE28-1C34325A32FE}" srcOrd="0" destOrd="0" presId="urn:microsoft.com/office/officeart/2008/layout/HalfCircleOrganizationChart"/>
    <dgm:cxn modelId="{71218992-824F-466A-86DD-22F304B24B1B}" srcId="{ADFB12B8-078F-4447-9485-F9736F5CA581}" destId="{8C0ED227-D472-4005-BA26-2CF8F27EE3A0}" srcOrd="0" destOrd="0" parTransId="{211546D4-AEA5-4F95-BF0D-01B1819BD6DB}" sibTransId="{663EEEED-FE65-4A85-B3A1-EEB360EED757}"/>
    <dgm:cxn modelId="{10D31666-AECB-4CAA-8E10-12C0394AC724}" type="presOf" srcId="{5CE7ECD1-D1F7-4AB9-AEC6-83D819A6B5DF}" destId="{91B83E1E-10FA-4125-84BF-5DCF9B25BA96}" srcOrd="1" destOrd="0" presId="urn:microsoft.com/office/officeart/2008/layout/HalfCircleOrganizationChart"/>
    <dgm:cxn modelId="{6462B680-AE46-4954-9A31-36DBF7E26B1C}" type="presOf" srcId="{EBDADF15-CA10-4E27-93D5-B911293983E8}" destId="{7B5ADF74-2AE3-4071-BB76-6EA64042AB2D}" srcOrd="0" destOrd="0" presId="urn:microsoft.com/office/officeart/2008/layout/HalfCircleOrganizationChart"/>
    <dgm:cxn modelId="{DF6B2345-7FD5-4A9E-8136-2115833C3968}" type="presOf" srcId="{211546D4-AEA5-4F95-BF0D-01B1819BD6DB}" destId="{F8EA6AEA-8CF9-4D66-8D0C-BA74A8736203}" srcOrd="0" destOrd="0" presId="urn:microsoft.com/office/officeart/2008/layout/HalfCircleOrganizationChart"/>
    <dgm:cxn modelId="{4EEFCD45-3D17-4B60-9ED8-24E1D26D76C6}" type="presOf" srcId="{8C0ED227-D472-4005-BA26-2CF8F27EE3A0}" destId="{DC54F1ED-B82B-4764-84A0-4A7B4C06343D}" srcOrd="1" destOrd="0" presId="urn:microsoft.com/office/officeart/2008/layout/HalfCircleOrganizationChart"/>
    <dgm:cxn modelId="{40A5F796-8F45-4C78-932C-CBC26863B5F6}" type="presOf" srcId="{8D560B2E-A5C0-48B4-AA6D-0F698C161010}" destId="{D99B9302-182B-426E-A2AC-E33631FA13C5}" srcOrd="1" destOrd="0" presId="urn:microsoft.com/office/officeart/2008/layout/HalfCircleOrganizationChart"/>
    <dgm:cxn modelId="{56CCC3EA-FC1A-4DE8-B41A-9D97F739E7D6}" type="presParOf" srcId="{C28DAD85-DA33-4E75-8F98-7975648FCBB0}" destId="{7ED2AA38-FCCA-42B4-9E64-6D37F88855BC}" srcOrd="0" destOrd="0" presId="urn:microsoft.com/office/officeart/2008/layout/HalfCircleOrganizationChart"/>
    <dgm:cxn modelId="{2C59FE55-F217-45CB-B6A5-4C48D32D0311}" type="presParOf" srcId="{7ED2AA38-FCCA-42B4-9E64-6D37F88855BC}" destId="{71343420-D409-496F-A798-FC4C13DC40A2}" srcOrd="0" destOrd="0" presId="urn:microsoft.com/office/officeart/2008/layout/HalfCircleOrganizationChart"/>
    <dgm:cxn modelId="{1562524E-1573-4DE5-9111-D68665B63EDC}" type="presParOf" srcId="{71343420-D409-496F-A798-FC4C13DC40A2}" destId="{6C4E3454-CC76-46C8-AE28-1C34325A32FE}" srcOrd="0" destOrd="0" presId="urn:microsoft.com/office/officeart/2008/layout/HalfCircleOrganizationChart"/>
    <dgm:cxn modelId="{B509E830-8ADA-4686-9F0B-58A3D692835F}" type="presParOf" srcId="{71343420-D409-496F-A798-FC4C13DC40A2}" destId="{4B43069F-BD6B-4A5A-BF70-1A215138EFE6}" srcOrd="1" destOrd="0" presId="urn:microsoft.com/office/officeart/2008/layout/HalfCircleOrganizationChart"/>
    <dgm:cxn modelId="{76123289-6B04-4C77-AE21-D48D473E3915}" type="presParOf" srcId="{71343420-D409-496F-A798-FC4C13DC40A2}" destId="{F57E20BD-2920-4797-85DE-D19BC26D6B75}" srcOrd="2" destOrd="0" presId="urn:microsoft.com/office/officeart/2008/layout/HalfCircleOrganizationChart"/>
    <dgm:cxn modelId="{624B0005-5A46-4F47-8745-6E851EEA11F8}" type="presParOf" srcId="{71343420-D409-496F-A798-FC4C13DC40A2}" destId="{F64B03D1-336A-4F56-BD9D-DAD716ABAFB4}" srcOrd="3" destOrd="0" presId="urn:microsoft.com/office/officeart/2008/layout/HalfCircleOrganizationChart"/>
    <dgm:cxn modelId="{020A686A-491A-413C-A1F3-BCB78EEA1F78}" type="presParOf" srcId="{7ED2AA38-FCCA-42B4-9E64-6D37F88855BC}" destId="{3D077A85-6913-4ECB-88B9-736B6DFB83BB}" srcOrd="1" destOrd="0" presId="urn:microsoft.com/office/officeart/2008/layout/HalfCircleOrganizationChart"/>
    <dgm:cxn modelId="{42454D00-86EB-4600-8F65-51D3111E78F3}" type="presParOf" srcId="{3D077A85-6913-4ECB-88B9-736B6DFB83BB}" destId="{F8EA6AEA-8CF9-4D66-8D0C-BA74A8736203}" srcOrd="0" destOrd="0" presId="urn:microsoft.com/office/officeart/2008/layout/HalfCircleOrganizationChart"/>
    <dgm:cxn modelId="{825B9879-6295-45F6-A568-490DCA1CB712}" type="presParOf" srcId="{3D077A85-6913-4ECB-88B9-736B6DFB83BB}" destId="{557B839F-DA89-4563-A3DE-BB1F3AC49981}" srcOrd="1" destOrd="0" presId="urn:microsoft.com/office/officeart/2008/layout/HalfCircleOrganizationChart"/>
    <dgm:cxn modelId="{00ADCEF2-C6F8-49CB-8550-2AA34431BC1D}" type="presParOf" srcId="{557B839F-DA89-4563-A3DE-BB1F3AC49981}" destId="{E2A87D7F-16C1-44C2-8CA1-90718A1509D6}" srcOrd="0" destOrd="0" presId="urn:microsoft.com/office/officeart/2008/layout/HalfCircleOrganizationChart"/>
    <dgm:cxn modelId="{92A17166-F950-4DBB-A6CC-C62402E0F4AC}" type="presParOf" srcId="{E2A87D7F-16C1-44C2-8CA1-90718A1509D6}" destId="{A0FC8879-746E-40C9-9AE2-66CA3575378F}" srcOrd="0" destOrd="0" presId="urn:microsoft.com/office/officeart/2008/layout/HalfCircleOrganizationChart"/>
    <dgm:cxn modelId="{2EE2EFD5-616E-4A0D-A5B8-DD7354F3CAD9}" type="presParOf" srcId="{E2A87D7F-16C1-44C2-8CA1-90718A1509D6}" destId="{807F800B-8698-4C26-B49C-C2BD600E24B3}" srcOrd="1" destOrd="0" presId="urn:microsoft.com/office/officeart/2008/layout/HalfCircleOrganizationChart"/>
    <dgm:cxn modelId="{8735BE6F-644F-43E2-A9A0-EAC9B987A9CA}" type="presParOf" srcId="{E2A87D7F-16C1-44C2-8CA1-90718A1509D6}" destId="{265376A6-5C28-477A-BD4A-F2C679161256}" srcOrd="2" destOrd="0" presId="urn:microsoft.com/office/officeart/2008/layout/HalfCircleOrganizationChart"/>
    <dgm:cxn modelId="{91AD08E1-C795-4AC7-9BEC-69B6C23004F1}" type="presParOf" srcId="{E2A87D7F-16C1-44C2-8CA1-90718A1509D6}" destId="{DC54F1ED-B82B-4764-84A0-4A7B4C06343D}" srcOrd="3" destOrd="0" presId="urn:microsoft.com/office/officeart/2008/layout/HalfCircleOrganizationChart"/>
    <dgm:cxn modelId="{3E965DAA-DBD3-4744-87DA-09CB3E36D08B}" type="presParOf" srcId="{557B839F-DA89-4563-A3DE-BB1F3AC49981}" destId="{BD415FB1-6102-4082-864F-A769135116BE}" srcOrd="1" destOrd="0" presId="urn:microsoft.com/office/officeart/2008/layout/HalfCircleOrganizationChart"/>
    <dgm:cxn modelId="{A302B10C-04C5-4F5C-A9E8-90DDA8FAB474}" type="presParOf" srcId="{557B839F-DA89-4563-A3DE-BB1F3AC49981}" destId="{21EAE243-4A0F-4A82-BC47-ECE01A1BB0C9}" srcOrd="2" destOrd="0" presId="urn:microsoft.com/office/officeart/2008/layout/HalfCircleOrganizationChart"/>
    <dgm:cxn modelId="{3C0DF3F9-9F20-4F9B-B5ED-03305727EAB6}" type="presParOf" srcId="{3D077A85-6913-4ECB-88B9-736B6DFB83BB}" destId="{3752DCED-A634-4AD0-ABE1-6086B91C7565}" srcOrd="2" destOrd="0" presId="urn:microsoft.com/office/officeart/2008/layout/HalfCircleOrganizationChart"/>
    <dgm:cxn modelId="{F5C57365-2AB3-4650-B2E3-307C02640C17}" type="presParOf" srcId="{3D077A85-6913-4ECB-88B9-736B6DFB83BB}" destId="{C1DE2D97-CA90-4674-B33B-DE83EED97833}" srcOrd="3" destOrd="0" presId="urn:microsoft.com/office/officeart/2008/layout/HalfCircleOrganizationChart"/>
    <dgm:cxn modelId="{E99A7685-AE86-455C-819A-D513C359F2FD}" type="presParOf" srcId="{C1DE2D97-CA90-4674-B33B-DE83EED97833}" destId="{B5EF67AC-1A7F-4EAA-81F5-DC3042BC56CD}" srcOrd="0" destOrd="0" presId="urn:microsoft.com/office/officeart/2008/layout/HalfCircleOrganizationChart"/>
    <dgm:cxn modelId="{FF07CD26-7FCF-40DD-B983-7D8690ED6776}" type="presParOf" srcId="{B5EF67AC-1A7F-4EAA-81F5-DC3042BC56CD}" destId="{A34A5851-81D1-4A2E-A83C-1497609F47DA}" srcOrd="0" destOrd="0" presId="urn:microsoft.com/office/officeart/2008/layout/HalfCircleOrganizationChart"/>
    <dgm:cxn modelId="{D0076BD3-F811-4BD0-A323-FE1D87D5F4F8}" type="presParOf" srcId="{B5EF67AC-1A7F-4EAA-81F5-DC3042BC56CD}" destId="{65C0A0A3-6455-4E0E-B68D-7C614E21C186}" srcOrd="1" destOrd="0" presId="urn:microsoft.com/office/officeart/2008/layout/HalfCircleOrganizationChart"/>
    <dgm:cxn modelId="{FB95FD01-FE59-4BCC-AE57-A608488A7BBE}" type="presParOf" srcId="{B5EF67AC-1A7F-4EAA-81F5-DC3042BC56CD}" destId="{8E0D3ED5-4AA8-4E28-ACDB-E998D8958E9F}" srcOrd="2" destOrd="0" presId="urn:microsoft.com/office/officeart/2008/layout/HalfCircleOrganizationChart"/>
    <dgm:cxn modelId="{E91F5035-FE5F-43DB-A6EA-61ED7D3B146E}" type="presParOf" srcId="{B5EF67AC-1A7F-4EAA-81F5-DC3042BC56CD}" destId="{D99B9302-182B-426E-A2AC-E33631FA13C5}" srcOrd="3" destOrd="0" presId="urn:microsoft.com/office/officeart/2008/layout/HalfCircleOrganizationChart"/>
    <dgm:cxn modelId="{5F6F91E9-A758-4BBB-8D46-DFE18183B31E}" type="presParOf" srcId="{C1DE2D97-CA90-4674-B33B-DE83EED97833}" destId="{D41445E4-E7C9-411D-B6EA-A39C3D5E0DAE}" srcOrd="1" destOrd="0" presId="urn:microsoft.com/office/officeart/2008/layout/HalfCircleOrganizationChart"/>
    <dgm:cxn modelId="{8469720E-7A02-4FF5-87F7-2FE3D2EE1787}" type="presParOf" srcId="{C1DE2D97-CA90-4674-B33B-DE83EED97833}" destId="{602F7994-5DCD-483F-B1DF-82CAEB227EF5}" srcOrd="2" destOrd="0" presId="urn:microsoft.com/office/officeart/2008/layout/HalfCircleOrganizationChart"/>
    <dgm:cxn modelId="{20E71A98-812E-4109-BBA6-775D1CEFF8EE}" type="presParOf" srcId="{3D077A85-6913-4ECB-88B9-736B6DFB83BB}" destId="{7B5ADF74-2AE3-4071-BB76-6EA64042AB2D}" srcOrd="4" destOrd="0" presId="urn:microsoft.com/office/officeart/2008/layout/HalfCircleOrganizationChart"/>
    <dgm:cxn modelId="{3AD1B8A8-0658-4A2F-A0D0-A56495A51445}" type="presParOf" srcId="{3D077A85-6913-4ECB-88B9-736B6DFB83BB}" destId="{EFCB5390-6F0B-46F9-9CF0-FCE43EE5C347}" srcOrd="5" destOrd="0" presId="urn:microsoft.com/office/officeart/2008/layout/HalfCircleOrganizationChart"/>
    <dgm:cxn modelId="{7F72177C-F145-4BCC-B9C3-18F46445B8FF}" type="presParOf" srcId="{EFCB5390-6F0B-46F9-9CF0-FCE43EE5C347}" destId="{7813580D-0CEF-4A16-88F9-2711EE4C21CB}" srcOrd="0" destOrd="0" presId="urn:microsoft.com/office/officeart/2008/layout/HalfCircleOrganizationChart"/>
    <dgm:cxn modelId="{E98EED85-99B9-486C-A592-A922871F56BC}" type="presParOf" srcId="{7813580D-0CEF-4A16-88F9-2711EE4C21CB}" destId="{B5A59AA9-8BCA-487E-8256-A1C7C164E53A}" srcOrd="0" destOrd="0" presId="urn:microsoft.com/office/officeart/2008/layout/HalfCircleOrganizationChart"/>
    <dgm:cxn modelId="{B529ABB2-BBEB-4B5B-A199-0E9B0B15B559}" type="presParOf" srcId="{7813580D-0CEF-4A16-88F9-2711EE4C21CB}" destId="{D16B1D09-E656-464F-88F8-DFDD5193555E}" srcOrd="1" destOrd="0" presId="urn:microsoft.com/office/officeart/2008/layout/HalfCircleOrganizationChart"/>
    <dgm:cxn modelId="{7A35CB59-20AB-4DB6-BF79-9306073591AD}" type="presParOf" srcId="{7813580D-0CEF-4A16-88F9-2711EE4C21CB}" destId="{8AE82E36-C055-49A6-8D74-48BB07D95EA7}" srcOrd="2" destOrd="0" presId="urn:microsoft.com/office/officeart/2008/layout/HalfCircleOrganizationChart"/>
    <dgm:cxn modelId="{9C9CAC67-6245-430F-9606-58A2A0D11247}" type="presParOf" srcId="{7813580D-0CEF-4A16-88F9-2711EE4C21CB}" destId="{91B83E1E-10FA-4125-84BF-5DCF9B25BA96}" srcOrd="3" destOrd="0" presId="urn:microsoft.com/office/officeart/2008/layout/HalfCircleOrganizationChart"/>
    <dgm:cxn modelId="{CB517435-7080-44CE-867F-1FCE32EC1DC4}" type="presParOf" srcId="{EFCB5390-6F0B-46F9-9CF0-FCE43EE5C347}" destId="{4470C21C-A6E4-4BF0-85D2-3515D0D09118}" srcOrd="1" destOrd="0" presId="urn:microsoft.com/office/officeart/2008/layout/HalfCircleOrganizationChart"/>
    <dgm:cxn modelId="{C08638D9-232C-49BD-B5AA-F185DEBF5D9E}" type="presParOf" srcId="{EFCB5390-6F0B-46F9-9CF0-FCE43EE5C347}" destId="{C6973F34-E941-4906-AC5D-E83F7D801837}" srcOrd="2" destOrd="0" presId="urn:microsoft.com/office/officeart/2008/layout/HalfCircleOrganizationChart"/>
    <dgm:cxn modelId="{6369749B-6B1E-48B2-BF19-6862FE1C8F07}" type="presParOf" srcId="{7ED2AA38-FCCA-42B4-9E64-6D37F88855BC}" destId="{6F5DE84F-2DD4-40A7-B637-A1713896CA6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ADF74-2AE3-4071-BB76-6EA64042AB2D}">
      <dsp:nvSpPr>
        <dsp:cNvPr id="0" name=""/>
        <dsp:cNvSpPr/>
      </dsp:nvSpPr>
      <dsp:spPr>
        <a:xfrm>
          <a:off x="3256786" y="1498049"/>
          <a:ext cx="2304200" cy="399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51"/>
              </a:lnTo>
              <a:lnTo>
                <a:pt x="2304200" y="199951"/>
              </a:lnTo>
              <a:lnTo>
                <a:pt x="2304200" y="3999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2DCED-A634-4AD0-ABE1-6086B91C7565}">
      <dsp:nvSpPr>
        <dsp:cNvPr id="0" name=""/>
        <dsp:cNvSpPr/>
      </dsp:nvSpPr>
      <dsp:spPr>
        <a:xfrm>
          <a:off x="3211066" y="1498049"/>
          <a:ext cx="91440" cy="399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9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A6AEA-8CF9-4D66-8D0C-BA74A8736203}">
      <dsp:nvSpPr>
        <dsp:cNvPr id="0" name=""/>
        <dsp:cNvSpPr/>
      </dsp:nvSpPr>
      <dsp:spPr>
        <a:xfrm>
          <a:off x="952586" y="1498049"/>
          <a:ext cx="2304200" cy="399902"/>
        </a:xfrm>
        <a:custGeom>
          <a:avLst/>
          <a:gdLst/>
          <a:ahLst/>
          <a:cxnLst/>
          <a:rect l="0" t="0" r="0" b="0"/>
          <a:pathLst>
            <a:path>
              <a:moveTo>
                <a:pt x="2304200" y="0"/>
              </a:moveTo>
              <a:lnTo>
                <a:pt x="2304200" y="199951"/>
              </a:lnTo>
              <a:lnTo>
                <a:pt x="0" y="199951"/>
              </a:lnTo>
              <a:lnTo>
                <a:pt x="0" y="3999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3069F-BD6B-4A5A-BF70-1A215138EFE6}">
      <dsp:nvSpPr>
        <dsp:cNvPr id="0" name=""/>
        <dsp:cNvSpPr/>
      </dsp:nvSpPr>
      <dsp:spPr>
        <a:xfrm>
          <a:off x="2780712" y="545900"/>
          <a:ext cx="952148" cy="95214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E20BD-2920-4797-85DE-D19BC26D6B75}">
      <dsp:nvSpPr>
        <dsp:cNvPr id="0" name=""/>
        <dsp:cNvSpPr/>
      </dsp:nvSpPr>
      <dsp:spPr>
        <a:xfrm>
          <a:off x="2780712" y="545900"/>
          <a:ext cx="952148" cy="95214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E3454-CC76-46C8-AE28-1C34325A32FE}">
      <dsp:nvSpPr>
        <dsp:cNvPr id="0" name=""/>
        <dsp:cNvSpPr/>
      </dsp:nvSpPr>
      <dsp:spPr>
        <a:xfrm>
          <a:off x="2304637" y="717287"/>
          <a:ext cx="1904297" cy="6093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 Rounded MT Bold" panose="020F0704030504030204" pitchFamily="34" charset="0"/>
            </a:rPr>
            <a:t>disinfectants</a:t>
          </a:r>
          <a:endParaRPr lang="en-US" sz="2300" kern="1200" dirty="0">
            <a:latin typeface="Arial Rounded MT Bold" panose="020F0704030504030204" pitchFamily="34" charset="0"/>
          </a:endParaRPr>
        </a:p>
      </dsp:txBody>
      <dsp:txXfrm>
        <a:off x="2304637" y="717287"/>
        <a:ext cx="1904297" cy="609375"/>
      </dsp:txXfrm>
    </dsp:sp>
    <dsp:sp modelId="{807F800B-8698-4C26-B49C-C2BD600E24B3}">
      <dsp:nvSpPr>
        <dsp:cNvPr id="0" name=""/>
        <dsp:cNvSpPr/>
      </dsp:nvSpPr>
      <dsp:spPr>
        <a:xfrm>
          <a:off x="476511" y="1897951"/>
          <a:ext cx="952148" cy="95214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376A6-5C28-477A-BD4A-F2C679161256}">
      <dsp:nvSpPr>
        <dsp:cNvPr id="0" name=""/>
        <dsp:cNvSpPr/>
      </dsp:nvSpPr>
      <dsp:spPr>
        <a:xfrm>
          <a:off x="476511" y="1897951"/>
          <a:ext cx="952148" cy="95214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C8879-746E-40C9-9AE2-66CA3575378F}">
      <dsp:nvSpPr>
        <dsp:cNvPr id="0" name=""/>
        <dsp:cNvSpPr/>
      </dsp:nvSpPr>
      <dsp:spPr>
        <a:xfrm>
          <a:off x="437" y="2069338"/>
          <a:ext cx="1904297" cy="6093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 Rounded MT Bold" panose="020F0704030504030204" pitchFamily="34" charset="0"/>
            </a:rPr>
            <a:t>denaturants</a:t>
          </a:r>
          <a:endParaRPr lang="en-US" sz="2300" kern="1200" dirty="0">
            <a:latin typeface="Arial Rounded MT Bold" panose="020F0704030504030204" pitchFamily="34" charset="0"/>
          </a:endParaRPr>
        </a:p>
      </dsp:txBody>
      <dsp:txXfrm>
        <a:off x="437" y="2069338"/>
        <a:ext cx="1904297" cy="609375"/>
      </dsp:txXfrm>
    </dsp:sp>
    <dsp:sp modelId="{65C0A0A3-6455-4E0E-B68D-7C614E21C186}">
      <dsp:nvSpPr>
        <dsp:cNvPr id="0" name=""/>
        <dsp:cNvSpPr/>
      </dsp:nvSpPr>
      <dsp:spPr>
        <a:xfrm>
          <a:off x="2780712" y="1897951"/>
          <a:ext cx="952148" cy="95214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D3ED5-4AA8-4E28-ACDB-E998D8958E9F}">
      <dsp:nvSpPr>
        <dsp:cNvPr id="0" name=""/>
        <dsp:cNvSpPr/>
      </dsp:nvSpPr>
      <dsp:spPr>
        <a:xfrm>
          <a:off x="2780712" y="1897951"/>
          <a:ext cx="952148" cy="95214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A5851-81D1-4A2E-A83C-1497609F47DA}">
      <dsp:nvSpPr>
        <dsp:cNvPr id="0" name=""/>
        <dsp:cNvSpPr/>
      </dsp:nvSpPr>
      <dsp:spPr>
        <a:xfrm>
          <a:off x="2304637" y="2069338"/>
          <a:ext cx="1904297" cy="6093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 Rounded MT Bold" panose="020F0704030504030204" pitchFamily="34" charset="0"/>
            </a:rPr>
            <a:t>reactants</a:t>
          </a:r>
          <a:endParaRPr lang="en-US" sz="2300" kern="1200" dirty="0">
            <a:latin typeface="Arial Rounded MT Bold" panose="020F0704030504030204" pitchFamily="34" charset="0"/>
          </a:endParaRPr>
        </a:p>
      </dsp:txBody>
      <dsp:txXfrm>
        <a:off x="2304637" y="2069338"/>
        <a:ext cx="1904297" cy="609375"/>
      </dsp:txXfrm>
    </dsp:sp>
    <dsp:sp modelId="{D16B1D09-E656-464F-88F8-DFDD5193555E}">
      <dsp:nvSpPr>
        <dsp:cNvPr id="0" name=""/>
        <dsp:cNvSpPr/>
      </dsp:nvSpPr>
      <dsp:spPr>
        <a:xfrm>
          <a:off x="5084912" y="1897951"/>
          <a:ext cx="952148" cy="95214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82E36-C055-49A6-8D74-48BB07D95EA7}">
      <dsp:nvSpPr>
        <dsp:cNvPr id="0" name=""/>
        <dsp:cNvSpPr/>
      </dsp:nvSpPr>
      <dsp:spPr>
        <a:xfrm>
          <a:off x="5084912" y="1897951"/>
          <a:ext cx="952148" cy="95214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59AA9-8BCA-487E-8256-A1C7C164E53A}">
      <dsp:nvSpPr>
        <dsp:cNvPr id="0" name=""/>
        <dsp:cNvSpPr/>
      </dsp:nvSpPr>
      <dsp:spPr>
        <a:xfrm>
          <a:off x="4608837" y="2069338"/>
          <a:ext cx="1904297" cy="6093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 Rounded MT Bold" panose="020F0704030504030204" pitchFamily="34" charset="0"/>
            </a:rPr>
            <a:t>oxidants</a:t>
          </a:r>
          <a:endParaRPr lang="en-US" sz="2300" kern="1200" dirty="0">
            <a:latin typeface="Arial Rounded MT Bold" panose="020F0704030504030204" pitchFamily="34" charset="0"/>
          </a:endParaRPr>
        </a:p>
      </dsp:txBody>
      <dsp:txXfrm>
        <a:off x="4608837" y="2069338"/>
        <a:ext cx="1904297" cy="60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426B7-236F-4382-A933-7FDE90D5368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59924-0DFD-4A20-A173-23D4B447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8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6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3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CAC4-ED46-46CB-8B5A-781E82A3FB5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4E77-978B-470A-9F3B-1054B98F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2062569/" TargetMode="External"/><Relationship Id="rId13" Type="http://schemas.openxmlformats.org/officeDocument/2006/relationships/hyperlink" Target="https://en.wikipedia.org/wiki/Door_handle_bacteria" TargetMode="External"/><Relationship Id="rId18" Type="http://schemas.openxmlformats.org/officeDocument/2006/relationships/hyperlink" Target="https://www.sciencedirect.com/topics/chemistry/hypochlorite" TargetMode="External"/><Relationship Id="rId3" Type="http://schemas.microsoft.com/office/2007/relationships/hdphoto" Target="../media/hdphoto1.wdp"/><Relationship Id="rId7" Type="http://schemas.openxmlformats.org/officeDocument/2006/relationships/hyperlink" Target="https://bio.libretexts.org/Bookshelves/Microbiology/Book:_Microbiology_(Boundless)/6:_Culturing_Microorganisms/6._15:_Chemical_Antimicrobial_Control/6.15C:_Types_of_Disinfectants" TargetMode="External"/><Relationship Id="rId12" Type="http://schemas.openxmlformats.org/officeDocument/2006/relationships/hyperlink" Target="https://en.wikipedia.org/wiki/Skin_disinfection" TargetMode="External"/><Relationship Id="rId17" Type="http://schemas.openxmlformats.org/officeDocument/2006/relationships/hyperlink" Target="https://www.kemi.se/en/statistics/statistics-in-brief/products-and-sectors/disinfectants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www.realclearscience.com/journal_club/2012/10/16/hospital_door_handles_106387.html" TargetMode="External"/><Relationship Id="rId20" Type="http://schemas.openxmlformats.org/officeDocument/2006/relationships/hyperlink" Target="https://en.wikipedia.org/wiki/Thymo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encing.com/alcohol-kill-bacteria-5462404.html" TargetMode="External"/><Relationship Id="rId11" Type="http://schemas.openxmlformats.org/officeDocument/2006/relationships/hyperlink" Target="https://bio.libretexts.org/Bookshelves/Microbiology/Book:_Microbiology_(Boundless)/6:_Culturing_Microorganisms/6._15:_Chemical_Antimicrobial_Control/6.15A:_Effective_Disinfection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en.wikipedia.org/wiki/Proteobacteria" TargetMode="External"/><Relationship Id="rId10" Type="http://schemas.openxmlformats.org/officeDocument/2006/relationships/hyperlink" Target="https://bio.libretexts.org/Bookshelves/Microbiology/Book:_Microbiology_(Boundless)/6:_Culturing_Microorganisms/6.7:_Bacterial_Population_Growth/6.7A:_Microbial_Growth_Cycle" TargetMode="External"/><Relationship Id="rId19" Type="http://schemas.openxmlformats.org/officeDocument/2006/relationships/hyperlink" Target="https://bio.libretexts.org/Bookshelves/Microbiology/Book:_Microbiology_(OpenStax)/13:_Control_of_Microbial_Growth/13.4:_Testing_the_Effectiveness_of_Antiseptics_and_Disinfectants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bio.libretexts.org/Bookshelves/Microbiology/Book:_Microbiology_(OpenStax)/04:_Prokaryotic_Diversity/4.3:_Nonproteobacteria_Gram-negative_Bacteria_and_Phototrophic_Bacteria" TargetMode="External"/><Relationship Id="rId14" Type="http://schemas.openxmlformats.org/officeDocument/2006/relationships/hyperlink" Target="https://microbiomejournal.biomedcentral.com/articles/10.1186/s40168-015-0135-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gif"/><Relationship Id="rId4" Type="http://schemas.openxmlformats.org/officeDocument/2006/relationships/image" Target="../media/image9.1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diagramData" Target="../diagrams/data1.xml"/><Relationship Id="rId5" Type="http://schemas.openxmlformats.org/officeDocument/2006/relationships/image" Target="../media/image12.png"/><Relationship Id="rId15" Type="http://schemas.microsoft.com/office/2007/relationships/diagramDrawing" Target="../diagrams/drawing1.xml"/><Relationship Id="rId10" Type="http://schemas.openxmlformats.org/officeDocument/2006/relationships/image" Target="../media/image3.jpg"/><Relationship Id="rId4" Type="http://schemas.openxmlformats.org/officeDocument/2006/relationships/chart" Target="../charts/chart1.xml"/><Relationship Id="rId9" Type="http://schemas.openxmlformats.org/officeDocument/2006/relationships/image" Target="../media/image2.jpeg"/><Relationship Id="rId14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openxmlformats.org/officeDocument/2006/relationships/image" Target="../media/image3.jpg"/><Relationship Id="rId4" Type="http://schemas.openxmlformats.org/officeDocument/2006/relationships/image" Target="../media/image17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57056" y="75643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000" b="1" dirty="0" smtClean="0">
                <a:latin typeface="BPG Rioni Vera" panose="020B0603030804020204" pitchFamily="34" charset="0"/>
              </a:rPr>
              <a:t> </a:t>
            </a:r>
            <a:r>
              <a:rPr lang="en-US" sz="4000" b="1" dirty="0" smtClean="0">
                <a:latin typeface="Arial Rounded MT Bold" panose="020F0704030504030204" pitchFamily="34" charset="0"/>
              </a:rPr>
              <a:t>Problem N5</a:t>
            </a:r>
            <a:r>
              <a:rPr lang="ka-GE" sz="4000" b="1" dirty="0" smtClean="0">
                <a:latin typeface="BPG Rioni Vera" panose="020B0603030804020204" pitchFamily="34" charset="0"/>
              </a:rPr>
              <a:t> 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698" y="2210072"/>
            <a:ext cx="6320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Prepare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sterile culture dishes </a:t>
            </a:r>
            <a:r>
              <a:rPr lang="en-US" sz="2800" dirty="0">
                <a:latin typeface="Arial Rounded MT Bold" panose="020F0704030504030204" pitchFamily="34" charset="0"/>
              </a:rPr>
              <a:t>and investigate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growth of door handle bacteria</a:t>
            </a:r>
            <a:r>
              <a:rPr lang="en-US" sz="2800" dirty="0">
                <a:latin typeface="Arial Rounded MT Bold" panose="020F0704030504030204" pitchFamily="34" charset="0"/>
              </a:rPr>
              <a:t> and other common microorganisms. 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endParaRPr lang="en-US" sz="2800" dirty="0" smtClean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Investigate </a:t>
            </a:r>
            <a:r>
              <a:rPr lang="en-US" sz="2800" dirty="0">
                <a:latin typeface="Arial Rounded MT Bold" panose="020F0704030504030204" pitchFamily="34" charset="0"/>
              </a:rPr>
              <a:t>how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various disinfectants</a:t>
            </a:r>
            <a:r>
              <a:rPr lang="en-US" sz="2800" dirty="0">
                <a:latin typeface="Arial Rounded MT Bold" panose="020F0704030504030204" pitchFamily="34" charset="0"/>
              </a:rPr>
              <a:t>, such as antibacterial soap,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affect the bacteria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374" r="249" b="-374"/>
          <a:stretch/>
        </p:blipFill>
        <p:spPr>
          <a:xfrm>
            <a:off x="6696891" y="1901098"/>
            <a:ext cx="5089070" cy="40208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384" y="41386"/>
            <a:ext cx="12192000" cy="6830065"/>
            <a:chOff x="-384" y="41386"/>
            <a:chExt cx="12192000" cy="6830065"/>
          </a:xfrm>
        </p:grpSpPr>
        <p:sp>
          <p:nvSpPr>
            <p:cNvPr id="14" name="Rectangle 13"/>
            <p:cNvSpPr/>
            <p:nvPr/>
          </p:nvSpPr>
          <p:spPr>
            <a:xfrm flipV="1">
              <a:off x="1563531" y="817785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4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47" y="1175000"/>
            <a:ext cx="4546419" cy="4546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2120" y="238898"/>
            <a:ext cx="1027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Problem N5: experiment – different disinfectant groups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03442" y="1153960"/>
                <a:ext cx="2786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 Rounded MT Bold" panose="020F0704030504030204" pitchFamily="34" charset="0"/>
                  </a:rPr>
                  <a:t>i</a:t>
                </a:r>
                <a:r>
                  <a:rPr lang="en-US" sz="1400" dirty="0" smtClean="0">
                    <a:latin typeface="Arial Rounded MT Bold" panose="020F0704030504030204" pitchFamily="34" charset="0"/>
                  </a:rPr>
                  <a:t>ncubation: 20 hours in a </a:t>
                </a:r>
                <a14:m>
                  <m:oMath xmlns:m="http://schemas.openxmlformats.org/officeDocument/2006/math">
                    <m:r>
                      <a:rPr lang="ka-GE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𝟑𝟕</m:t>
                    </m:r>
                    <m:r>
                      <a:rPr lang="ka-GE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400" b="1" dirty="0" smtClean="0">
                    <a:latin typeface="Arial Rounded MT Bold" panose="020F0704030504030204" pitchFamily="34" charset="0"/>
                  </a:rPr>
                  <a:t> </a:t>
                </a:r>
                <a:r>
                  <a:rPr lang="en-US" sz="1400" dirty="0" smtClean="0">
                    <a:latin typeface="Arial Rounded MT Bold" panose="020F0704030504030204" pitchFamily="34" charset="0"/>
                  </a:rPr>
                  <a:t>environment.</a:t>
                </a:r>
                <a:endParaRPr lang="en-US" sz="14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442" y="1153960"/>
                <a:ext cx="2786744" cy="523220"/>
              </a:xfrm>
              <a:prstGeom prst="rect">
                <a:avLst/>
              </a:prstGeom>
              <a:blipFill>
                <a:blip r:embed="rId4"/>
                <a:stretch>
                  <a:fillRect l="-219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81500" y="2584930"/>
            <a:ext cx="4574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 graph shows the inhibited areal in mm-s.</a:t>
            </a:r>
            <a:endParaRPr lang="en-US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598352"/>
              </p:ext>
            </p:extLst>
          </p:nvPr>
        </p:nvGraphicFramePr>
        <p:xfrm>
          <a:off x="122175" y="1128191"/>
          <a:ext cx="9059092" cy="564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17" name="Rectangle 16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542487" y="1653170"/>
            <a:ext cx="2151745" cy="2023941"/>
            <a:chOff x="9428789" y="2614110"/>
            <a:chExt cx="2345753" cy="23926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789" y="2614110"/>
              <a:ext cx="2345753" cy="239266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856694" y="2770988"/>
              <a:ext cx="1734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 Rounded MT Bold" panose="020F0704030504030204" pitchFamily="34" charset="0"/>
                </a:rPr>
                <a:t>Our experiment on hydrogen peroxide</a:t>
              </a:r>
              <a:endParaRPr lang="en-US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81267" y="3757826"/>
            <a:ext cx="4671718" cy="2846903"/>
            <a:chOff x="7399595" y="2068697"/>
            <a:chExt cx="4671718" cy="2846903"/>
          </a:xfrm>
        </p:grpSpPr>
        <p:sp>
          <p:nvSpPr>
            <p:cNvPr id="29" name="TextBox 28"/>
            <p:cNvSpPr txBox="1"/>
            <p:nvPr/>
          </p:nvSpPr>
          <p:spPr>
            <a:xfrm>
              <a:off x="7781569" y="2068697"/>
              <a:ext cx="4289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Pseudomas</a:t>
              </a:r>
              <a:r>
                <a:rPr lang="en-US" sz="16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 Putida</a:t>
              </a:r>
              <a:endPara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00762" y="2724808"/>
              <a:ext cx="342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Rounded MT Bold" panose="020F0704030504030204" pitchFamily="34" charset="0"/>
                </a:rPr>
                <a:t>Staphylococcus </a:t>
              </a:r>
              <a:r>
                <a:rPr lang="en-US" sz="1600" dirty="0" err="1" smtClean="0">
                  <a:latin typeface="Arial Rounded MT Bold" panose="020F0704030504030204" pitchFamily="34" charset="0"/>
                </a:rPr>
                <a:t>warneri</a:t>
              </a:r>
              <a:endParaRPr lang="en-US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59057" y="3315991"/>
              <a:ext cx="3186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Klebseilla</a:t>
              </a:r>
              <a:r>
                <a:rPr lang="en-US" sz="16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pheumoniae</a:t>
              </a:r>
              <a:endPara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53413" y="3917098"/>
              <a:ext cx="2796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Rounded MT Bold" panose="020F0704030504030204" pitchFamily="34" charset="0"/>
                </a:rPr>
                <a:t>S. aureus</a:t>
              </a:r>
              <a:endParaRPr lang="en-US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79612" y="4577046"/>
              <a:ext cx="3145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Enterobacter</a:t>
              </a:r>
              <a:r>
                <a:rPr lang="en-US" sz="16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 cloacae</a:t>
              </a:r>
              <a:endPara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399595" y="2068697"/>
              <a:ext cx="2576089" cy="2844318"/>
              <a:chOff x="7252538" y="2665368"/>
              <a:chExt cx="2576089" cy="284431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634513" y="2665368"/>
                <a:ext cx="2006624" cy="403482"/>
              </a:xfrm>
              <a:prstGeom prst="rect">
                <a:avLst/>
              </a:prstGeom>
              <a:noFill/>
              <a:ln w="38100">
                <a:solidFill>
                  <a:srgbClr val="6E4E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554642" y="4525592"/>
                <a:ext cx="1633906" cy="326731"/>
              </a:xfrm>
              <a:prstGeom prst="rect">
                <a:avLst/>
              </a:prstGeom>
              <a:noFill/>
              <a:ln w="38100">
                <a:solidFill>
                  <a:srgbClr val="6E4E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252538" y="5192937"/>
                <a:ext cx="2576089" cy="316749"/>
              </a:xfrm>
              <a:prstGeom prst="rect">
                <a:avLst/>
              </a:prstGeom>
              <a:noFill/>
              <a:ln w="38100">
                <a:solidFill>
                  <a:srgbClr val="6E4E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33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90" y="1554904"/>
            <a:ext cx="4546419" cy="4546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6026" y="170413"/>
            <a:ext cx="851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Problem N5: Experiment - Concentrations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2486" y="4347551"/>
            <a:ext cx="461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Max disinfection was shown on 70%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1634" y="1854692"/>
            <a:ext cx="446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Concentrations 50%-100%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7862" y="5170618"/>
            <a:ext cx="4954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Minimal disinfection was at 100%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12486" y="2588976"/>
                <a:ext cx="42944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 Rounded MT Bold" panose="020F0704030504030204" pitchFamily="34" charset="0"/>
                  </a:rPr>
                  <a:t>i</a:t>
                </a:r>
                <a:r>
                  <a:rPr lang="en-US" sz="2000" dirty="0" smtClean="0">
                    <a:latin typeface="Arial Rounded MT Bold" panose="020F0704030504030204" pitchFamily="34" charset="0"/>
                  </a:rPr>
                  <a:t>ncubation: 20 hours in a </a:t>
                </a:r>
                <a14:m>
                  <m:oMath xmlns:m="http://schemas.openxmlformats.org/officeDocument/2006/math">
                    <m:r>
                      <a:rPr lang="ka-GE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𝟑𝟕</m:t>
                    </m:r>
                    <m:r>
                      <a:rPr lang="ka-G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b="1" dirty="0" smtClean="0"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 smtClean="0">
                    <a:latin typeface="Arial Rounded MT Bold" panose="020F0704030504030204" pitchFamily="34" charset="0"/>
                  </a:rPr>
                  <a:t>environment.</a:t>
                </a:r>
                <a:endParaRPr lang="en-US" sz="20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86" y="2588976"/>
                <a:ext cx="4294494" cy="707886"/>
              </a:xfrm>
              <a:prstGeom prst="rect">
                <a:avLst/>
              </a:prstGeom>
              <a:blipFill>
                <a:blip r:embed="rId4"/>
                <a:stretch>
                  <a:fillRect l="-1277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212486" y="3520098"/>
            <a:ext cx="439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The graph shows the inhibited areal in mm-s.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227324"/>
              </p:ext>
            </p:extLst>
          </p:nvPr>
        </p:nvGraphicFramePr>
        <p:xfrm>
          <a:off x="66134" y="1332031"/>
          <a:ext cx="6962728" cy="279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416762"/>
              </p:ext>
            </p:extLst>
          </p:nvPr>
        </p:nvGraphicFramePr>
        <p:xfrm>
          <a:off x="-1" y="3828114"/>
          <a:ext cx="7212487" cy="298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19" name="Rectangle 18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90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5" name="Rectangle 4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996026" y="170413"/>
            <a:ext cx="851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Problem N5: Experiment - Fungus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121201"/>
              </p:ext>
            </p:extLst>
          </p:nvPr>
        </p:nvGraphicFramePr>
        <p:xfrm>
          <a:off x="1882943" y="1351371"/>
          <a:ext cx="9624037" cy="526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9115" y="3259808"/>
                <a:ext cx="16338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 Rounded MT Bold" panose="020F0704030504030204" pitchFamily="34" charset="0"/>
                  </a:rPr>
                  <a:t>i</a:t>
                </a:r>
                <a:r>
                  <a:rPr lang="en-US" sz="1400" dirty="0" smtClean="0">
                    <a:latin typeface="Arial Rounded MT Bold" panose="020F0704030504030204" pitchFamily="34" charset="0"/>
                  </a:rPr>
                  <a:t>ncubation: 20 hours in a </a:t>
                </a:r>
                <a14:m>
                  <m:oMath xmlns:m="http://schemas.openxmlformats.org/officeDocument/2006/math">
                    <m:r>
                      <a:rPr lang="ka-GE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𝟑𝟕</m:t>
                    </m:r>
                    <m:r>
                      <a:rPr lang="ka-GE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400" b="1" dirty="0" smtClean="0">
                    <a:latin typeface="Arial Rounded MT Bold" panose="020F0704030504030204" pitchFamily="34" charset="0"/>
                  </a:rPr>
                  <a:t> </a:t>
                </a:r>
                <a:r>
                  <a:rPr lang="en-US" sz="1400" dirty="0" smtClean="0">
                    <a:latin typeface="Arial Rounded MT Bold" panose="020F0704030504030204" pitchFamily="34" charset="0"/>
                  </a:rPr>
                  <a:t>environment.</a:t>
                </a:r>
                <a:endParaRPr lang="en-US" sz="14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15" y="3259808"/>
                <a:ext cx="1633828" cy="954107"/>
              </a:xfrm>
              <a:prstGeom prst="rect">
                <a:avLst/>
              </a:prstGeom>
              <a:blipFill>
                <a:blip r:embed="rId5"/>
                <a:stretch>
                  <a:fillRect l="-746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6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5" b="10448"/>
          <a:stretch/>
        </p:blipFill>
        <p:spPr>
          <a:xfrm>
            <a:off x="7632220" y="2648472"/>
            <a:ext cx="4559780" cy="3498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056" y="1812142"/>
            <a:ext cx="1142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Bacteria are prokaryote cells </a:t>
            </a:r>
            <a:r>
              <a:rPr lang="en-US" sz="2000" dirty="0" smtClean="0">
                <a:latin typeface="Arial Rounded MT Bold" panose="020F0704030504030204" pitchFamily="34" charset="0"/>
              </a:rPr>
              <a:t>and their wall build-up is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dependant</a:t>
            </a:r>
            <a:r>
              <a:rPr lang="en-US" sz="2000" dirty="0" smtClean="0">
                <a:latin typeface="Arial Rounded MT Bold" panose="020F0704030504030204" pitchFamily="34" charset="0"/>
              </a:rPr>
              <a:t> on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gram 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posivity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/negativity.</a:t>
            </a:r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056" y="2601857"/>
            <a:ext cx="88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Different disinfectants work differently on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bacteria </a:t>
            </a:r>
            <a:r>
              <a:rPr lang="en-US" sz="2000" dirty="0" smtClean="0">
                <a:latin typeface="Arial Rounded MT Bold" panose="020F0704030504030204" pitchFamily="34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their outside wall.</a:t>
            </a:r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056" y="3381486"/>
            <a:ext cx="825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The bacteria on door handles is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almost identical </a:t>
            </a:r>
            <a:r>
              <a:rPr lang="en-US" sz="2000" dirty="0" smtClean="0">
                <a:latin typeface="Arial Rounded MT Bold" panose="020F0704030504030204" pitchFamily="34" charset="0"/>
              </a:rPr>
              <a:t>to the one found on a human hand.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056" y="4158069"/>
            <a:ext cx="675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The strongest disinfectant from our experiment turned out to be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rubbing alcohol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056" y="4919935"/>
            <a:ext cx="706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From the experiment about alcohol concentrations, </a:t>
            </a:r>
            <a:r>
              <a:rPr lang="en-US" sz="2000" dirty="0" smtClean="0">
                <a:latin typeface="Arial Rounded MT Bold" panose="020F0704030504030204" pitchFamily="34" charset="0"/>
              </a:rPr>
              <a:t>we concluded that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higher concentration doesn’t </a:t>
            </a:r>
            <a:r>
              <a:rPr lang="en-US" sz="2000" u="sng" dirty="0" smtClean="0">
                <a:latin typeface="Arial Rounded MT Bold" panose="020F0704030504030204" pitchFamily="34" charset="0"/>
              </a:rPr>
              <a:t>always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mean a better disinfection.</a:t>
            </a:r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056" y="6099253"/>
            <a:ext cx="11423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 The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best result </a:t>
            </a:r>
            <a:r>
              <a:rPr lang="en-US" sz="2000" dirty="0" smtClean="0">
                <a:latin typeface="Arial Rounded MT Bold" panose="020F0704030504030204" pitchFamily="34" charset="0"/>
              </a:rPr>
              <a:t>for fungus was also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70% alcohol.</a:t>
            </a:r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18" name="Rectangle 17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3409139" y="183580"/>
            <a:ext cx="570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</a:rPr>
              <a:t>Problem N5: Conclusion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06" y="1565710"/>
            <a:ext cx="4546419" cy="454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1508" y="130225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PG Rioni Vera" panose="020B0603030804020204" pitchFamily="34" charset="0"/>
              </a:rPr>
              <a:t>Problem</a:t>
            </a:r>
            <a:r>
              <a:rPr lang="ka-GE" sz="4000" b="1" dirty="0" smtClean="0">
                <a:latin typeface="BPG Rioni Vera" panose="020B0603030804020204" pitchFamily="34" charset="0"/>
              </a:rPr>
              <a:t> </a:t>
            </a:r>
            <a:r>
              <a:rPr lang="en-US" sz="4000" b="1" dirty="0" smtClean="0">
                <a:latin typeface="BPG Rioni Vera" panose="020B0603030804020204" pitchFamily="34" charset="0"/>
              </a:rPr>
              <a:t>N5</a:t>
            </a:r>
            <a:r>
              <a:rPr lang="ka-GE" sz="4000" b="1" dirty="0" smtClean="0">
                <a:latin typeface="BPG Rioni Vera" panose="020B0603030804020204" pitchFamily="34" charset="0"/>
              </a:rPr>
              <a:t> </a:t>
            </a:r>
            <a:endParaRPr lang="en-US" sz="4000" b="1" dirty="0">
              <a:latin typeface="BPG Rioni Vera" panose="020B06030308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8819" y="3331712"/>
            <a:ext cx="672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PG Rioni Vera" panose="020B0603030804020204" pitchFamily="34" charset="0"/>
              </a:rPr>
              <a:t>Thanks for the attention </a:t>
            </a:r>
            <a:endParaRPr lang="en-US" sz="3600" dirty="0">
              <a:latin typeface="BPG Rioni Vera" panose="020B0603030804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15" name="Rectangle 14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7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47" y="1175000"/>
            <a:ext cx="4546419" cy="45464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27935"/>
            <a:ext cx="12192000" cy="6830065"/>
            <a:chOff x="-384" y="41386"/>
            <a:chExt cx="12192000" cy="6830065"/>
          </a:xfrm>
        </p:grpSpPr>
        <p:sp>
          <p:nvSpPr>
            <p:cNvPr id="12" name="Rectangle 11"/>
            <p:cNvSpPr/>
            <p:nvPr/>
          </p:nvSpPr>
          <p:spPr>
            <a:xfrm flipV="1">
              <a:off x="1563531" y="61510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45491" y="859909"/>
            <a:ext cx="10863618" cy="548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a-GE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https://sciencing.com/alcohol-kill-bacteria-5462404.html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https://bio.libretexts.org/Bookshelves/Microbiology/Book%3A_Microbiology_(Boundless)/6%3A_Culturing_Microorganisms/6._15%3A_Chemical_Antimicrobial_Control/6.15C%3A_Types_of_Disinfectants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https://www.ncbi.nlm.nih.gov/pmc/articles/PMC2062569/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https://bio.libretexts.org/Bookshelves/Microbiology/Book%3A_Microbiology_(OpenStax)/04%3A_Prokaryotic_Diversity/4.3%3A_Nonproteobacteria_Gram-negative_Bacteria_and_Phototrophic_Bacteria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https://bio.libretexts.org/Bookshelves/Microbiology/Book%3A_Microbiology_(Boundless)/6%3A_Culturing_Microorganisms/6.7%3A_Bacterial_Population_Growth/6.7A%3A_Microbial_Growth_Cycle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https://bio.libretexts.org/Bookshelves/Microbiology/Book%3A_Microbiology_(Boundless)/6%3A_Culturing_Microorganisms/6._15%3A_Chemical_Antimicrobial_Control/6.15A%3A_Effective_Disinfection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 smtClean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</a:t>
            </a: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://en.wikipedia.org/wiki/Skin_disinfection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https://en.wikipedia.org/wiki/Door_handle_bacteria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https://microbiomejournal.biomedcentral.com/articles/10.1186/s40168-015-0135-0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https://en.wikipedia.org/wiki/Proteobacteria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https://www.realclearscience.com/journal_club/2012/10/16/hospital_door_handles_106387.html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https://www.kemi.se/en/statistics/statistics-in-brief/products-and-sectors/disinfectants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https://www.sciencedirect.com/topics/chemistry/hypochlorite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https://bio.libretexts.org/Bookshelves/Microbiology/Book%3A_Microbiology_(OpenStax)/13%3A_Control_of_Microbial_Growth/13.4%3A_Testing_the_Effectiveness_of_Antiseptics_and_Disinfectants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u="sng" dirty="0" smtClean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</a:t>
            </a:r>
            <a:r>
              <a:rPr lang="en-US" sz="1200" u="sng" dirty="0">
                <a:latin typeface="BPG Rioni Vera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://en.wikipedia.org/wiki/Thymol</a:t>
            </a:r>
            <a:endParaRPr lang="en-US" sz="1200" dirty="0">
              <a:latin typeface="BPG Rioni Vera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5" name="Rectangle 4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571646"/>
              </p:ext>
            </p:extLst>
          </p:nvPr>
        </p:nvGraphicFramePr>
        <p:xfrm>
          <a:off x="1217022" y="1387915"/>
          <a:ext cx="9757955" cy="512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09139" y="183580"/>
            <a:ext cx="570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</a:rPr>
              <a:t>Problem N5: Extra slides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8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83" y="1952598"/>
            <a:ext cx="4546419" cy="454641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32" name="Rectangle 31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007183" y="1194418"/>
            <a:ext cx="513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 Presentation Plan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30208" y="1840749"/>
            <a:ext cx="4645740" cy="1959808"/>
            <a:chOff x="825703" y="1362794"/>
            <a:chExt cx="4645740" cy="19598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789" y="2342889"/>
              <a:ext cx="979713" cy="9797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703" y="2473516"/>
              <a:ext cx="849086" cy="849086"/>
            </a:xfrm>
            <a:prstGeom prst="rect">
              <a:avLst/>
            </a:prstGeom>
          </p:spPr>
        </p:pic>
        <p:cxnSp>
          <p:nvCxnSpPr>
            <p:cNvPr id="13" name="Straight Connector 12"/>
            <p:cNvCxnSpPr>
              <a:endCxn id="6" idx="2"/>
            </p:cNvCxnSpPr>
            <p:nvPr/>
          </p:nvCxnSpPr>
          <p:spPr>
            <a:xfrm flipV="1">
              <a:off x="1745282" y="1362794"/>
              <a:ext cx="3726161" cy="985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0911095">
              <a:off x="2836839" y="1366384"/>
              <a:ext cx="2037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Rounded MT Bold" panose="020F0704030504030204" pitchFamily="34" charset="0"/>
                </a:rPr>
                <a:t>Theory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948" y="1840749"/>
            <a:ext cx="5304759" cy="1865625"/>
            <a:chOff x="5471443" y="1362794"/>
            <a:chExt cx="5304759" cy="18656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008" y="2307815"/>
              <a:ext cx="879194" cy="87919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471443" y="1362794"/>
              <a:ext cx="5125444" cy="1865625"/>
              <a:chOff x="5471443" y="1362794"/>
              <a:chExt cx="5125444" cy="186562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4994" y="2266405"/>
                <a:ext cx="962014" cy="962014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>
                <a:stCxn id="6" idx="2"/>
              </p:cNvCxnSpPr>
              <p:nvPr/>
            </p:nvCxnSpPr>
            <p:spPr>
              <a:xfrm>
                <a:off x="5471443" y="1362794"/>
                <a:ext cx="4237545" cy="9438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 rot="817370">
                <a:off x="6885896" y="1602252"/>
                <a:ext cx="371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Rounded MT Bold" panose="020F0704030504030204" pitchFamily="34" charset="0"/>
                  </a:rPr>
                  <a:t>Experiments/statistics</a:t>
                </a:r>
                <a:endParaRPr lang="en-US" dirty="0"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18453" y="3778274"/>
            <a:ext cx="364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What is bacteria?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254" y="4259212"/>
            <a:ext cx="446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what’s a disinfectant and what does it mean to disinfect?</a:t>
            </a:r>
            <a:endParaRPr lang="ka-GE" dirty="0" smtClean="0">
              <a:latin typeface="BPG Rioni Vera" panose="020B0603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691" y="5023939"/>
            <a:ext cx="420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The most frequent bacteria on human hands and door handles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16254" y="5800964"/>
            <a:ext cx="3781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Our mathematical model : bacteria mass difference dependent on time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320" y="4838873"/>
            <a:ext cx="481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Experiment about 4 main disinfectant groups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8557" y="5676547"/>
            <a:ext cx="46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Experiment about concentration : does a higher concentration mean a better result?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0586" y="3934074"/>
            <a:ext cx="406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Statistics about most used disinfectants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0247" y="116995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000" b="1" dirty="0" smtClean="0">
                <a:latin typeface="BPG Rioni Vera" panose="020B0603030804020204" pitchFamily="34" charset="0"/>
              </a:rPr>
              <a:t> </a:t>
            </a:r>
            <a:r>
              <a:rPr lang="en-US" sz="4000" b="1" dirty="0" smtClean="0">
                <a:latin typeface="Arial Rounded MT Bold" panose="020F0704030504030204" pitchFamily="34" charset="0"/>
              </a:rPr>
              <a:t>Problem N5</a:t>
            </a:r>
            <a:r>
              <a:rPr lang="ka-GE" sz="4000" b="1" dirty="0" smtClean="0">
                <a:latin typeface="BPG Rioni Vera" panose="020B0603030804020204" pitchFamily="34" charset="0"/>
              </a:rPr>
              <a:t> 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3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2" y="1614462"/>
            <a:ext cx="4546419" cy="4546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4717" y="176180"/>
            <a:ext cx="612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Problem N5: Hypothesis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43905" y="2567366"/>
            <a:ext cx="3856372" cy="584775"/>
            <a:chOff x="4271749" y="1159044"/>
            <a:chExt cx="2913821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4472344" y="1159044"/>
              <a:ext cx="2713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Rounded MT Bold" panose="020F0704030504030204" pitchFamily="34" charset="0"/>
                </a:rPr>
                <a:t>Hypothesis</a:t>
              </a:r>
              <a:endParaRPr lang="en-US" sz="32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271749" y="1712050"/>
              <a:ext cx="22655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87752" y="3566186"/>
            <a:ext cx="7615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Most </a:t>
            </a:r>
            <a:r>
              <a:rPr lang="en-US" sz="2800" dirty="0" smtClean="0">
                <a:latin typeface="Arial Rounded MT Bold" panose="020F0704030504030204" pitchFamily="34" charset="0"/>
              </a:rPr>
              <a:t>bacteria</a:t>
            </a:r>
            <a:r>
              <a:rPr lang="en-US" sz="2400" dirty="0" smtClean="0">
                <a:latin typeface="Arial Rounded MT Bold" panose="020F0704030504030204" pitchFamily="34" charset="0"/>
              </a:rPr>
              <a:t> on the door handles will match the bacteria on human skin (especially hand area)</a:t>
            </a:r>
            <a:r>
              <a:rPr lang="ka-GE" sz="2400" dirty="0" smtClean="0">
                <a:latin typeface="BPG Rioni Vera" panose="020B0603030804020204" pitchFamily="34" charset="0"/>
              </a:rPr>
              <a:t>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15" name="Rectangle 14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5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94" y="1597091"/>
            <a:ext cx="4546419" cy="4546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0907" y="55895"/>
            <a:ext cx="49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What is bacteria?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8039" y="3715226"/>
            <a:ext cx="5260797" cy="2933383"/>
            <a:chOff x="146820" y="3244263"/>
            <a:chExt cx="5260797" cy="2933383"/>
          </a:xfrm>
        </p:grpSpPr>
        <p:pic>
          <p:nvPicPr>
            <p:cNvPr id="11" name="Picture 10" descr="2. 32: Cell Division - Biology LibreText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" t="-202" r="56575" b="1"/>
            <a:stretch/>
          </p:blipFill>
          <p:spPr>
            <a:xfrm>
              <a:off x="146820" y="3321625"/>
              <a:ext cx="1632858" cy="285602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62057" y="3244263"/>
              <a:ext cx="2562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Rounded MT Bold" panose="020F0704030504030204" pitchFamily="34" charset="0"/>
                </a:rPr>
                <a:t>Binary fission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901" y="3966796"/>
              <a:ext cx="3434716" cy="193816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995851" y="3579910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33176"/>
            <a:ext cx="12206959" cy="6830065"/>
            <a:chOff x="-384" y="41386"/>
            <a:chExt cx="12206959" cy="6830065"/>
          </a:xfrm>
        </p:grpSpPr>
        <p:sp>
          <p:nvSpPr>
            <p:cNvPr id="25" name="Rectangle 24"/>
            <p:cNvSpPr/>
            <p:nvPr/>
          </p:nvSpPr>
          <p:spPr>
            <a:xfrm flipV="1">
              <a:off x="1578490" y="788424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49361" y="1381396"/>
            <a:ext cx="4776108" cy="2154602"/>
            <a:chOff x="313509" y="936051"/>
            <a:chExt cx="4776108" cy="2154602"/>
          </a:xfrm>
        </p:grpSpPr>
        <p:pic>
          <p:nvPicPr>
            <p:cNvPr id="3" name="Picture 2" descr="Microscope,learning,children learning,&lt;strong&gt;icon&lt;/strong&gt;,red background ...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7762" r="-285" b="22569"/>
            <a:stretch/>
          </p:blipFill>
          <p:spPr>
            <a:xfrm>
              <a:off x="313509" y="1431670"/>
              <a:ext cx="4776108" cy="16589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76517" y="1132669"/>
              <a:ext cx="1610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</a:rPr>
                <a:t>Spherical (cocci)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301" y="936051"/>
              <a:ext cx="11887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</a:rPr>
                <a:t>Rod (bacilli)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7477" y="1055825"/>
              <a:ext cx="1371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</a:rPr>
                <a:t>Spiral (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spirilla</a:t>
              </a:r>
              <a:r>
                <a:rPr lang="en-US" dirty="0" smtClean="0">
                  <a:latin typeface="Arial Rounded MT Bold" panose="020F0704030504030204" pitchFamily="34" charset="0"/>
                </a:rPr>
                <a:t>)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64585" y="1334504"/>
            <a:ext cx="41013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Bacteria found on human hands </a:t>
            </a:r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99383" y="1996526"/>
            <a:ext cx="4671718" cy="2927679"/>
            <a:chOff x="7399595" y="2068697"/>
            <a:chExt cx="4671718" cy="2927679"/>
          </a:xfrm>
        </p:grpSpPr>
        <p:sp>
          <p:nvSpPr>
            <p:cNvPr id="34" name="TextBox 33"/>
            <p:cNvSpPr txBox="1"/>
            <p:nvPr/>
          </p:nvSpPr>
          <p:spPr>
            <a:xfrm>
              <a:off x="7781569" y="2068697"/>
              <a:ext cx="4289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Arial Rounded MT Bold" panose="020F0704030504030204" pitchFamily="34" charset="0"/>
                </a:rPr>
                <a:t>Pseudomas</a:t>
              </a:r>
              <a:r>
                <a:rPr lang="en-US" sz="2000" dirty="0" smtClean="0">
                  <a:latin typeface="Arial Rounded MT Bold" panose="020F0704030504030204" pitchFamily="34" charset="0"/>
                </a:rPr>
                <a:t> Putida</a:t>
              </a:r>
              <a:endParaRPr lang="en-US" sz="2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00762" y="2724808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 Rounded MT Bold" panose="020F0704030504030204" pitchFamily="34" charset="0"/>
                </a:rPr>
                <a:t>Staphylococcus </a:t>
              </a:r>
              <a:r>
                <a:rPr lang="en-US" sz="2000" dirty="0" err="1" smtClean="0">
                  <a:latin typeface="Arial Rounded MT Bold" panose="020F0704030504030204" pitchFamily="34" charset="0"/>
                </a:rPr>
                <a:t>warneri</a:t>
              </a:r>
              <a:endParaRPr lang="en-US" sz="2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59057" y="3315991"/>
              <a:ext cx="3186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Arial Rounded MT Bold" panose="020F0704030504030204" pitchFamily="34" charset="0"/>
                </a:rPr>
                <a:t>Klebseilla</a:t>
              </a:r>
              <a:r>
                <a:rPr lang="en-US" sz="2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2000" dirty="0" err="1" smtClean="0">
                  <a:latin typeface="Arial Rounded MT Bold" panose="020F0704030504030204" pitchFamily="34" charset="0"/>
                </a:rPr>
                <a:t>pheumoniae</a:t>
              </a:r>
              <a:endParaRPr lang="en-US" sz="2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53413" y="3917098"/>
              <a:ext cx="2796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 Rounded MT Bold" panose="020F0704030504030204" pitchFamily="34" charset="0"/>
                </a:rPr>
                <a:t>S. aureus</a:t>
              </a:r>
              <a:endParaRPr lang="en-US" sz="2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79612" y="4577046"/>
              <a:ext cx="3145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Arial Rounded MT Bold" panose="020F0704030504030204" pitchFamily="34" charset="0"/>
                </a:rPr>
                <a:t>Enterobacter</a:t>
              </a:r>
              <a:r>
                <a:rPr lang="en-US" sz="2000" dirty="0" smtClean="0">
                  <a:latin typeface="Arial Rounded MT Bold" panose="020F0704030504030204" pitchFamily="34" charset="0"/>
                </a:rPr>
                <a:t> cloacae</a:t>
              </a:r>
              <a:endParaRPr lang="en-US" sz="2000" dirty="0">
                <a:latin typeface="Arial Rounded MT Bold" panose="020F070403050403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399595" y="2068697"/>
              <a:ext cx="3047909" cy="2927679"/>
              <a:chOff x="7252538" y="2665368"/>
              <a:chExt cx="3047909" cy="29276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634512" y="2665368"/>
                <a:ext cx="2437335" cy="400110"/>
              </a:xfrm>
              <a:prstGeom prst="rect">
                <a:avLst/>
              </a:prstGeom>
              <a:noFill/>
              <a:ln w="38100">
                <a:solidFill>
                  <a:srgbClr val="6E4E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554641" y="4525592"/>
                <a:ext cx="2437335" cy="400110"/>
              </a:xfrm>
              <a:prstGeom prst="rect">
                <a:avLst/>
              </a:prstGeom>
              <a:noFill/>
              <a:ln w="38100">
                <a:solidFill>
                  <a:srgbClr val="6E4E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252538" y="5192937"/>
                <a:ext cx="3047909" cy="400110"/>
              </a:xfrm>
              <a:prstGeom prst="rect">
                <a:avLst/>
              </a:prstGeom>
              <a:noFill/>
              <a:ln w="38100">
                <a:solidFill>
                  <a:srgbClr val="6E4E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6436765" y="5432841"/>
            <a:ext cx="451286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Disinfection – Process of eliminating many or all pathogenic microorganisms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47" y="1175000"/>
            <a:ext cx="4546419" cy="4546419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710804"/>
              </p:ext>
            </p:extLst>
          </p:nvPr>
        </p:nvGraphicFramePr>
        <p:xfrm>
          <a:off x="-1662351" y="788833"/>
          <a:ext cx="8954694" cy="577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77405" y="223382"/>
            <a:ext cx="935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Most frequently used disinfectant groups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17699" y="1296161"/>
            <a:ext cx="5965785" cy="2522941"/>
            <a:chOff x="5571835" y="1137672"/>
            <a:chExt cx="6442314" cy="28858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29" b="100000" l="0" r="100000"/>
                      </a14:imgEffect>
                    </a14:imgLayer>
                  </a14:imgProps>
                </a:ext>
              </a:extLst>
            </a:blip>
            <a:srcRect r="54208"/>
            <a:stretch/>
          </p:blipFill>
          <p:spPr>
            <a:xfrm>
              <a:off x="5571835" y="1147249"/>
              <a:ext cx="2913259" cy="28666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4611" r="100000"/>
                      </a14:imgEffect>
                    </a14:imgLayer>
                  </a14:imgProps>
                </a:ext>
              </a:extLst>
            </a:blip>
            <a:srcRect l="45062" b="-668"/>
            <a:stretch/>
          </p:blipFill>
          <p:spPr>
            <a:xfrm>
              <a:off x="8519019" y="1137672"/>
              <a:ext cx="3495130" cy="2885823"/>
            </a:xfrm>
            <a:prstGeom prst="rect">
              <a:avLst/>
            </a:prstGeom>
          </p:spPr>
        </p:pic>
        <p:sp>
          <p:nvSpPr>
            <p:cNvPr id="16" name="Chevron 15"/>
            <p:cNvSpPr/>
            <p:nvPr/>
          </p:nvSpPr>
          <p:spPr>
            <a:xfrm>
              <a:off x="8474652" y="2201762"/>
              <a:ext cx="561703" cy="757645"/>
            </a:xfrm>
            <a:prstGeom prst="chevron">
              <a:avLst/>
            </a:prstGeom>
            <a:solidFill>
              <a:srgbClr val="51C8E7"/>
            </a:solidFill>
            <a:ln>
              <a:solidFill>
                <a:srgbClr val="D6F0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236392"/>
              </p:ext>
            </p:extLst>
          </p:nvPr>
        </p:nvGraphicFramePr>
        <p:xfrm>
          <a:off x="-345371" y="1408930"/>
          <a:ext cx="5576013" cy="506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18" name="Rectangle 17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842893888"/>
              </p:ext>
            </p:extLst>
          </p:nvPr>
        </p:nvGraphicFramePr>
        <p:xfrm>
          <a:off x="5369167" y="3138371"/>
          <a:ext cx="6513573" cy="339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5611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3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3027" y="1425416"/>
                <a:ext cx="10400211" cy="5549946"/>
              </a:xfr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ka-GE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ka-GE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0)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ka-GE" sz="2400" b="0" i="1" smtClean="0">
                          <a:latin typeface="Cambria Math" panose="02040503050406030204" pitchFamily="18" charset="0"/>
                        </a:rPr>
                        <m:t>⁡|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ka-GE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ka-GE" sz="2400" b="0" i="1" smtClean="0">
                          <a:latin typeface="Cambria Math" panose="02040503050406030204" pitchFamily="18" charset="0"/>
                        </a:rPr>
                        <m:t>⁡|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ka-GE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ka-GE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ka-GE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ka-GE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ka-GE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b="1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027" y="1425416"/>
                <a:ext cx="10400211" cy="5549946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6" name="Rectangle 5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847941" y="0"/>
            <a:ext cx="8060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Mathematical model : Bacteria mass change</a:t>
            </a:r>
          </a:p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dependent on time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5" name="Rectangle 4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28693" y="142075"/>
            <a:ext cx="8780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000" b="1" dirty="0" smtClean="0">
                <a:latin typeface="BPG Rioni Vera" panose="020B0603030804020204" pitchFamily="34" charset="0"/>
              </a:rPr>
              <a:t> </a:t>
            </a:r>
            <a:r>
              <a:rPr lang="en-US" sz="4000" b="1" dirty="0" smtClean="0">
                <a:latin typeface="Arial Rounded MT Bold" panose="020F0704030504030204" pitchFamily="34" charset="0"/>
              </a:rPr>
              <a:t>Problem N5 : Disinfectant groups</a:t>
            </a:r>
            <a:r>
              <a:rPr lang="ka-GE" sz="4000" b="1" dirty="0" smtClean="0">
                <a:latin typeface="BPG Rioni Vera" panose="020B0603030804020204" pitchFamily="34" charset="0"/>
              </a:rPr>
              <a:t> 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194" y="1820732"/>
            <a:ext cx="11673838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Alcohol</a:t>
            </a:r>
            <a:r>
              <a:rPr lang="en-US" sz="1600" dirty="0" smtClean="0"/>
              <a:t> - </a:t>
            </a:r>
            <a:r>
              <a:rPr lang="en-US" sz="1600" dirty="0"/>
              <a:t>The most feasible explanation for the antimicrobial action of alcohol is </a:t>
            </a:r>
            <a:r>
              <a:rPr lang="en-US" sz="1600" b="1" dirty="0"/>
              <a:t>denaturation of proteins</a:t>
            </a:r>
            <a:r>
              <a:rPr lang="en-US" sz="1600" dirty="0"/>
              <a:t>. This mechanism is supported by the observation that absolute ethyl alcohol, a dehydrating agent, is less bactericidal than mixtures of alcohol and water because proteins are denatured more quickly in the presence of </a:t>
            </a:r>
            <a:r>
              <a:rPr lang="en-US" sz="1600" dirty="0" smtClean="0"/>
              <a:t>water.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48193" y="2962688"/>
            <a:ext cx="11673839" cy="915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Inactivation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chlorine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result from a number of factors: oxidation of sulfhydryl enzymes and amino acids; ring chlorination of amino acids; loss of intracellular contents; decreased uptake of nutrients; inhibition of protein synthesis; decreased oxygen uptake; oxidation of respiratory components; decreased adenosine triphosphate production; breaks in DNA; and depressed DNA synthesis.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8193" y="4248633"/>
            <a:ext cx="11673839" cy="640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/>
              <a:t>Hydrogen peroxide </a:t>
            </a:r>
            <a:r>
              <a:rPr lang="en-US" sz="1600" dirty="0"/>
              <a:t>works by producing destructive hydroxyl free radicals that can attack membrane lipids, DNA, and other essential cell components. 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" y="5239580"/>
            <a:ext cx="1167383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Ammonium</a:t>
            </a: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- The bactericidal action of the quaternaries has been attributed to the inactivation of energy-producing enzymes, denaturation of essential cell proteins, and disruption of the cell membrane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8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4" y="1250562"/>
            <a:ext cx="4546419" cy="45464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8150" y="140731"/>
            <a:ext cx="644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Gram negativity/positivity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26" name="Rectangle 25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239157" y="1560776"/>
            <a:ext cx="13495948" cy="4940170"/>
            <a:chOff x="1075236" y="1441584"/>
            <a:chExt cx="12775230" cy="44842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876" b="86356" l="62443" r="96162">
                          <a14:foregroundMark x1="65415" y1="72794" x2="94470" y2="72549"/>
                          <a14:foregroundMark x1="64094" y1="36520" x2="92282" y2="36275"/>
                          <a14:foregroundMark x1="65827" y1="55065" x2="93397" y2="55882"/>
                          <a14:foregroundMark x1="66529" y1="24510" x2="66529" y2="24510"/>
                          <a14:foregroundMark x1="70161" y1="25572" x2="70161" y2="25572"/>
                          <a14:backgroundMark x1="65827" y1="61275" x2="92984" y2="60948"/>
                          <a14:backgroundMark x1="70243" y1="25572" x2="70243" y2="255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43" t="21052" r="-142" b="6332"/>
            <a:stretch/>
          </p:blipFill>
          <p:spPr>
            <a:xfrm>
              <a:off x="6810408" y="2559160"/>
              <a:ext cx="3522337" cy="3366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690" b="93546" l="4870" r="38919">
                          <a14:foregroundMark x1="16261" y1="65033" x2="16550" y2="81944"/>
                          <a14:foregroundMark x1="6356" y1="66422" x2="6232" y2="69853"/>
                          <a14:foregroundMark x1="8130" y1="65850" x2="8130" y2="65850"/>
                          <a14:foregroundMark x1="9616" y1="65850" x2="9616" y2="65850"/>
                          <a14:foregroundMark x1="11102" y1="65850" x2="11102" y2="70180"/>
                          <a14:foregroundMark x1="12753" y1="66095" x2="12753" y2="67484"/>
                          <a14:foregroundMark x1="6768" y1="83007" x2="12588" y2="83578"/>
                          <a14:foregroundMark x1="19109" y1="83824" x2="36608" y2="83007"/>
                          <a14:foregroundMark x1="18985" y1="65605" x2="37020" y2="65359"/>
                          <a14:foregroundMark x1="16674" y1="84641" x2="16674" y2="85458"/>
                          <a14:foregroundMark x1="19397" y1="68546" x2="18861" y2="73611"/>
                          <a14:foregroundMark x1="20182" y1="69608" x2="20759" y2="80065"/>
                          <a14:foregroundMark x1="22080" y1="69118" x2="22080" y2="79575"/>
                          <a14:foregroundMark x1="24020" y1="69118" x2="23607" y2="79248"/>
                          <a14:foregroundMark x1="24969" y1="70180" x2="25217" y2="79820"/>
                          <a14:foregroundMark x1="26290" y1="70180" x2="26991" y2="78758"/>
                          <a14:foregroundMark x1="27652" y1="69118" x2="28477" y2="78186"/>
                          <a14:foregroundMark x1="29550" y1="72549" x2="30087" y2="81454"/>
                          <a14:foregroundMark x1="30788" y1="71487" x2="31201" y2="78186"/>
                          <a14:foregroundMark x1="31325" y1="68791" x2="31325" y2="71242"/>
                          <a14:foregroundMark x1="32687" y1="68546" x2="32687" y2="80065"/>
                          <a14:foregroundMark x1="34049" y1="69853" x2="34585" y2="82271"/>
                          <a14:foregroundMark x1="35534" y1="69363" x2="35947" y2="78758"/>
                          <a14:foregroundMark x1="37309" y1="70425" x2="37557" y2="79820"/>
                          <a14:foregroundMark x1="19109" y1="78513" x2="19109" y2="78513"/>
                          <a14:foregroundMark x1="6480" y1="72059" x2="6480" y2="72059"/>
                          <a14:foregroundMark x1="8254" y1="72059" x2="8254" y2="72059"/>
                          <a14:foregroundMark x1="9740" y1="72059" x2="10029" y2="79003"/>
                          <a14:foregroundMark x1="8378" y1="70997" x2="8378" y2="79575"/>
                          <a14:foregroundMark x1="6768" y1="78186" x2="6768" y2="78186"/>
                          <a14:foregroundMark x1="6768" y1="78186" x2="6768" y2="78186"/>
                          <a14:foregroundMark x1="10978" y1="71487" x2="10978" y2="77696"/>
                          <a14:foregroundMark x1="12051" y1="72549" x2="12753" y2="77696"/>
                          <a14:foregroundMark x1="12877" y1="72304" x2="12877" y2="72304"/>
                          <a14:foregroundMark x1="6768" y1="75817" x2="6768" y2="75817"/>
                          <a14:foregroundMark x1="6892" y1="70180" x2="6892" y2="70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18501" r="60939" b="6332"/>
            <a:stretch/>
          </p:blipFill>
          <p:spPr>
            <a:xfrm>
              <a:off x="1075236" y="1946323"/>
              <a:ext cx="3466531" cy="38213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80622" y="1577996"/>
              <a:ext cx="6441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Rounded MT Bold" panose="020F0704030504030204" pitchFamily="34" charset="0"/>
                </a:rPr>
                <a:t>Gram Positive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08723" y="1441584"/>
              <a:ext cx="6441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Rounded MT Bold" panose="020F0704030504030204" pitchFamily="34" charset="0"/>
                </a:rPr>
                <a:t>Gram negative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4657773" y="2211412"/>
              <a:ext cx="286603" cy="1856095"/>
            </a:xfrm>
            <a:prstGeom prst="rightBrace">
              <a:avLst/>
            </a:prstGeom>
            <a:no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6464015" y="1974020"/>
              <a:ext cx="239058" cy="232194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66048" y="2935528"/>
              <a:ext cx="202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 Rounded MT Bold" panose="020F0704030504030204" pitchFamily="34" charset="0"/>
                </a:rPr>
                <a:t>Cell wall</a:t>
              </a:r>
              <a:endParaRPr lang="en-US" sz="2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855590" y="2601270"/>
              <a:ext cx="3133491" cy="123817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55591" y="1974020"/>
              <a:ext cx="3124109" cy="465851"/>
            </a:xfrm>
            <a:prstGeom prst="roundRect">
              <a:avLst/>
            </a:prstGeom>
            <a:solidFill>
              <a:srgbClr val="859B44"/>
            </a:solidFill>
            <a:ln>
              <a:solidFill>
                <a:srgbClr val="859B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tx1"/>
                  </a:solidFill>
                </a:rPr>
                <a:t>Lipopotysaccharide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and proteins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&lt;strong&gt;Bacteria&lt;/strong&gt; 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48" y="1370823"/>
            <a:ext cx="4546419" cy="4546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1605" y="182722"/>
            <a:ext cx="612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Problem N5 : Experiment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57844" y="3881800"/>
            <a:ext cx="4686975" cy="2705483"/>
            <a:chOff x="5353426" y="3298032"/>
            <a:chExt cx="4835603" cy="2621357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6479177" y="3540287"/>
              <a:ext cx="509452" cy="670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0" b="98605" l="459" r="9403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53426" y="3529971"/>
              <a:ext cx="2760748" cy="238941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988629" y="3298032"/>
              <a:ext cx="3200400" cy="32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Rounded MT Bold" panose="020F0704030504030204" pitchFamily="34" charset="0"/>
                </a:rPr>
                <a:t>Inhibited areal</a:t>
              </a:r>
              <a:endParaRPr lang="en-US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34617" y="1452256"/>
            <a:ext cx="7380359" cy="2331224"/>
            <a:chOff x="4534617" y="1452256"/>
            <a:chExt cx="7380359" cy="2331224"/>
          </a:xfrm>
        </p:grpSpPr>
        <p:sp>
          <p:nvSpPr>
            <p:cNvPr id="26" name="TextBox 25"/>
            <p:cNvSpPr txBox="1"/>
            <p:nvPr/>
          </p:nvSpPr>
          <p:spPr>
            <a:xfrm>
              <a:off x="7593803" y="1452256"/>
              <a:ext cx="4321173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 Rounded MT Bold" panose="020F0704030504030204" pitchFamily="34" charset="0"/>
                </a:rPr>
                <a:t>The structure of the experiment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4617" y="1558406"/>
              <a:ext cx="5962756" cy="2225074"/>
              <a:chOff x="4677164" y="881042"/>
              <a:chExt cx="6734836" cy="254099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677164" y="881042"/>
                <a:ext cx="6734836" cy="2540992"/>
                <a:chOff x="5092539" y="591898"/>
                <a:chExt cx="6734836" cy="2540992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5020" b="100000" l="0" r="79665"/>
                          </a14:imgEffect>
                        </a14:imgLayer>
                      </a14:imgProps>
                    </a:ext>
                  </a:extLst>
                </a:blip>
                <a:srcRect t="16117" r="36109"/>
                <a:stretch/>
              </p:blipFill>
              <p:spPr>
                <a:xfrm>
                  <a:off x="5092539" y="591898"/>
                  <a:ext cx="3197588" cy="2540992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8339592" y="1430974"/>
                  <a:ext cx="3487783" cy="738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</a:rPr>
                    <a:t>Sterile discs soaked with disinfectants</a:t>
                  </a:r>
                  <a:endParaRPr lang="en-US" dirty="0">
                    <a:latin typeface="Arial Rounded MT Bold" panose="020F0704030504030204" pitchFamily="34" charset="0"/>
                  </a:endParaRP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6784380" y="1867988"/>
                <a:ext cx="1139837" cy="3373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6784380" y="2194846"/>
                <a:ext cx="1139837" cy="3863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403536" y="1865717"/>
            <a:ext cx="12529428" cy="4569325"/>
            <a:chOff x="403536" y="1865717"/>
            <a:chExt cx="12529428" cy="45693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67" y="1865717"/>
              <a:ext cx="3086101" cy="411480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03536" y="5960468"/>
              <a:ext cx="4131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Rounded MT Bold" panose="020F0704030504030204" pitchFamily="34" charset="0"/>
                </a:rPr>
                <a:t>Sample from the door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26559" y="3849719"/>
              <a:ext cx="440640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</a:rPr>
                <a:t>Material used during the</a:t>
              </a:r>
            </a:p>
            <a:p>
              <a:r>
                <a:rPr lang="en-US" dirty="0" smtClean="0">
                  <a:latin typeface="Arial Rounded MT Bold" panose="020F0704030504030204" pitchFamily="34" charset="0"/>
                </a:rPr>
                <a:t>experiment</a:t>
              </a:r>
              <a:endParaRPr lang="ka-GE" dirty="0" smtClean="0">
                <a:latin typeface="BPG Rioni Vera" panose="020B06030308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Rounded MT Bold" panose="020F0704030504030204" pitchFamily="34" charset="0"/>
                </a:rPr>
                <a:t>Petri dishes</a:t>
              </a:r>
              <a:endParaRPr lang="ka-GE" dirty="0" smtClean="0">
                <a:latin typeface="BPG Rioni Vera" panose="020B06030308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Rounded MT Bold" panose="020F0704030504030204" pitchFamily="34" charset="0"/>
                </a:rPr>
                <a:t>Sterile discs</a:t>
              </a:r>
              <a:endParaRPr lang="ka-GE" dirty="0" smtClean="0">
                <a:latin typeface="BPG Rioni Vera" panose="020B06030308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Rounded MT Bold" panose="020F0704030504030204" pitchFamily="34" charset="0"/>
                </a:rPr>
                <a:t>Sterile cotton</a:t>
              </a:r>
              <a:endParaRPr lang="ka-GE" dirty="0" smtClean="0">
                <a:latin typeface="BPG Rioni Vera" panose="020B06030308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Rounded MT Bold" panose="020F0704030504030204" pitchFamily="34" charset="0"/>
                </a:rPr>
                <a:t>Alcohol heater</a:t>
              </a:r>
              <a:endParaRPr lang="ka-GE" dirty="0" smtClean="0">
                <a:latin typeface="BPG Rioni Vera" panose="020B06030308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Rounded MT Bold" panose="020F0704030504030204" pitchFamily="34" charset="0"/>
                </a:rPr>
                <a:t>Incubator </a:t>
              </a:r>
              <a:endParaRPr lang="ka-GE" dirty="0" smtClean="0">
                <a:latin typeface="BPG Rioni Vera" panose="020B06030308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Rounded MT Bold" panose="020F0704030504030204" pitchFamily="34" charset="0"/>
                </a:rPr>
                <a:t>ruler</a:t>
              </a:r>
              <a:endParaRPr lang="ka-GE" dirty="0" smtClean="0">
                <a:latin typeface="BPG Rioni Vera" panose="020B06030308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Rounded MT Bold" panose="020F0704030504030204" pitchFamily="34" charset="0"/>
                </a:rPr>
                <a:t>Liquid cell-culture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79992"/>
            <a:ext cx="12192000" cy="6830065"/>
            <a:chOff x="-384" y="41386"/>
            <a:chExt cx="12192000" cy="6830065"/>
          </a:xfrm>
        </p:grpSpPr>
        <p:sp>
          <p:nvSpPr>
            <p:cNvPr id="39" name="Rectangle 38"/>
            <p:cNvSpPr/>
            <p:nvPr/>
          </p:nvSpPr>
          <p:spPr>
            <a:xfrm flipV="1">
              <a:off x="1563531" y="894893"/>
              <a:ext cx="10628085" cy="182880"/>
            </a:xfrm>
            <a:prstGeom prst="rect">
              <a:avLst/>
            </a:prstGeom>
            <a:solidFill>
              <a:srgbClr val="B7403C"/>
            </a:solidFill>
            <a:ln>
              <a:solidFill>
                <a:srgbClr val="B740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D1BC1E9-0084-4BC5-8438-2FAF33FD29B0}"/>
                </a:ext>
              </a:extLst>
            </p:cNvPr>
            <p:cNvGrpSpPr/>
            <p:nvPr/>
          </p:nvGrpSpPr>
          <p:grpSpPr>
            <a:xfrm>
              <a:off x="-384" y="6082945"/>
              <a:ext cx="12192000" cy="788506"/>
              <a:chOff x="0" y="5800906"/>
              <a:chExt cx="12192000" cy="1076972"/>
            </a:xfrm>
            <a:solidFill>
              <a:srgbClr val="B7403C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8A1CD92-CC66-4FBF-8DF8-CCEDEE6874B0}"/>
                  </a:ext>
                </a:extLst>
              </p:cNvPr>
              <p:cNvSpPr/>
              <p:nvPr/>
            </p:nvSpPr>
            <p:spPr>
              <a:xfrm>
                <a:off x="0" y="6705600"/>
                <a:ext cx="12192000" cy="172278"/>
              </a:xfrm>
              <a:prstGeom prst="rect">
                <a:avLst/>
              </a:prstGeom>
              <a:grpFill/>
              <a:ln>
                <a:solidFill>
                  <a:srgbClr val="B740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96FC68E-7351-4611-BA08-7ACD8EA9E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6035" r="2418" b="25991"/>
              <a:stretch/>
            </p:blipFill>
            <p:spPr>
              <a:xfrm>
                <a:off x="11309109" y="5800906"/>
                <a:ext cx="770246" cy="741386"/>
              </a:xfrm>
              <a:prstGeom prst="rect">
                <a:avLst/>
              </a:prstGeom>
              <a:grpFill/>
              <a:ln w="3175" cap="sq">
                <a:solidFill>
                  <a:srgbClr val="B7403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" y="41386"/>
              <a:ext cx="1563915" cy="1563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2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40596</TotalTime>
  <Words>696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BPG Rioni Vera</vt:lpstr>
      <vt:lpstr>Calibri</vt:lpstr>
      <vt:lpstr>Calibri Light</vt:lpstr>
      <vt:lpstr>Cambria Math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88</cp:revision>
  <dcterms:created xsi:type="dcterms:W3CDTF">2020-02-22T17:17:01Z</dcterms:created>
  <dcterms:modified xsi:type="dcterms:W3CDTF">2020-10-30T16:40:47Z</dcterms:modified>
</cp:coreProperties>
</file>