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WMS3ouyCqBs7TjErWgCIwFwf3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ni slajd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/>
          <p:nvPr>
            <p:ph type="ctr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" type="subTitle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7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" name="Google Shape;19;p7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ka s opisom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257175" y="3720104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/>
          <p:nvPr>
            <p:ph idx="2" type="pic"/>
          </p:nvPr>
        </p:nvSpPr>
        <p:spPr>
          <a:xfrm>
            <a:off x="0" y="-1"/>
            <a:ext cx="6856286" cy="3429000"/>
          </a:xfrm>
          <a:prstGeom prst="rect">
            <a:avLst/>
          </a:prstGeom>
          <a:solidFill>
            <a:srgbClr val="9AD2D8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wentieth Century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575"/>
              <a:buFont typeface="Noto Sans Symbols"/>
              <a:buNone/>
              <a:defRPr b="0" i="0" sz="157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None/>
              <a:defRPr b="0" i="0" sz="135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4843463" y="3720104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563"/>
              <a:buNone/>
              <a:defRPr sz="563"/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77" name="Google Shape;77;p16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okomiti teks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1801084" y="489489"/>
            <a:ext cx="3017520" cy="5467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komiti naslov i tekst" showMasterSp="0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 rot="5400000">
            <a:off x="3618311" y="1860947"/>
            <a:ext cx="4057650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 rot="5400000">
            <a:off x="660798" y="467916"/>
            <a:ext cx="4057650" cy="42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90" name="Google Shape;90;p18"/>
          <p:cNvCxnSpPr/>
          <p:nvPr/>
        </p:nvCxnSpPr>
        <p:spPr>
          <a:xfrm rot="10800000">
            <a:off x="5657850" y="130172"/>
            <a:ext cx="0" cy="51435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sadržaj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glavlje sekcije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6" name="Google Shape;36;p10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10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sadržaja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576072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3368993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sporedba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76072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76072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3368993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3368993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o naslov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zn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držaj s opiso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576072" y="353632"/>
            <a:ext cx="2468880" cy="1303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700"/>
              <a:buFont typeface="Twentieth Century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214687" y="617220"/>
            <a:ext cx="3194114" cy="3888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 "/>
              <a:defRPr sz="1500"/>
            </a:lvl1pPr>
            <a:lvl2pPr indent="-3048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Char char="🢝"/>
              <a:defRPr sz="1200"/>
            </a:lvl2pPr>
            <a:lvl3pPr indent="-28575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3pPr>
            <a:lvl4pPr indent="-2857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5pPr>
            <a:lvl6pPr indent="-28575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6pPr>
            <a:lvl7pPr indent="-2857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7pPr>
            <a:lvl8pPr indent="-28575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8pPr>
            <a:lvl9pPr indent="-28575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Char char="🢝"/>
              <a:defRPr sz="9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576072" y="1693129"/>
            <a:ext cx="2468880" cy="282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45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i="0" sz="33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wentieth Century"/>
              <a:buChar char=" "/>
              <a:defRPr b="0" i="0" sz="15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2857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2857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2857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2857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11" name="Google Shape;11;p6"/>
          <p:cNvCxnSpPr/>
          <p:nvPr/>
        </p:nvCxnSpPr>
        <p:spPr>
          <a:xfrm rot="10800000">
            <a:off x="428625" y="61974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217702" y="1147598"/>
            <a:ext cx="6390600" cy="153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Twentieth Century"/>
              <a:buNone/>
            </a:pPr>
            <a:r>
              <a:rPr b="1" lang="hr-HR" sz="4600">
                <a:solidFill>
                  <a:srgbClr val="000000"/>
                </a:solidFill>
              </a:rPr>
              <a:t>10. VARIABLE STAR</a:t>
            </a:r>
            <a:r>
              <a:rPr lang="hr-HR" sz="4600">
                <a:solidFill>
                  <a:srgbClr val="000000"/>
                </a:solidFill>
              </a:rPr>
              <a:t>S</a:t>
            </a:r>
            <a:endParaRPr sz="46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ts val="3200"/>
              <a:buNone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Reviewer: </a:t>
            </a:r>
            <a:r>
              <a:rPr lang="hr-HR" sz="3100">
                <a:solidFill>
                  <a:srgbClr val="000000"/>
                </a:solidFill>
              </a:rPr>
              <a:t>Đurđica Kovačić</a:t>
            </a:r>
            <a:endParaRPr sz="31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"/>
          <p:cNvSpPr txBox="1"/>
          <p:nvPr>
            <p:ph idx="4294967295" type="subTitle"/>
          </p:nvPr>
        </p:nvSpPr>
        <p:spPr>
          <a:xfrm>
            <a:off x="121926" y="3653702"/>
            <a:ext cx="63897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20320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b="0" i="0" lang="hr-HR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 b="0" i="0" sz="3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9671" y="3653702"/>
            <a:ext cx="1288472" cy="132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708800" y="336523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REPORTER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629000" y="913101"/>
            <a:ext cx="6082500" cy="29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2730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explained </a:t>
            </a: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intristic and extrinsic stars BUT </a:t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didn’t explain </a:t>
            </a: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brightness, magnitude, light curve…</a:t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-main changing characteristics in variable stars!</a:t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hr-HR" sz="13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didn’t</a:t>
            </a: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directly </a:t>
            </a:r>
            <a:r>
              <a:rPr lang="hr-HR" sz="13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look at stars</a:t>
            </a: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light bulb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changing </a:t>
            </a: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diameter, temperature, etc. - variable star??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quantative modules or hypotheses! </a:t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1775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○"/>
            </a:pPr>
            <a:r>
              <a:rPr b="1"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could have compared with existing online data base results</a:t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1775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○"/>
            </a:pPr>
            <a:r>
              <a:t/>
            </a:r>
            <a:endParaRPr b="1"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bulbs don’t present variable stars at the last graph - </a:t>
            </a:r>
            <a:r>
              <a:rPr lang="hr-HR" sz="13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applicable conclusions</a:t>
            </a: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hr-HR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saw errors in the research - but missed large ones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hr-HR" sz="13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stated that light curve does not depend on magnitude but on luminosity</a:t>
            </a:r>
            <a:r>
              <a:rPr lang="hr-HR" sz="13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-incorrect!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06" name="Google Shape;106;p2"/>
          <p:cNvSpPr/>
          <p:nvPr/>
        </p:nvSpPr>
        <p:spPr>
          <a:xfrm>
            <a:off x="347055" y="3963783"/>
            <a:ext cx="476700" cy="476700"/>
          </a:xfrm>
          <a:prstGeom prst="ellipse">
            <a:avLst/>
          </a:prstGeom>
          <a:solidFill>
            <a:srgbClr val="FF0000"/>
          </a:solidFill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07" name="Google Shape;107;p2"/>
          <p:cNvCxnSpPr>
            <a:stCxn id="106" idx="6"/>
          </p:cNvCxnSpPr>
          <p:nvPr/>
        </p:nvCxnSpPr>
        <p:spPr>
          <a:xfrm>
            <a:off x="823755" y="4202133"/>
            <a:ext cx="511200" cy="0"/>
          </a:xfrm>
          <a:prstGeom prst="straightConnector1">
            <a:avLst/>
          </a:prstGeom>
          <a:solidFill>
            <a:srgbClr val="A5A5A5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08" name="Google Shape;108;p2"/>
          <p:cNvSpPr/>
          <p:nvPr/>
        </p:nvSpPr>
        <p:spPr>
          <a:xfrm>
            <a:off x="1325667" y="3963770"/>
            <a:ext cx="476700" cy="476700"/>
          </a:xfrm>
          <a:prstGeom prst="ellipse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09" name="Google Shape;109;p2"/>
          <p:cNvCxnSpPr>
            <a:stCxn id="108" idx="6"/>
          </p:cNvCxnSpPr>
          <p:nvPr/>
        </p:nvCxnSpPr>
        <p:spPr>
          <a:xfrm>
            <a:off x="1802367" y="4202120"/>
            <a:ext cx="511200" cy="0"/>
          </a:xfrm>
          <a:prstGeom prst="straightConnector1">
            <a:avLst/>
          </a:prstGeom>
          <a:solidFill>
            <a:srgbClr val="A5A5A5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0" name="Google Shape;110;p2"/>
          <p:cNvSpPr/>
          <p:nvPr/>
        </p:nvSpPr>
        <p:spPr>
          <a:xfrm>
            <a:off x="2304304" y="3963784"/>
            <a:ext cx="476700" cy="476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11" name="Google Shape;111;p2"/>
          <p:cNvCxnSpPr>
            <a:stCxn id="110" idx="6"/>
          </p:cNvCxnSpPr>
          <p:nvPr/>
        </p:nvCxnSpPr>
        <p:spPr>
          <a:xfrm>
            <a:off x="2781004" y="4202134"/>
            <a:ext cx="511200" cy="0"/>
          </a:xfrm>
          <a:prstGeom prst="straightConnector1">
            <a:avLst/>
          </a:prstGeom>
          <a:solidFill>
            <a:srgbClr val="FF00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2" name="Google Shape;112;p2"/>
          <p:cNvSpPr/>
          <p:nvPr/>
        </p:nvSpPr>
        <p:spPr>
          <a:xfrm>
            <a:off x="3289040" y="3963768"/>
            <a:ext cx="476700" cy="476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13" name="Google Shape;113;p2"/>
          <p:cNvCxnSpPr>
            <a:stCxn id="112" idx="6"/>
          </p:cNvCxnSpPr>
          <p:nvPr/>
        </p:nvCxnSpPr>
        <p:spPr>
          <a:xfrm>
            <a:off x="3765740" y="4202118"/>
            <a:ext cx="511200" cy="0"/>
          </a:xfrm>
          <a:prstGeom prst="straightConnector1">
            <a:avLst/>
          </a:prstGeom>
          <a:solidFill>
            <a:srgbClr val="A5A5A5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4" name="Google Shape;114;p2"/>
          <p:cNvSpPr/>
          <p:nvPr/>
        </p:nvSpPr>
        <p:spPr>
          <a:xfrm>
            <a:off x="4272668" y="3908854"/>
            <a:ext cx="476700" cy="476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cxnSp>
        <p:nvCxnSpPr>
          <p:cNvPr id="115" name="Google Shape;115;p2"/>
          <p:cNvCxnSpPr>
            <a:stCxn id="114" idx="6"/>
          </p:cNvCxnSpPr>
          <p:nvPr/>
        </p:nvCxnSpPr>
        <p:spPr>
          <a:xfrm>
            <a:off x="4749368" y="4147204"/>
            <a:ext cx="511200" cy="0"/>
          </a:xfrm>
          <a:prstGeom prst="straightConnector1">
            <a:avLst/>
          </a:prstGeom>
          <a:solidFill>
            <a:srgbClr val="FF00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6" name="Google Shape;116;p2"/>
          <p:cNvSpPr/>
          <p:nvPr/>
        </p:nvSpPr>
        <p:spPr>
          <a:xfrm rot="10800000">
            <a:off x="5256332" y="3908889"/>
            <a:ext cx="476700" cy="476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61974" y="3480663"/>
            <a:ext cx="116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r-HR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Analysis of</a:t>
            </a:r>
            <a:br>
              <a:rPr b="0" i="0" lang="hr-HR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b="0" i="0" lang="hr-HR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problem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108200" y="3502075"/>
            <a:ext cx="1092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Theoretical</a:t>
            </a:r>
            <a:b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introduction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3128588" y="3573063"/>
            <a:ext cx="996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Experiment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139451" y="3692238"/>
            <a:ext cx="941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Hypotheses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5028601" y="3664775"/>
            <a:ext cx="941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Conclusion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4179400" y="3502075"/>
            <a:ext cx="794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Analysis</a:t>
            </a:r>
            <a:b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of data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3" name="Google Shape;123;p2"/>
          <p:cNvSpPr/>
          <p:nvPr/>
        </p:nvSpPr>
        <p:spPr>
          <a:xfrm rot="10800000">
            <a:off x="404047" y="4575744"/>
            <a:ext cx="362700" cy="362700"/>
          </a:xfrm>
          <a:prstGeom prst="ellipse">
            <a:avLst/>
          </a:prstGeom>
          <a:solidFill>
            <a:srgbClr val="00B050"/>
          </a:solidFill>
          <a:ln cap="flat" cmpd="sng" w="158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4" name="Google Shape;124;p2"/>
          <p:cNvSpPr/>
          <p:nvPr/>
        </p:nvSpPr>
        <p:spPr>
          <a:xfrm rot="10800000">
            <a:off x="3873037" y="4678614"/>
            <a:ext cx="362700" cy="362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2"/>
          <p:cNvSpPr/>
          <p:nvPr/>
        </p:nvSpPr>
        <p:spPr>
          <a:xfrm rot="10800000">
            <a:off x="2139438" y="4620323"/>
            <a:ext cx="362700" cy="362700"/>
          </a:xfrm>
          <a:prstGeom prst="ellipse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915320" y="4663218"/>
            <a:ext cx="83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Very good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2619627" y="4663225"/>
            <a:ext cx="388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OK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4372235" y="4721525"/>
            <a:ext cx="941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Not so good</a:t>
            </a:r>
            <a:endParaRPr sz="1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/>
          <p:nvPr>
            <p:ph type="title"/>
          </p:nvPr>
        </p:nvSpPr>
        <p:spPr>
          <a:xfrm>
            <a:off x="541875" y="551923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OPPONENT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4" name="Google Shape;134;p3"/>
          <p:cNvSpPr txBox="1"/>
          <p:nvPr>
            <p:ph idx="1" type="body"/>
          </p:nvPr>
        </p:nvSpPr>
        <p:spPr>
          <a:xfrm>
            <a:off x="541875" y="1257875"/>
            <a:ext cx="6016200" cy="3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Asked good questions: how is the experimental setup (light bulb) applicable to variable stars - in my opinion it is not applicable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missed some important errors - repetitions,no changing of parameters - diameter of the light bulb, brightness, temperature (characteristics of variable star) etc.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said that the reporter has a perfect model which is not true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corrected the theory (light curve): didn’t explain why and how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said that reported had clear hypotheses - reporter </a:t>
            </a:r>
            <a:r>
              <a:rPr b="1" lang="hr-HR">
                <a:latin typeface="Calibri"/>
                <a:ea typeface="Calibri"/>
                <a:cs typeface="Calibri"/>
                <a:sym typeface="Calibri"/>
              </a:rPr>
              <a:t>did not have hypotheses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noticed that the model is not applicable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Commented on the neat and beauty of slides- not related to the research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Noticed the lack of quantative results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>
            <p:ph idx="12" type="sldNum"/>
          </p:nvPr>
        </p:nvSpPr>
        <p:spPr>
          <a:xfrm>
            <a:off x="6354344" y="4663217"/>
            <a:ext cx="411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DISCUSSION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4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42" name="Google Shape;142;p4"/>
          <p:cNvSpPr txBox="1"/>
          <p:nvPr/>
        </p:nvSpPr>
        <p:spPr>
          <a:xfrm>
            <a:off x="541218" y="1405399"/>
            <a:ext cx="57756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5250" lvl="0" marL="0" marR="0" rtl="0" algn="l"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hr-HR" sz="1500">
                <a:latin typeface="Twentieth Century"/>
                <a:ea typeface="Twentieth Century"/>
                <a:cs typeface="Twentieth Century"/>
                <a:sym typeface="Twentieth Century"/>
              </a:rPr>
              <a:t>Does the report connect to the problem statement:</a:t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SzPts val="1500"/>
              <a:buFont typeface="Twentieth Century"/>
              <a:buChar char="•"/>
            </a:pPr>
            <a:r>
              <a:rPr lang="hr-HR" sz="1500">
                <a:latin typeface="Twentieth Century"/>
                <a:ea typeface="Twentieth Century"/>
                <a:cs typeface="Twentieth Century"/>
                <a:sym typeface="Twentieth Century"/>
              </a:rPr>
              <a:t>agree with the opponent that it is not related since the experimental setup is false</a:t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500">
                <a:latin typeface="Twentieth Century"/>
                <a:ea typeface="Twentieth Century"/>
                <a:cs typeface="Twentieth Century"/>
                <a:sym typeface="Twentieth Century"/>
              </a:rPr>
              <a:t>Reported said that light bulbs, and therefore the problem, does not depend on the magnitude of the light bulb/star - not true since from magnitude we can calculate brightness of the star</a:t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500">
                <a:latin typeface="Twentieth Century"/>
                <a:ea typeface="Twentieth Century"/>
                <a:cs typeface="Twentieth Century"/>
                <a:sym typeface="Twentieth Century"/>
              </a:rPr>
              <a:t>Asked about parameters in real life:</a:t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SzPts val="1500"/>
              <a:buFont typeface="Twentieth Century"/>
              <a:buChar char="●"/>
            </a:pPr>
            <a:r>
              <a:rPr lang="hr-HR" sz="1500">
                <a:latin typeface="Twentieth Century"/>
                <a:ea typeface="Twentieth Century"/>
                <a:cs typeface="Twentieth Century"/>
                <a:sym typeface="Twentieth Century"/>
              </a:rPr>
              <a:t>reporter said that she does not need to change parameter - agree with the opponent that the reporter missed the problem and did not apply it to real life and stars</a:t>
            </a:r>
            <a:endParaRPr sz="150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226400" y="4803900"/>
            <a:ext cx="2363100" cy="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359000" y="4480200"/>
            <a:ext cx="45600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>
                <a:latin typeface="Twentieth Century"/>
                <a:ea typeface="Twentieth Century"/>
                <a:cs typeface="Twentieth Century"/>
                <a:sym typeface="Twentieth Century"/>
              </a:rPr>
              <a:t>c</a:t>
            </a:r>
            <a:r>
              <a:rPr lang="hr-HR"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onclusion -&gt; the reporter missed the point of the problem </a:t>
            </a:r>
            <a:endParaRPr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6000"/>
              <a:buFont typeface="Twentieth Century"/>
              <a:buNone/>
            </a:pPr>
            <a:r>
              <a:rPr lang="hr-HR" sz="6000">
                <a:latin typeface="Twentieth Century"/>
                <a:ea typeface="Twentieth Century"/>
                <a:cs typeface="Twentieth Century"/>
                <a:sym typeface="Twentieth Century"/>
              </a:rPr>
              <a:t>THANK YOU!</a:t>
            </a:r>
            <a:endParaRPr sz="6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217702" y="4082154"/>
            <a:ext cx="6390450" cy="594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None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Reviewer:</a:t>
            </a:r>
            <a:r>
              <a:rPr lang="hr-HR" sz="3200">
                <a:solidFill>
                  <a:srgbClr val="FF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Đurđica Kovačić</a:t>
            </a:r>
            <a:endParaRPr/>
          </a:p>
        </p:txBody>
      </p:sp>
      <p:sp>
        <p:nvSpPr>
          <p:cNvPr id="151" name="Google Shape;151;p5"/>
          <p:cNvSpPr txBox="1"/>
          <p:nvPr/>
        </p:nvSpPr>
        <p:spPr>
          <a:xfrm>
            <a:off x="147776" y="3653702"/>
            <a:ext cx="6389687" cy="595313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20320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lang="hr-HR" sz="2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/>
          </a:p>
        </p:txBody>
      </p:sp>
      <p:pic>
        <p:nvPicPr>
          <p:cNvPr id="152" name="Google Shape;15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1341" y="3653702"/>
            <a:ext cx="1288472" cy="132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Korisnik</dc:creator>
</cp:coreProperties>
</file>