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Slab"/>
      <p:regular r:id="rId14"/>
      <p:bold r:id="rId15"/>
    </p:embeddedFont>
    <p:embeddedFont>
      <p:font typeface="Roboto"/>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8a0e0dc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8a0e0dc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8a0e0dcfb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8a0e0dcfb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8a0e0dcfb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8a0e0dcfb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8a0e0dcf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8a0e0dcf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8b346f11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8b346f11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8b346f11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8b346f11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8226f31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88226f31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1.gif"/><Relationship Id="rId6" Type="http://schemas.openxmlformats.org/officeDocument/2006/relationships/image" Target="../media/image9.png"/><Relationship Id="rId7"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598100" y="1791050"/>
            <a:ext cx="8222100" cy="146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l"/>
              <a:t>Review</a:t>
            </a:r>
            <a:r>
              <a:rPr lang="el"/>
              <a:t> - Problem No.11 </a:t>
            </a:r>
            <a:endParaRPr/>
          </a:p>
          <a:p>
            <a:pPr indent="0" lvl="0" marL="0" rtl="0" algn="l">
              <a:spcBef>
                <a:spcPts val="0"/>
              </a:spcBef>
              <a:spcAft>
                <a:spcPts val="0"/>
              </a:spcAft>
              <a:buNone/>
            </a:pPr>
            <a:r>
              <a:rPr lang="el"/>
              <a:t>Hydrogen Release</a:t>
            </a:r>
            <a:endParaRPr/>
          </a:p>
        </p:txBody>
      </p:sp>
      <p:sp>
        <p:nvSpPr>
          <p:cNvPr id="86" name="Google Shape;86;p13"/>
          <p:cNvSpPr txBox="1"/>
          <p:nvPr>
            <p:ph idx="1" type="subTitle"/>
          </p:nvPr>
        </p:nvSpPr>
        <p:spPr>
          <a:xfrm>
            <a:off x="598088" y="3297138"/>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Myrto Terpsiadou - Team Fryganiotis</a:t>
            </a:r>
            <a:endParaRPr/>
          </a:p>
          <a:p>
            <a:pPr indent="0" lvl="0" marL="0" rtl="0" algn="l">
              <a:spcBef>
                <a:spcPts val="0"/>
              </a:spcBef>
              <a:spcAft>
                <a:spcPts val="0"/>
              </a:spcAft>
              <a:buNone/>
            </a:pPr>
            <a:r>
              <a:rPr lang="el"/>
              <a:t>I.Y.N.T.</a:t>
            </a:r>
            <a:endParaRPr/>
          </a:p>
        </p:txBody>
      </p:sp>
      <p:pic>
        <p:nvPicPr>
          <p:cNvPr id="87" name="Google Shape;87;p13"/>
          <p:cNvPicPr preferRelativeResize="0"/>
          <p:nvPr/>
        </p:nvPicPr>
        <p:blipFill rotWithShape="1">
          <a:blip r:embed="rId3">
            <a:alphaModFix/>
          </a:blip>
          <a:srcRect b="30278" l="23267" r="24703" t="-15139"/>
          <a:stretch/>
        </p:blipFill>
        <p:spPr>
          <a:xfrm>
            <a:off x="7979300" y="-277838"/>
            <a:ext cx="1164700" cy="1466426"/>
          </a:xfrm>
          <a:prstGeom prst="rect">
            <a:avLst/>
          </a:prstGeom>
          <a:noFill/>
          <a:ln>
            <a:noFill/>
          </a:ln>
        </p:spPr>
      </p:pic>
      <p:pic>
        <p:nvPicPr>
          <p:cNvPr id="88" name="Google Shape;88;p13"/>
          <p:cNvPicPr preferRelativeResize="0"/>
          <p:nvPr/>
        </p:nvPicPr>
        <p:blipFill>
          <a:blip r:embed="rId4">
            <a:alphaModFix/>
          </a:blip>
          <a:stretch>
            <a:fillRect/>
          </a:stretch>
        </p:blipFill>
        <p:spPr>
          <a:xfrm>
            <a:off x="7703175" y="4108175"/>
            <a:ext cx="1440825" cy="1035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Reporter</a:t>
            </a:r>
            <a:r>
              <a:rPr lang="el"/>
              <a:t> - Pros &amp; Cons </a:t>
            </a:r>
            <a:endParaRPr/>
          </a:p>
        </p:txBody>
      </p:sp>
      <p:sp>
        <p:nvSpPr>
          <p:cNvPr id="94" name="Google Shape;94;p14"/>
          <p:cNvSpPr txBox="1"/>
          <p:nvPr>
            <p:ph idx="1" type="body"/>
          </p:nvPr>
        </p:nvSpPr>
        <p:spPr>
          <a:xfrm>
            <a:off x="0" y="1612950"/>
            <a:ext cx="4388700" cy="3339000"/>
          </a:xfrm>
          <a:prstGeom prst="rect">
            <a:avLst/>
          </a:prstGeom>
        </p:spPr>
        <p:txBody>
          <a:bodyPr anchorCtr="0" anchor="t" bIns="91425" lIns="91425" spcFirstLastPara="1" rIns="91425" wrap="square" tIns="91425">
            <a:noAutofit/>
          </a:bodyPr>
          <a:lstStyle/>
          <a:p>
            <a:pPr indent="0" lvl="0" marL="914400" rtl="0" algn="l">
              <a:spcBef>
                <a:spcPts val="0"/>
              </a:spcBef>
              <a:spcAft>
                <a:spcPts val="0"/>
              </a:spcAft>
              <a:buNone/>
            </a:pPr>
            <a:r>
              <a:t/>
            </a:r>
            <a:endParaRPr/>
          </a:p>
          <a:p>
            <a:pPr indent="-317500" lvl="0" marL="914400" rtl="0" algn="l">
              <a:spcBef>
                <a:spcPts val="1600"/>
              </a:spcBef>
              <a:spcAft>
                <a:spcPts val="0"/>
              </a:spcAft>
              <a:buSzPts val="1400"/>
              <a:buAutoNum type="arabicPeriod"/>
            </a:pPr>
            <a:r>
              <a:rPr lang="el"/>
              <a:t>Presence of visual aid &amp; demonstrations. </a:t>
            </a:r>
            <a:endParaRPr/>
          </a:p>
          <a:p>
            <a:pPr indent="0" lvl="0" marL="914400" rtl="0" algn="l">
              <a:spcBef>
                <a:spcPts val="1600"/>
              </a:spcBef>
              <a:spcAft>
                <a:spcPts val="1600"/>
              </a:spcAft>
              <a:buNone/>
            </a:pPr>
            <a:r>
              <a:t/>
            </a:r>
            <a:endParaRPr/>
          </a:p>
        </p:txBody>
      </p:sp>
      <p:sp>
        <p:nvSpPr>
          <p:cNvPr id="95" name="Google Shape;95;p14"/>
          <p:cNvSpPr txBox="1"/>
          <p:nvPr>
            <p:ph idx="2" type="body"/>
          </p:nvPr>
        </p:nvSpPr>
        <p:spPr>
          <a:xfrm>
            <a:off x="4752975" y="612900"/>
            <a:ext cx="3999900" cy="4056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l"/>
              <a:t>Unclear definitions.</a:t>
            </a:r>
            <a:endParaRPr/>
          </a:p>
          <a:p>
            <a:pPr indent="-317500" lvl="0" marL="457200" rtl="0" algn="l">
              <a:spcBef>
                <a:spcPts val="0"/>
              </a:spcBef>
              <a:spcAft>
                <a:spcPts val="0"/>
              </a:spcAft>
              <a:buSzPts val="1400"/>
              <a:buAutoNum type="arabicPeriod"/>
            </a:pPr>
            <a:r>
              <a:rPr lang="el"/>
              <a:t>Cluttered slides </a:t>
            </a:r>
            <a:endParaRPr/>
          </a:p>
          <a:p>
            <a:pPr indent="-317500" lvl="0" marL="457200" rtl="0" algn="l">
              <a:spcBef>
                <a:spcPts val="0"/>
              </a:spcBef>
              <a:spcAft>
                <a:spcPts val="0"/>
              </a:spcAft>
              <a:buSzPts val="1400"/>
              <a:buAutoNum type="arabicPeriod"/>
            </a:pPr>
            <a:r>
              <a:rPr lang="el"/>
              <a:t>No theory and graphs.</a:t>
            </a:r>
            <a:endParaRPr/>
          </a:p>
          <a:p>
            <a:pPr indent="-317500" lvl="0" marL="457200" rtl="0" algn="l">
              <a:spcBef>
                <a:spcPts val="0"/>
              </a:spcBef>
              <a:spcAft>
                <a:spcPts val="0"/>
              </a:spcAft>
              <a:buSzPts val="1400"/>
              <a:buAutoNum type="arabicPeriod"/>
            </a:pPr>
            <a:r>
              <a:rPr lang="el"/>
              <a:t>Lack of hypotheses.</a:t>
            </a:r>
            <a:endParaRPr/>
          </a:p>
          <a:p>
            <a:pPr indent="-317500" lvl="0" marL="457200" rtl="0" algn="l">
              <a:spcBef>
                <a:spcPts val="0"/>
              </a:spcBef>
              <a:spcAft>
                <a:spcPts val="0"/>
              </a:spcAft>
              <a:buSzPts val="1400"/>
              <a:buAutoNum type="arabicPeriod"/>
            </a:pPr>
            <a:r>
              <a:rPr lang="el"/>
              <a:t>Experiments conducted in a non-controlled environment.</a:t>
            </a:r>
            <a:endParaRPr/>
          </a:p>
          <a:p>
            <a:pPr indent="-317500" lvl="0" marL="457200" rtl="0" algn="l">
              <a:spcBef>
                <a:spcPts val="0"/>
              </a:spcBef>
              <a:spcAft>
                <a:spcPts val="0"/>
              </a:spcAft>
              <a:buSzPts val="1400"/>
              <a:buAutoNum type="arabicPeriod"/>
            </a:pPr>
            <a:r>
              <a:rPr lang="el"/>
              <a:t>Unclear method</a:t>
            </a:r>
            <a:endParaRPr/>
          </a:p>
          <a:p>
            <a:pPr indent="-317500" lvl="0" marL="457200" rtl="0" algn="l">
              <a:spcBef>
                <a:spcPts val="0"/>
              </a:spcBef>
              <a:spcAft>
                <a:spcPts val="0"/>
              </a:spcAft>
              <a:buSzPts val="1400"/>
              <a:buAutoNum type="arabicPeriod"/>
            </a:pPr>
            <a:r>
              <a:rPr lang="el"/>
              <a:t>No errors and reasons behind them explained.</a:t>
            </a:r>
            <a:endParaRPr/>
          </a:p>
          <a:p>
            <a:pPr indent="-317500" lvl="0" marL="457200" rtl="0" algn="l">
              <a:spcBef>
                <a:spcPts val="0"/>
              </a:spcBef>
              <a:spcAft>
                <a:spcPts val="0"/>
              </a:spcAft>
              <a:buSzPts val="1400"/>
              <a:buAutoNum type="arabicPeriod"/>
            </a:pPr>
            <a:r>
              <a:rPr lang="el"/>
              <a:t>Lack of significant parameters such as salt concentration, temperature, pH, kinds of salt.</a:t>
            </a:r>
            <a:endParaRPr/>
          </a:p>
          <a:p>
            <a:pPr indent="-317500" lvl="0" marL="457200" rtl="0" algn="l">
              <a:spcBef>
                <a:spcPts val="0"/>
              </a:spcBef>
              <a:spcAft>
                <a:spcPts val="0"/>
              </a:spcAft>
              <a:buSzPts val="1400"/>
              <a:buAutoNum type="arabicPeriod"/>
            </a:pPr>
            <a:r>
              <a:rPr lang="el"/>
              <a:t>1st experiment irrelevant to the problem statement.</a:t>
            </a:r>
            <a:endParaRPr/>
          </a:p>
          <a:p>
            <a:pPr indent="-317500" lvl="0" marL="457200" rtl="0" algn="l">
              <a:spcBef>
                <a:spcPts val="0"/>
              </a:spcBef>
              <a:spcAft>
                <a:spcPts val="0"/>
              </a:spcAft>
              <a:buSzPts val="1400"/>
              <a:buAutoNum type="arabicPeriod"/>
            </a:pPr>
            <a:r>
              <a:rPr lang="el"/>
              <a:t>the balloon is not suitable to count hydrogen</a:t>
            </a:r>
            <a:endParaRPr/>
          </a:p>
          <a:p>
            <a:pPr indent="-317500" lvl="0" marL="457200" rtl="0" algn="l">
              <a:spcBef>
                <a:spcPts val="0"/>
              </a:spcBef>
              <a:spcAft>
                <a:spcPts val="0"/>
              </a:spcAft>
              <a:buSzPts val="1400"/>
              <a:buAutoNum type="arabicPeriod"/>
            </a:pPr>
            <a:r>
              <a:rPr lang="el"/>
              <a:t>Aluminium wire is not pure Al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Opponent - Pros &amp; Cons</a:t>
            </a:r>
            <a:endParaRPr/>
          </a:p>
        </p:txBody>
      </p:sp>
      <p:sp>
        <p:nvSpPr>
          <p:cNvPr id="101" name="Google Shape;101;p15"/>
          <p:cNvSpPr txBox="1"/>
          <p:nvPr>
            <p:ph idx="1" type="body"/>
          </p:nvPr>
        </p:nvSpPr>
        <p:spPr>
          <a:xfrm>
            <a:off x="311700" y="148872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7500" lvl="0" marL="457200" rtl="0" algn="l">
              <a:spcBef>
                <a:spcPts val="1600"/>
              </a:spcBef>
              <a:spcAft>
                <a:spcPts val="0"/>
              </a:spcAft>
              <a:buSzPts val="1400"/>
              <a:buAutoNum type="arabicPeriod"/>
            </a:pPr>
            <a:r>
              <a:rPr lang="el"/>
              <a:t>He noticed there was no measurement of the surface area of the aluminum.</a:t>
            </a:r>
            <a:endParaRPr/>
          </a:p>
          <a:p>
            <a:pPr indent="-317500" lvl="0" marL="457200" rtl="0" algn="l">
              <a:spcBef>
                <a:spcPts val="0"/>
              </a:spcBef>
              <a:spcAft>
                <a:spcPts val="0"/>
              </a:spcAft>
              <a:buSzPts val="1400"/>
              <a:buAutoNum type="arabicPeriod"/>
            </a:pPr>
            <a:r>
              <a:rPr lang="el"/>
              <a:t>Structured presentation</a:t>
            </a:r>
            <a:endParaRPr/>
          </a:p>
          <a:p>
            <a:pPr indent="-317500" lvl="0" marL="457200" rtl="0" algn="l">
              <a:spcBef>
                <a:spcPts val="0"/>
              </a:spcBef>
              <a:spcAft>
                <a:spcPts val="0"/>
              </a:spcAft>
              <a:buSzPts val="1400"/>
              <a:buAutoNum type="arabicPeriod"/>
            </a:pPr>
            <a:r>
              <a:rPr lang="el"/>
              <a:t>Noticed missing formulas for H2 volume</a:t>
            </a:r>
            <a:endParaRPr/>
          </a:p>
          <a:p>
            <a:pPr indent="-317500" lvl="0" marL="457200" rtl="0" algn="l">
              <a:spcBef>
                <a:spcPts val="0"/>
              </a:spcBef>
              <a:spcAft>
                <a:spcPts val="0"/>
              </a:spcAft>
              <a:buSzPts val="1400"/>
              <a:buAutoNum type="arabicPeriod"/>
            </a:pPr>
            <a:r>
              <a:rPr lang="el"/>
              <a:t>Noticed that the reporter didn’t </a:t>
            </a:r>
            <a:r>
              <a:rPr lang="el"/>
              <a:t>use more salts</a:t>
            </a:r>
            <a:endParaRPr/>
          </a:p>
          <a:p>
            <a:pPr indent="-317500" lvl="0" marL="457200" rtl="0" algn="l">
              <a:spcBef>
                <a:spcPts val="0"/>
              </a:spcBef>
              <a:spcAft>
                <a:spcPts val="0"/>
              </a:spcAft>
              <a:buSzPts val="1400"/>
              <a:buAutoNum type="arabicPeriod"/>
            </a:pPr>
            <a:r>
              <a:rPr lang="el"/>
              <a:t>Noticed missing graphs</a:t>
            </a:r>
            <a:endParaRPr/>
          </a:p>
          <a:p>
            <a:pPr indent="0" lvl="0" marL="0" rtl="0" algn="l">
              <a:spcBef>
                <a:spcPts val="1600"/>
              </a:spcBef>
              <a:spcAft>
                <a:spcPts val="1600"/>
              </a:spcAft>
              <a:buNone/>
            </a:pPr>
            <a:r>
              <a:t/>
            </a:r>
            <a:endParaRPr/>
          </a:p>
        </p:txBody>
      </p:sp>
      <p:sp>
        <p:nvSpPr>
          <p:cNvPr id="102" name="Google Shape;102;p15"/>
          <p:cNvSpPr txBox="1"/>
          <p:nvPr>
            <p:ph idx="2" type="body"/>
          </p:nvPr>
        </p:nvSpPr>
        <p:spPr>
          <a:xfrm>
            <a:off x="4832400" y="1928825"/>
            <a:ext cx="3999900" cy="2898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l"/>
              <a:t>He </a:t>
            </a:r>
            <a:r>
              <a:rPr lang="el"/>
              <a:t>didn't</a:t>
            </a:r>
            <a:r>
              <a:rPr lang="el"/>
              <a:t> notice that the addition was of alloys instead of pure aluminium.</a:t>
            </a:r>
            <a:endParaRPr/>
          </a:p>
          <a:p>
            <a:pPr indent="-317500" lvl="0" marL="457200" rtl="0" algn="l">
              <a:spcBef>
                <a:spcPts val="0"/>
              </a:spcBef>
              <a:spcAft>
                <a:spcPts val="0"/>
              </a:spcAft>
              <a:buSzPts val="1400"/>
              <a:buAutoNum type="arabicPeriod"/>
            </a:pPr>
            <a:r>
              <a:rPr lang="el"/>
              <a:t>Missed huge error in 1st experiment.</a:t>
            </a:r>
            <a:endParaRPr/>
          </a:p>
          <a:p>
            <a:pPr indent="-317500" lvl="0" marL="457200" rtl="0" algn="l">
              <a:spcBef>
                <a:spcPts val="0"/>
              </a:spcBef>
              <a:spcAft>
                <a:spcPts val="0"/>
              </a:spcAft>
              <a:buSzPts val="1400"/>
              <a:buAutoNum type="arabicPeriod"/>
            </a:pPr>
            <a:r>
              <a:rPr lang="el"/>
              <a:t>He </a:t>
            </a:r>
            <a:r>
              <a:rPr lang="el"/>
              <a:t>didn't</a:t>
            </a:r>
            <a:r>
              <a:rPr lang="el"/>
              <a:t> insist on the reasons behind the errors in the experiments.</a:t>
            </a:r>
            <a:endParaRPr/>
          </a:p>
          <a:p>
            <a:pPr indent="-317500" lvl="0" marL="457200" rtl="0" algn="l">
              <a:spcBef>
                <a:spcPts val="0"/>
              </a:spcBef>
              <a:spcAft>
                <a:spcPts val="0"/>
              </a:spcAft>
              <a:buSzPts val="1400"/>
              <a:buAutoNum type="arabicPeriod"/>
            </a:pPr>
            <a:r>
              <a:rPr lang="el"/>
              <a:t>He didn’t mention the missing parameters, such as the </a:t>
            </a:r>
            <a:r>
              <a:rPr lang="el"/>
              <a:t>concentration</a:t>
            </a:r>
            <a:r>
              <a:rPr lang="el"/>
              <a:t> of salts.</a:t>
            </a:r>
            <a:endParaRPr/>
          </a:p>
          <a:p>
            <a:pPr indent="-317500" lvl="0" marL="457200" rtl="0" algn="l">
              <a:spcBef>
                <a:spcPts val="0"/>
              </a:spcBef>
              <a:spcAft>
                <a:spcPts val="0"/>
              </a:spcAft>
              <a:buSzPts val="1400"/>
              <a:buAutoNum type="arabicPeriod"/>
            </a:pPr>
            <a:r>
              <a:rPr lang="el"/>
              <a:t>Insist too much on </a:t>
            </a:r>
            <a:r>
              <a:rPr lang="el"/>
              <a:t>parameters</a:t>
            </a:r>
            <a:r>
              <a:rPr lang="el"/>
              <a:t> that were not tested.</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l"/>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167200" y="410000"/>
            <a:ext cx="86652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REPORTER VS OPPONENT - POINTS DISCUSSED</a:t>
            </a:r>
            <a:endParaRPr/>
          </a:p>
        </p:txBody>
      </p:sp>
      <p:sp>
        <p:nvSpPr>
          <p:cNvPr id="108" name="Google Shape;108;p16"/>
          <p:cNvSpPr txBox="1"/>
          <p:nvPr/>
        </p:nvSpPr>
        <p:spPr>
          <a:xfrm>
            <a:off x="421850" y="3478350"/>
            <a:ext cx="8410500" cy="12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09" name="Google Shape;109;p16"/>
          <p:cNvPicPr preferRelativeResize="0"/>
          <p:nvPr/>
        </p:nvPicPr>
        <p:blipFill>
          <a:blip r:embed="rId3">
            <a:alphaModFix/>
          </a:blip>
          <a:stretch>
            <a:fillRect/>
          </a:stretch>
        </p:blipFill>
        <p:spPr>
          <a:xfrm>
            <a:off x="167200" y="1017800"/>
            <a:ext cx="4016448" cy="4125701"/>
          </a:xfrm>
          <a:prstGeom prst="rect">
            <a:avLst/>
          </a:prstGeom>
          <a:noFill/>
          <a:ln cap="flat" cmpd="sng" w="9525">
            <a:solidFill>
              <a:schemeClr val="dk2"/>
            </a:solidFill>
            <a:prstDash val="solid"/>
            <a:round/>
            <a:headEnd len="sm" w="sm" type="none"/>
            <a:tailEnd len="sm" w="sm" type="none"/>
          </a:ln>
        </p:spPr>
      </p:pic>
      <p:sp>
        <p:nvSpPr>
          <p:cNvPr id="110" name="Google Shape;110;p16"/>
          <p:cNvSpPr txBox="1"/>
          <p:nvPr/>
        </p:nvSpPr>
        <p:spPr>
          <a:xfrm>
            <a:off x="284975" y="2560725"/>
            <a:ext cx="3780900" cy="2523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oboto"/>
              <a:buAutoNum type="arabicPeriod"/>
            </a:pPr>
            <a:r>
              <a:rPr lang="el">
                <a:latin typeface="Roboto"/>
                <a:ea typeface="Roboto"/>
                <a:cs typeface="Roboto"/>
                <a:sym typeface="Roboto"/>
              </a:rPr>
              <a:t>Did not answer </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el">
                <a:latin typeface="Roboto"/>
                <a:ea typeface="Roboto"/>
                <a:cs typeface="Roboto"/>
                <a:sym typeface="Roboto"/>
              </a:rPr>
              <a:t>Did not answer </a:t>
            </a:r>
            <a:endParaRPr>
              <a:latin typeface="Roboto"/>
              <a:ea typeface="Roboto"/>
              <a:cs typeface="Roboto"/>
              <a:sym typeface="Roboto"/>
            </a:endParaRPr>
          </a:p>
        </p:txBody>
      </p:sp>
      <p:pic>
        <p:nvPicPr>
          <p:cNvPr id="111" name="Google Shape;111;p16"/>
          <p:cNvPicPr preferRelativeResize="0"/>
          <p:nvPr/>
        </p:nvPicPr>
        <p:blipFill>
          <a:blip r:embed="rId4">
            <a:alphaModFix/>
          </a:blip>
          <a:stretch>
            <a:fillRect/>
          </a:stretch>
        </p:blipFill>
        <p:spPr>
          <a:xfrm>
            <a:off x="4572000" y="1017800"/>
            <a:ext cx="4151280" cy="4125701"/>
          </a:xfrm>
          <a:prstGeom prst="rect">
            <a:avLst/>
          </a:prstGeom>
          <a:noFill/>
          <a:ln cap="flat" cmpd="sng" w="9525">
            <a:solidFill>
              <a:schemeClr val="dk2"/>
            </a:solidFill>
            <a:prstDash val="solid"/>
            <a:round/>
            <a:headEnd len="sm" w="sm" type="none"/>
            <a:tailEnd len="sm" w="sm" type="none"/>
          </a:ln>
        </p:spPr>
      </p:pic>
      <p:sp>
        <p:nvSpPr>
          <p:cNvPr id="112" name="Google Shape;112;p16"/>
          <p:cNvSpPr txBox="1"/>
          <p:nvPr/>
        </p:nvSpPr>
        <p:spPr>
          <a:xfrm>
            <a:off x="5727800" y="2331225"/>
            <a:ext cx="2827200" cy="2753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oboto"/>
              <a:buAutoNum type="arabicPeriod"/>
            </a:pPr>
            <a:r>
              <a:rPr lang="el">
                <a:latin typeface="Roboto"/>
                <a:ea typeface="Roboto"/>
                <a:cs typeface="Roboto"/>
                <a:sym typeface="Roboto"/>
              </a:rPr>
              <a:t>A</a:t>
            </a:r>
            <a:r>
              <a:rPr lang="el">
                <a:latin typeface="Roboto"/>
                <a:ea typeface="Roboto"/>
                <a:cs typeface="Roboto"/>
                <a:sym typeface="Roboto"/>
              </a:rPr>
              <a:t>sked if the reporter calculated the surface area of aluminium</a:t>
            </a:r>
            <a:endParaRPr>
              <a:latin typeface="Roboto"/>
              <a:ea typeface="Roboto"/>
              <a:cs typeface="Roboto"/>
              <a:sym typeface="Roboto"/>
            </a:endParaRPr>
          </a:p>
          <a:p>
            <a:pPr indent="-317500" lvl="0" marL="457200" rtl="0" algn="l">
              <a:spcBef>
                <a:spcPts val="0"/>
              </a:spcBef>
              <a:spcAft>
                <a:spcPts val="0"/>
              </a:spcAft>
              <a:buSzPts val="1400"/>
              <a:buFont typeface="Roboto"/>
              <a:buAutoNum type="arabicPeriod"/>
            </a:pPr>
            <a:r>
              <a:rPr lang="el">
                <a:latin typeface="Roboto"/>
                <a:ea typeface="Roboto"/>
                <a:cs typeface="Roboto"/>
                <a:sym typeface="Roboto"/>
              </a:rPr>
              <a:t>Asked what are the different types of salts the reporter could use </a:t>
            </a:r>
            <a:endParaRPr>
              <a:latin typeface="Roboto"/>
              <a:ea typeface="Roboto"/>
              <a:cs typeface="Roboto"/>
              <a:sym typeface="Roboto"/>
            </a:endParaRPr>
          </a:p>
          <a:p>
            <a:pPr indent="0" lvl="0" marL="45720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7"/>
          <p:cNvPicPr preferRelativeResize="0"/>
          <p:nvPr/>
        </p:nvPicPr>
        <p:blipFill>
          <a:blip r:embed="rId3">
            <a:alphaModFix/>
          </a:blip>
          <a:stretch>
            <a:fillRect/>
          </a:stretch>
        </p:blipFill>
        <p:spPr>
          <a:xfrm>
            <a:off x="152400" y="152400"/>
            <a:ext cx="8689595" cy="4838700"/>
          </a:xfrm>
          <a:prstGeom prst="rect">
            <a:avLst/>
          </a:prstGeom>
          <a:noFill/>
          <a:ln>
            <a:noFill/>
          </a:ln>
        </p:spPr>
      </p:pic>
      <p:sp>
        <p:nvSpPr>
          <p:cNvPr id="118" name="Google Shape;118;p17"/>
          <p:cNvSpPr txBox="1"/>
          <p:nvPr/>
        </p:nvSpPr>
        <p:spPr>
          <a:xfrm>
            <a:off x="3308125" y="451450"/>
            <a:ext cx="4958400" cy="61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2100">
                <a:solidFill>
                  <a:srgbClr val="FFFFFF"/>
                </a:solidFill>
                <a:latin typeface="Roboto"/>
                <a:ea typeface="Roboto"/>
                <a:cs typeface="Roboto"/>
                <a:sym typeface="Roboto"/>
              </a:rPr>
              <a:t>----&gt;   Opponent is Right</a:t>
            </a:r>
            <a:endParaRPr sz="2100">
              <a:solidFill>
                <a:srgbClr val="FFFFFF"/>
              </a:solidFill>
              <a:latin typeface="Roboto"/>
              <a:ea typeface="Roboto"/>
              <a:cs typeface="Roboto"/>
              <a:sym typeface="Roboto"/>
            </a:endParaRPr>
          </a:p>
        </p:txBody>
      </p:sp>
      <p:sp>
        <p:nvSpPr>
          <p:cNvPr id="119" name="Google Shape;119;p17"/>
          <p:cNvSpPr txBox="1"/>
          <p:nvPr/>
        </p:nvSpPr>
        <p:spPr>
          <a:xfrm>
            <a:off x="3024125" y="1772350"/>
            <a:ext cx="5626800" cy="2862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oboto"/>
              <a:buAutoNum type="arabicPeriod"/>
            </a:pPr>
            <a:r>
              <a:rPr lang="el">
                <a:latin typeface="Roboto"/>
                <a:ea typeface="Roboto"/>
                <a:cs typeface="Roboto"/>
                <a:sym typeface="Roboto"/>
              </a:rPr>
              <a:t>We think that all of the </a:t>
            </a:r>
            <a:r>
              <a:rPr lang="el">
                <a:latin typeface="Roboto"/>
                <a:ea typeface="Roboto"/>
                <a:cs typeface="Roboto"/>
                <a:sym typeface="Roboto"/>
              </a:rPr>
              <a:t>aforementioned</a:t>
            </a:r>
            <a:r>
              <a:rPr lang="el">
                <a:latin typeface="Roboto"/>
                <a:ea typeface="Roboto"/>
                <a:cs typeface="Roboto"/>
                <a:sym typeface="Roboto"/>
              </a:rPr>
              <a:t> parameters  are something really important to be calculated.</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Conclusions</a:t>
            </a:r>
            <a:endParaRPr/>
          </a:p>
        </p:txBody>
      </p:sp>
      <p:sp>
        <p:nvSpPr>
          <p:cNvPr id="125" name="Google Shape;125;p18"/>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1500"/>
              <a:t>Reporter :</a:t>
            </a:r>
            <a:endParaRPr b="1" sz="1500"/>
          </a:p>
          <a:p>
            <a:pPr indent="-323850" lvl="0" marL="457200" rtl="0" algn="l">
              <a:spcBef>
                <a:spcPts val="1600"/>
              </a:spcBef>
              <a:spcAft>
                <a:spcPts val="0"/>
              </a:spcAft>
              <a:buSzPts val="1500"/>
              <a:buAutoNum type="arabicPeriod"/>
            </a:pPr>
            <a:r>
              <a:rPr b="1" lang="el" sz="1500"/>
              <a:t>Not justified assumption about the reaction</a:t>
            </a:r>
            <a:endParaRPr b="1" sz="1500"/>
          </a:p>
          <a:p>
            <a:pPr indent="-323850" lvl="0" marL="457200" rtl="0" algn="l">
              <a:spcBef>
                <a:spcPts val="0"/>
              </a:spcBef>
              <a:spcAft>
                <a:spcPts val="0"/>
              </a:spcAft>
              <a:buSzPts val="1500"/>
              <a:buAutoNum type="arabicPeriod"/>
            </a:pPr>
            <a:r>
              <a:rPr b="1" lang="el" sz="1500"/>
              <a:t>Clear definition</a:t>
            </a:r>
            <a:endParaRPr b="1" sz="1500"/>
          </a:p>
          <a:p>
            <a:pPr indent="-323850" lvl="0" marL="457200" rtl="0" algn="l">
              <a:spcBef>
                <a:spcPts val="0"/>
              </a:spcBef>
              <a:spcAft>
                <a:spcPts val="0"/>
              </a:spcAft>
              <a:buSzPts val="1500"/>
              <a:buAutoNum type="arabicPeriod"/>
            </a:pPr>
            <a:r>
              <a:rPr b="1" lang="el" sz="1500"/>
              <a:t>Uncontrolled parameter of temperature</a:t>
            </a:r>
            <a:endParaRPr b="1" sz="1500"/>
          </a:p>
          <a:p>
            <a:pPr indent="-323850" lvl="0" marL="457200" rtl="0" algn="l">
              <a:spcBef>
                <a:spcPts val="0"/>
              </a:spcBef>
              <a:spcAft>
                <a:spcPts val="0"/>
              </a:spcAft>
              <a:buSzPts val="1500"/>
              <a:buAutoNum type="arabicPeriod"/>
            </a:pPr>
            <a:r>
              <a:rPr b="1" lang="el" sz="1500"/>
              <a:t>No possible errors, low accuracy</a:t>
            </a:r>
            <a:endParaRPr b="1" sz="1500"/>
          </a:p>
          <a:p>
            <a:pPr indent="-323850" lvl="0" marL="457200" rtl="0" algn="l">
              <a:spcBef>
                <a:spcPts val="0"/>
              </a:spcBef>
              <a:spcAft>
                <a:spcPts val="0"/>
              </a:spcAft>
              <a:buSzPts val="1500"/>
              <a:buAutoNum type="arabicPeriod"/>
            </a:pPr>
            <a:r>
              <a:rPr b="1" lang="el" sz="1500"/>
              <a:t>Irrelevant experiment</a:t>
            </a:r>
            <a:endParaRPr b="1" sz="1500"/>
          </a:p>
          <a:p>
            <a:pPr indent="-323850" lvl="0" marL="457200" rtl="0" algn="l">
              <a:spcBef>
                <a:spcPts val="0"/>
              </a:spcBef>
              <a:spcAft>
                <a:spcPts val="0"/>
              </a:spcAft>
              <a:buSzPts val="1500"/>
              <a:buAutoNum type="arabicPeriod"/>
            </a:pPr>
            <a:r>
              <a:rPr b="1" lang="el" sz="1500"/>
              <a:t>didn’t answer the question proposed in the problem</a:t>
            </a:r>
            <a:endParaRPr b="1" sz="1500"/>
          </a:p>
        </p:txBody>
      </p:sp>
      <p:sp>
        <p:nvSpPr>
          <p:cNvPr id="126" name="Google Shape;126;p18"/>
          <p:cNvSpPr txBox="1"/>
          <p:nvPr>
            <p:ph idx="2" type="body"/>
          </p:nvPr>
        </p:nvSpPr>
        <p:spPr>
          <a:xfrm>
            <a:off x="4745650" y="122997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1500"/>
              <a:t>Opponent :</a:t>
            </a:r>
            <a:endParaRPr b="1" sz="1500"/>
          </a:p>
          <a:p>
            <a:pPr indent="-323850" lvl="0" marL="457200" rtl="0" algn="l">
              <a:spcBef>
                <a:spcPts val="1600"/>
              </a:spcBef>
              <a:spcAft>
                <a:spcPts val="0"/>
              </a:spcAft>
              <a:buSzPts val="1500"/>
              <a:buAutoNum type="arabicPeriod"/>
            </a:pPr>
            <a:r>
              <a:rPr b="1" lang="el" sz="1500"/>
              <a:t>Understood the experimental procedure</a:t>
            </a:r>
            <a:endParaRPr b="1" sz="1500"/>
          </a:p>
          <a:p>
            <a:pPr indent="-323850" lvl="0" marL="457200" rtl="0" algn="l">
              <a:spcBef>
                <a:spcPts val="0"/>
              </a:spcBef>
              <a:spcAft>
                <a:spcPts val="0"/>
              </a:spcAft>
              <a:buSzPts val="1500"/>
              <a:buAutoNum type="arabicPeriod"/>
            </a:pPr>
            <a:r>
              <a:rPr b="1" lang="el" sz="1500"/>
              <a:t>Asked relevant and significant questions about the types of salts.</a:t>
            </a:r>
            <a:endParaRPr b="1" sz="1500"/>
          </a:p>
          <a:p>
            <a:pPr indent="-323850" lvl="0" marL="457200" rtl="0" algn="l">
              <a:spcBef>
                <a:spcPts val="0"/>
              </a:spcBef>
              <a:spcAft>
                <a:spcPts val="0"/>
              </a:spcAft>
              <a:buSzPts val="1500"/>
              <a:buAutoNum type="arabicPeriod"/>
            </a:pPr>
            <a:r>
              <a:rPr b="1" lang="el" sz="1500"/>
              <a:t>Good time management</a:t>
            </a:r>
            <a:endParaRPr b="1" sz="1500"/>
          </a:p>
          <a:p>
            <a:pPr indent="-323850" lvl="0" marL="457200" rtl="0" algn="l">
              <a:spcBef>
                <a:spcPts val="0"/>
              </a:spcBef>
              <a:spcAft>
                <a:spcPts val="0"/>
              </a:spcAft>
              <a:buSzPts val="1500"/>
              <a:buAutoNum type="arabicPeriod"/>
            </a:pPr>
            <a:r>
              <a:rPr b="1" lang="el"/>
              <a:t>Didn’t insist on parameters that were tested </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a:t>Suggestions for further improvement</a:t>
            </a:r>
            <a:endParaRPr/>
          </a:p>
        </p:txBody>
      </p:sp>
      <p:sp>
        <p:nvSpPr>
          <p:cNvPr id="132" name="Google Shape;132;p19"/>
          <p:cNvSpPr txBox="1"/>
          <p:nvPr>
            <p:ph idx="1" type="body"/>
          </p:nvPr>
        </p:nvSpPr>
        <p:spPr>
          <a:xfrm>
            <a:off x="311700" y="1552200"/>
            <a:ext cx="76503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1700"/>
              <a:t>Examine the phenomenon in more detail in order to observe the reaction</a:t>
            </a:r>
            <a:endParaRPr sz="1700"/>
          </a:p>
          <a:p>
            <a:pPr indent="0" lvl="0" marL="0" rtl="0" algn="l">
              <a:spcBef>
                <a:spcPts val="1600"/>
              </a:spcBef>
              <a:spcAft>
                <a:spcPts val="0"/>
              </a:spcAft>
              <a:buNone/>
            </a:pPr>
            <a:r>
              <a:rPr lang="el" sz="1700"/>
              <a:t>It is not possible for the reaction from the problem statement to be observed because the reporter did not add pure aluminium, so we suggest her to make her experiment happen with pure aluminum.</a:t>
            </a:r>
            <a:endParaRPr sz="1700"/>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idx="4294967295" type="body"/>
          </p:nvPr>
        </p:nvSpPr>
        <p:spPr>
          <a:xfrm>
            <a:off x="1153375" y="1567550"/>
            <a:ext cx="7038900" cy="2911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3600"/>
          </a:p>
          <a:p>
            <a:pPr indent="0" lvl="0" marL="457200" rtl="0" algn="l">
              <a:spcBef>
                <a:spcPts val="1600"/>
              </a:spcBef>
              <a:spcAft>
                <a:spcPts val="0"/>
              </a:spcAft>
              <a:buNone/>
            </a:pPr>
            <a:r>
              <a:rPr lang="el" sz="3600"/>
              <a:t>YOU </a:t>
            </a:r>
            <a:endParaRPr b="1" sz="3600">
              <a:latin typeface="Comic Sans MS"/>
              <a:ea typeface="Comic Sans MS"/>
              <a:cs typeface="Comic Sans MS"/>
              <a:sym typeface="Comic Sans MS"/>
            </a:endParaRPr>
          </a:p>
          <a:p>
            <a:pPr indent="0" lvl="0" marL="457200" rtl="0" algn="l">
              <a:spcBef>
                <a:spcPts val="1600"/>
              </a:spcBef>
              <a:spcAft>
                <a:spcPts val="0"/>
              </a:spcAft>
              <a:buNone/>
            </a:pPr>
            <a:r>
              <a:rPr lang="el" sz="3600"/>
              <a:t> FOR </a:t>
            </a:r>
            <a:endParaRPr sz="3600"/>
          </a:p>
          <a:p>
            <a:pPr indent="0" lvl="0" marL="457200" rtl="0" algn="l">
              <a:spcBef>
                <a:spcPts val="1600"/>
              </a:spcBef>
              <a:spcAft>
                <a:spcPts val="1600"/>
              </a:spcAft>
              <a:buNone/>
            </a:pPr>
            <a:r>
              <a:rPr lang="el" sz="3600"/>
              <a:t>YOUR ATTENTION</a:t>
            </a:r>
            <a:endParaRPr sz="3600"/>
          </a:p>
        </p:txBody>
      </p:sp>
      <p:pic>
        <p:nvPicPr>
          <p:cNvPr id="138" name="Google Shape;138;p20"/>
          <p:cNvPicPr preferRelativeResize="0"/>
          <p:nvPr/>
        </p:nvPicPr>
        <p:blipFill>
          <a:blip r:embed="rId3">
            <a:alphaModFix/>
          </a:blip>
          <a:stretch>
            <a:fillRect/>
          </a:stretch>
        </p:blipFill>
        <p:spPr>
          <a:xfrm>
            <a:off x="1123750" y="868074"/>
            <a:ext cx="1099050" cy="1099050"/>
          </a:xfrm>
          <a:prstGeom prst="rect">
            <a:avLst/>
          </a:prstGeom>
          <a:noFill/>
          <a:ln>
            <a:noFill/>
          </a:ln>
        </p:spPr>
      </p:pic>
      <p:pic>
        <p:nvPicPr>
          <p:cNvPr id="139" name="Google Shape;139;p20"/>
          <p:cNvPicPr preferRelativeResize="0"/>
          <p:nvPr/>
        </p:nvPicPr>
        <p:blipFill>
          <a:blip r:embed="rId4">
            <a:alphaModFix/>
          </a:blip>
          <a:stretch>
            <a:fillRect/>
          </a:stretch>
        </p:blipFill>
        <p:spPr>
          <a:xfrm>
            <a:off x="2222800" y="923200"/>
            <a:ext cx="988750" cy="988750"/>
          </a:xfrm>
          <a:prstGeom prst="rect">
            <a:avLst/>
          </a:prstGeom>
          <a:noFill/>
          <a:ln>
            <a:noFill/>
          </a:ln>
        </p:spPr>
      </p:pic>
      <p:pic>
        <p:nvPicPr>
          <p:cNvPr id="140" name="Google Shape;140;p20"/>
          <p:cNvPicPr preferRelativeResize="0"/>
          <p:nvPr/>
        </p:nvPicPr>
        <p:blipFill rotWithShape="1">
          <a:blip r:embed="rId5">
            <a:alphaModFix/>
          </a:blip>
          <a:srcRect b="13543" l="0" r="0" t="10195"/>
          <a:stretch/>
        </p:blipFill>
        <p:spPr>
          <a:xfrm>
            <a:off x="3211550" y="923200"/>
            <a:ext cx="1049400" cy="988750"/>
          </a:xfrm>
          <a:prstGeom prst="rect">
            <a:avLst/>
          </a:prstGeom>
          <a:noFill/>
          <a:ln>
            <a:noFill/>
          </a:ln>
        </p:spPr>
      </p:pic>
      <p:pic>
        <p:nvPicPr>
          <p:cNvPr id="141" name="Google Shape;141;p20"/>
          <p:cNvPicPr preferRelativeResize="0"/>
          <p:nvPr/>
        </p:nvPicPr>
        <p:blipFill>
          <a:blip r:embed="rId6">
            <a:alphaModFix/>
          </a:blip>
          <a:stretch>
            <a:fillRect/>
          </a:stretch>
        </p:blipFill>
        <p:spPr>
          <a:xfrm>
            <a:off x="4097874" y="923200"/>
            <a:ext cx="1049424" cy="1049424"/>
          </a:xfrm>
          <a:prstGeom prst="rect">
            <a:avLst/>
          </a:prstGeom>
          <a:noFill/>
          <a:ln>
            <a:noFill/>
          </a:ln>
        </p:spPr>
      </p:pic>
      <p:pic>
        <p:nvPicPr>
          <p:cNvPr id="142" name="Google Shape;142;p20"/>
          <p:cNvPicPr preferRelativeResize="0"/>
          <p:nvPr/>
        </p:nvPicPr>
        <p:blipFill>
          <a:blip r:embed="rId7">
            <a:alphaModFix/>
          </a:blip>
          <a:stretch>
            <a:fillRect/>
          </a:stretch>
        </p:blipFill>
        <p:spPr>
          <a:xfrm>
            <a:off x="5109375" y="874925"/>
            <a:ext cx="1099053" cy="1145978"/>
          </a:xfrm>
          <a:prstGeom prst="rect">
            <a:avLst/>
          </a:prstGeom>
          <a:noFill/>
          <a:ln>
            <a:noFill/>
          </a:ln>
        </p:spPr>
      </p:pic>
      <p:sp>
        <p:nvSpPr>
          <p:cNvPr id="143" name="Google Shape;143;p20"/>
          <p:cNvSpPr txBox="1"/>
          <p:nvPr/>
        </p:nvSpPr>
        <p:spPr>
          <a:xfrm>
            <a:off x="2753825" y="2420025"/>
            <a:ext cx="1631100" cy="81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l" sz="3600">
                <a:solidFill>
                  <a:schemeClr val="lt1"/>
                </a:solidFill>
                <a:latin typeface="Comic Sans MS"/>
                <a:ea typeface="Comic Sans MS"/>
                <a:cs typeface="Comic Sans MS"/>
                <a:sym typeface="Comic Sans MS"/>
              </a:rPr>
              <a:t>ALL</a:t>
            </a:r>
            <a:endParaRPr>
              <a:latin typeface="Lato"/>
              <a:ea typeface="Lato"/>
              <a:cs typeface="Lato"/>
              <a:sym typeface="Lato"/>
            </a:endParaRPr>
          </a:p>
        </p:txBody>
      </p:sp>
      <p:sp>
        <p:nvSpPr>
          <p:cNvPr id="144" name="Google Shape;144;p20"/>
          <p:cNvSpPr txBox="1"/>
          <p:nvPr/>
        </p:nvSpPr>
        <p:spPr>
          <a:xfrm>
            <a:off x="2920700" y="2443725"/>
            <a:ext cx="1631100" cy="77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l" sz="3100">
                <a:latin typeface="Roboto Slab"/>
                <a:ea typeface="Roboto Slab"/>
                <a:cs typeface="Roboto Slab"/>
                <a:sym typeface="Roboto Slab"/>
              </a:rPr>
              <a:t>ALL</a:t>
            </a:r>
            <a:endParaRPr b="1" sz="3100">
              <a:latin typeface="Roboto Slab"/>
              <a:ea typeface="Roboto Slab"/>
              <a:cs typeface="Roboto Slab"/>
              <a:sym typeface="Roboto Slab"/>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139"/>
                                        </p:tgtEl>
                                        <p:attrNameLst>
                                          <p:attrName>style.visibility</p:attrName>
                                        </p:attrNameLst>
                                      </p:cBhvr>
                                      <p:to>
                                        <p:strVal val="visible"/>
                                      </p:to>
                                    </p:set>
                                    <p:anim calcmode="lin" valueType="num">
                                      <p:cBhvr additive="base">
                                        <p:cTn dur="100"/>
                                        <p:tgtEl>
                                          <p:spTgt spid="139"/>
                                        </p:tgtEl>
                                        <p:attrNameLst>
                                          <p:attrName>ppt_x</p:attrName>
                                        </p:attrNameLst>
                                      </p:cBhvr>
                                      <p:tavLst>
                                        <p:tav fmla="" tm="0">
                                          <p:val>
                                            <p:strVal val="#ppt_x-1"/>
                                          </p:val>
                                        </p:tav>
                                        <p:tav fmla="" tm="100000">
                                          <p:val>
                                            <p:strVal val="#ppt_x"/>
                                          </p:val>
                                        </p:tav>
                                      </p:tavLst>
                                    </p:anim>
                                  </p:childTnLst>
                                </p:cTn>
                              </p:par>
                            </p:childTnLst>
                          </p:cTn>
                        </p:par>
                        <p:par>
                          <p:cTn fill="hold">
                            <p:stCondLst>
                              <p:cond delay="1100"/>
                            </p:stCondLst>
                            <p:childTnLst>
                              <p:par>
                                <p:cTn fill="hold" nodeType="afterEffect" presetClass="entr" presetID="2" presetSubtype="2">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400"/>
                                        <p:tgtEl>
                                          <p:spTgt spid="140"/>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8">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400"/>
                                        <p:tgtEl>
                                          <p:spTgt spid="141"/>
                                        </p:tgtEl>
                                        <p:attrNameLst>
                                          <p:attrName>ppt_x</p:attrName>
                                        </p:attrNameLst>
                                      </p:cBhvr>
                                      <p:tavLst>
                                        <p:tav fmla="" tm="0">
                                          <p:val>
                                            <p:strVal val="#ppt_x-1"/>
                                          </p:val>
                                        </p:tav>
                                        <p:tav fmla="" tm="100000">
                                          <p:val>
                                            <p:strVal val="#ppt_x"/>
                                          </p:val>
                                        </p:tav>
                                      </p:tavLst>
                                    </p:anim>
                                  </p:childTnLst>
                                </p:cTn>
                              </p:par>
                            </p:childTnLst>
                          </p:cTn>
                        </p:par>
                        <p:par>
                          <p:cTn fill="hold">
                            <p:stCondLst>
                              <p:cond delay="1900"/>
                            </p:stCondLst>
                            <p:childTnLst>
                              <p:par>
                                <p:cTn fill="hold" nodeType="afterEffect" presetClass="entr" presetID="2" presetSubtype="2">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ppt_x</p:attrName>
                                        </p:attrNameLst>
                                      </p:cBhvr>
                                      <p:tavLst>
                                        <p:tav fmla="" tm="0">
                                          <p:val>
                                            <p:strVal val="#ppt_x+1"/>
                                          </p:val>
                                        </p:tav>
                                        <p:tav fmla="" tm="100000">
                                          <p:val>
                                            <p:strVal val="#ppt_x"/>
                                          </p:val>
                                        </p:tav>
                                      </p:tavLst>
                                    </p:anim>
                                  </p:childTnLst>
                                </p:cTn>
                              </p:par>
                            </p:childTnLst>
                          </p:cTn>
                        </p:par>
                        <p:par>
                          <p:cTn fill="hold">
                            <p:stCondLst>
                              <p:cond delay="2400"/>
                            </p:stCondLst>
                            <p:childTnLst>
                              <p:par>
                                <p:cTn fill="hold" nodeType="after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par>
                          <p:cTn fill="hold">
                            <p:stCondLst>
                              <p:cond delay="3400"/>
                            </p:stCondLst>
                            <p:childTnLst>
                              <p:par>
                                <p:cTn fill="hold" nodeType="after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par>
                          <p:cTn fill="hold">
                            <p:stCondLst>
                              <p:cond delay="440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