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6" roundtripDataSignature="AMtx7miZmJC273c0kio9XL0NO5V5XaGl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A17628D-D876-4AF5-B2B1-6C58A05BDA15}">
  <a:tblStyle styleId="{7A17628D-D876-4AF5-B2B1-6C58A05BDA15}" styleName="Table_0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5" name="Google Shape;145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7" name="Google Shape;97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3" name="Google Shape;103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9" name="Google Shape;109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5" name="Google Shape;115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1" name="Google Shape;121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7" name="Google Shape;127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3" name="Google Shape;133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9" name="Google Shape;139;p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idx="1" type="subTitle"/>
          </p:nvPr>
        </p:nvSpPr>
        <p:spPr>
          <a:xfrm>
            <a:off x="1029471" y="2945591"/>
            <a:ext cx="10121563" cy="6444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ru-RU" sz="3600"/>
              <a:t>Review on a report on the problem №</a:t>
            </a:r>
            <a:endParaRPr sz="3600"/>
          </a:p>
        </p:txBody>
      </p:sp>
      <p:sp>
        <p:nvSpPr>
          <p:cNvPr id="89" name="Google Shape;89;p1"/>
          <p:cNvSpPr txBox="1"/>
          <p:nvPr/>
        </p:nvSpPr>
        <p:spPr>
          <a:xfrm>
            <a:off x="0" y="4955241"/>
            <a:ext cx="1168690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0" i="0" lang="ru-RU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Reviewer: </a:t>
            </a:r>
            <a:r>
              <a:rPr lang="ru-RU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Aleksandr Maksimov </a:t>
            </a:r>
            <a:r>
              <a:rPr b="0" i="0" lang="ru-RU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team «Uranium-239»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0" y="4110607"/>
            <a:ext cx="1168690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3600"/>
              <a:buFont typeface="Calibri"/>
              <a:buNone/>
            </a:pPr>
            <a:r>
              <a:rPr b="0" i="0" lang="ru-RU" sz="3600" u="none" cap="none" strike="noStrike">
                <a:solidFill>
                  <a:srgbClr val="202124"/>
                </a:solidFill>
                <a:latin typeface="Calibri"/>
                <a:ea typeface="Calibri"/>
                <a:cs typeface="Calibri"/>
                <a:sym typeface="Calibri"/>
              </a:rPr>
              <a:t>Reporter: </a:t>
            </a:r>
            <a:r>
              <a:rPr lang="ru-RU" sz="3600">
                <a:solidFill>
                  <a:srgbClr val="202124"/>
                </a:solidFill>
                <a:latin typeface="Calibri"/>
                <a:ea typeface="Calibri"/>
                <a:cs typeface="Calibri"/>
                <a:sym typeface="Calibri"/>
              </a:rPr>
              <a:t>Marita Machata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3284109" y="5998177"/>
            <a:ext cx="5623782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0" i="0" lang="ru-RU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International Young Naturalists’ Tournament 2020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2" name="Google Shape;92;p1"/>
          <p:cNvGrpSpPr/>
          <p:nvPr/>
        </p:nvGrpSpPr>
        <p:grpSpPr>
          <a:xfrm>
            <a:off x="4006509" y="-323165"/>
            <a:ext cx="4178982" cy="2961905"/>
            <a:chOff x="4012252" y="-323165"/>
            <a:chExt cx="4178982" cy="2961905"/>
          </a:xfrm>
        </p:grpSpPr>
        <p:pic>
          <p:nvPicPr>
            <p:cNvPr id="93" name="Google Shape;93;p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095996" y="-323165"/>
              <a:ext cx="2095238" cy="296190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4" name="Google Shape;94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012252" y="539701"/>
              <a:ext cx="1485898" cy="148589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8"/>
          <p:cNvSpPr txBox="1"/>
          <p:nvPr>
            <p:ph idx="1" type="body"/>
          </p:nvPr>
        </p:nvSpPr>
        <p:spPr>
          <a:xfrm>
            <a:off x="838200" y="689811"/>
            <a:ext cx="10515600" cy="54871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</a:pPr>
            <a:r>
              <a:rPr lang="ru-RU" sz="9600"/>
              <a:t>Thanks!</a:t>
            </a:r>
            <a:endParaRPr sz="9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/>
              <a:t>Report review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00" name="Google Shape;100;p2"/>
          <p:cNvGraphicFramePr/>
          <p:nvPr/>
        </p:nvGraphicFramePr>
        <p:xfrm>
          <a:off x="838200" y="138178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{7A17628D-D876-4AF5-B2B1-6C58A05BDA15}</a:tableStyleId>
              </a:tblPr>
              <a:tblGrid>
                <a:gridCol w="5914250"/>
                <a:gridCol w="1533775"/>
                <a:gridCol w="1533775"/>
                <a:gridCol w="1533775"/>
              </a:tblGrid>
              <a:tr h="767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i="0" lang="ru-RU" sz="2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Yes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i="0" lang="ru-RU" sz="2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i="0" lang="ru-RU" sz="2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Partly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767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 interesting research has been conducted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2800"/>
                        <a:t> </a:t>
                      </a:r>
                      <a:r>
                        <a:rPr lang="ru-RU" sz="2800"/>
                        <a:t>+</a:t>
                      </a:r>
                      <a:endParaRPr sz="28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7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method was good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+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7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results are clear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+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7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analysis of the results was profound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+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3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Nice work with resources has been done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+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/>
              <a:t>Report review-2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06" name="Google Shape;106;p3"/>
          <p:cNvGraphicFramePr/>
          <p:nvPr/>
        </p:nvGraphicFramePr>
        <p:xfrm>
          <a:off x="838200" y="182562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{7A17628D-D876-4AF5-B2B1-6C58A05BDA15}</a:tableStyleId>
              </a:tblPr>
              <a:tblGrid>
                <a:gridCol w="5914250"/>
                <a:gridCol w="1533775"/>
                <a:gridCol w="1533775"/>
                <a:gridCol w="1533775"/>
              </a:tblGrid>
              <a:tr h="767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i="0" lang="ru-RU" sz="2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Yes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i="0" lang="ru-RU" sz="2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i="0" lang="ru-RU" sz="2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Partly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767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Understandable (language)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+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7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Chemical equations correct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+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7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7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3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/>
              <a:t>Opposing review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2" name="Google Shape;112;p4"/>
          <p:cNvGraphicFramePr/>
          <p:nvPr/>
        </p:nvGraphicFramePr>
        <p:xfrm>
          <a:off x="838200" y="182562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{7A17628D-D876-4AF5-B2B1-6C58A05BDA15}</a:tableStyleId>
              </a:tblPr>
              <a:tblGrid>
                <a:gridCol w="5914250"/>
                <a:gridCol w="1533775"/>
                <a:gridCol w="1533775"/>
                <a:gridCol w="1533775"/>
              </a:tblGrid>
              <a:tr h="767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i="0" lang="ru-RU" sz="2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Yes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i="0" lang="ru-RU" sz="2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i="0" lang="ru-RU" sz="2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Partly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767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Opponent made a thorough report review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      +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7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Opponent highlighted important strong and weak sides of the report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      +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      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7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Opponent suggested interesting ideas to improve the research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      +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7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>
                <a:latin typeface="Calibri"/>
                <a:ea typeface="Calibri"/>
                <a:cs typeface="Calibri"/>
                <a:sym typeface="Calibri"/>
              </a:rPr>
              <a:t>Opposing review-2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8" name="Google Shape;118;p5"/>
          <p:cNvGraphicFramePr/>
          <p:nvPr/>
        </p:nvGraphicFramePr>
        <p:xfrm>
          <a:off x="786063" y="182562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{7A17628D-D876-4AF5-B2B1-6C58A05BDA15}</a:tableStyleId>
              </a:tblPr>
              <a:tblGrid>
                <a:gridCol w="5966400"/>
                <a:gridCol w="1533775"/>
                <a:gridCol w="1533775"/>
                <a:gridCol w="1533775"/>
              </a:tblGrid>
              <a:tr h="767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i="0" lang="ru-RU" sz="2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Yes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i="0" lang="ru-RU" sz="2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i="0" lang="ru-RU" sz="2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Partly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767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7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7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7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ru-RU">
                <a:latin typeface="Calibri"/>
                <a:ea typeface="Calibri"/>
                <a:cs typeface="Calibri"/>
                <a:sym typeface="Calibri"/>
              </a:rPr>
              <a:t>Discussion review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24" name="Google Shape;124;p6"/>
          <p:cNvGraphicFramePr/>
          <p:nvPr/>
        </p:nvGraphicFramePr>
        <p:xfrm>
          <a:off x="786063" y="182562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{7A17628D-D876-4AF5-B2B1-6C58A05BDA15}</a:tableStyleId>
              </a:tblPr>
              <a:tblGrid>
                <a:gridCol w="5966400"/>
                <a:gridCol w="1533775"/>
                <a:gridCol w="1533775"/>
                <a:gridCol w="1533775"/>
              </a:tblGrid>
              <a:tr h="767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i="0" lang="ru-RU" sz="2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Yes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i="0" lang="ru-RU" sz="2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i="0" lang="ru-RU" sz="2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Partly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767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Both speakers managed to maintain polite and productive dialog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+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      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7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Opponents’ questions were diverse and profound 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+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7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Reported stayed confident, yet opened to opponent’s views and suggestions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+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7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Opponents suggestions was adequate and helpful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+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>
                <a:latin typeface="Calibri"/>
                <a:ea typeface="Calibri"/>
                <a:cs typeface="Calibri"/>
                <a:sym typeface="Calibri"/>
              </a:rPr>
              <a:t>Discussion review-2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30" name="Google Shape;130;p7"/>
          <p:cNvGraphicFramePr/>
          <p:nvPr/>
        </p:nvGraphicFramePr>
        <p:xfrm>
          <a:off x="786063" y="182562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{7A17628D-D876-4AF5-B2B1-6C58A05BDA15}</a:tableStyleId>
              </a:tblPr>
              <a:tblGrid>
                <a:gridCol w="5966400"/>
                <a:gridCol w="1533775"/>
                <a:gridCol w="1533775"/>
                <a:gridCol w="1533775"/>
              </a:tblGrid>
              <a:tr h="767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i="0" lang="ru-RU" sz="2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Yes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i="0" lang="ru-RU" sz="2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i="0" lang="ru-RU" sz="2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Partly</a:t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767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7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7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7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ru-RU" sz="2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750" marB="73750" marR="73750" marL="73750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ru-RU"/>
              <a:t>Ideas for the future work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36" name="Google Shape;136;p27"/>
          <p:cNvGraphicFramePr/>
          <p:nvPr/>
        </p:nvGraphicFramePr>
        <p:xfrm>
          <a:off x="838200" y="1690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{7A17628D-D876-4AF5-B2B1-6C58A05BDA15}</a:tableStyleId>
              </a:tblPr>
              <a:tblGrid>
                <a:gridCol w="10515600"/>
              </a:tblGrid>
              <a:tr h="600275">
                <a:tc>
                  <a:txBody>
                    <a:bodyPr/>
                    <a:lstStyle/>
                    <a:p>
                      <a:pPr indent="-3175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arenR"/>
                      </a:pPr>
                      <a:r>
                        <a:rPr lang="ru-RU" sz="1800"/>
                        <a:t>To study some other phenomena </a:t>
                      </a:r>
                      <a:endParaRPr sz="1400" u="none" cap="none" strike="noStrike"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/>
                        <a:t> 2)  To d</a:t>
                      </a:r>
                      <a:r>
                        <a:rPr lang="ru-RU" sz="1800"/>
                        <a:t>e</a:t>
                      </a:r>
                      <a:r>
                        <a:rPr lang="ru-RU" sz="1800" u="none" cap="none" strike="noStrike"/>
                        <a:t>scribe </a:t>
                      </a:r>
                      <a:r>
                        <a:rPr lang="ru-RU" sz="1800"/>
                        <a:t>the process using chemical equations</a:t>
                      </a:r>
                      <a:endParaRPr sz="1400" u="none" cap="none" strike="noStrike"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/>
                        <a:t> 3)   To correct some mista</a:t>
                      </a:r>
                      <a:r>
                        <a:rPr lang="ru-RU" sz="1800"/>
                        <a:t>kes in your project </a:t>
                      </a:r>
                      <a:endParaRPr sz="1400" u="none" cap="none" strike="noStrike"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 sz="1400" u="none" cap="none" strike="noStrike"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 sz="1400" u="none" cap="none" strike="noStrike"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 sz="1400" u="none" cap="none" strike="noStrike"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 sz="1400" u="none" cap="none" strike="noStrike"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 sz="1400" u="none" cap="none" strike="noStrike"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>
                <a:latin typeface="Calibri"/>
                <a:ea typeface="Calibri"/>
                <a:cs typeface="Calibri"/>
                <a:sym typeface="Calibri"/>
              </a:rPr>
              <a:t>Additional slide-2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42" name="Google Shape;142;p28"/>
          <p:cNvGraphicFramePr/>
          <p:nvPr/>
        </p:nvGraphicFramePr>
        <p:xfrm>
          <a:off x="838200" y="1690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{7A17628D-D876-4AF5-B2B1-6C58A05BDA15}</a:tableStyleId>
              </a:tblPr>
              <a:tblGrid>
                <a:gridCol w="10515600"/>
              </a:tblGrid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 sz="1400" u="none" cap="none" strike="noStrike"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 sz="1400" u="none" cap="none" strike="noStrike"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 sz="1400" u="none" cap="none" strike="noStrike"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 sz="1400" u="none" cap="none" strike="noStrike"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 sz="1400" u="none" cap="none" strike="noStrike"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 sz="1400" u="none" cap="none" strike="noStrike"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 sz="1400" u="none" cap="none" strike="noStrike"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0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/>
                        <a:t> </a:t>
                      </a:r>
                      <a:endParaRPr sz="1400" u="none" cap="none" strike="noStrike"/>
                    </a:p>
                  </a:txBody>
                  <a:tcPr marT="76200" marB="76200" marR="76200" marL="762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2020-10-24T11:28:06Z</dcterms:created>
  <dc:creator>Вадим Агадуллин</dc:creator>
</cp:coreProperties>
</file>